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4"/>
  </p:notesMasterIdLst>
  <p:handoutMasterIdLst>
    <p:handoutMasterId r:id="rId65"/>
  </p:handoutMasterIdLst>
  <p:sldIdLst>
    <p:sldId id="284" r:id="rId5"/>
    <p:sldId id="292" r:id="rId6"/>
    <p:sldId id="293" r:id="rId7"/>
    <p:sldId id="2147195769" r:id="rId8"/>
    <p:sldId id="287" r:id="rId9"/>
    <p:sldId id="2007579147" r:id="rId10"/>
    <p:sldId id="2007579281" r:id="rId11"/>
    <p:sldId id="2007578970" r:id="rId12"/>
    <p:sldId id="2007579296" r:id="rId13"/>
    <p:sldId id="2007579279" r:id="rId14"/>
    <p:sldId id="2007579245" r:id="rId15"/>
    <p:sldId id="2007579302" r:id="rId16"/>
    <p:sldId id="2007579297" r:id="rId17"/>
    <p:sldId id="2007579303" r:id="rId18"/>
    <p:sldId id="2007579204" r:id="rId19"/>
    <p:sldId id="2147195771" r:id="rId20"/>
    <p:sldId id="2007579211" r:id="rId21"/>
    <p:sldId id="2007579224" r:id="rId22"/>
    <p:sldId id="2007579285" r:id="rId23"/>
    <p:sldId id="2007579287" r:id="rId24"/>
    <p:sldId id="2007579108" r:id="rId25"/>
    <p:sldId id="2007578978" r:id="rId26"/>
    <p:sldId id="2007579067" r:id="rId27"/>
    <p:sldId id="2147195768" r:id="rId28"/>
    <p:sldId id="2147195774" r:id="rId29"/>
    <p:sldId id="2147195770" r:id="rId30"/>
    <p:sldId id="301" r:id="rId31"/>
    <p:sldId id="2147195755" r:id="rId32"/>
    <p:sldId id="2147195773" r:id="rId33"/>
    <p:sldId id="2007579299" r:id="rId34"/>
    <p:sldId id="2147195788" r:id="rId35"/>
    <p:sldId id="2007579247" r:id="rId36"/>
    <p:sldId id="2147195784" r:id="rId37"/>
    <p:sldId id="2147195772" r:id="rId38"/>
    <p:sldId id="2147195797" r:id="rId39"/>
    <p:sldId id="2147195798" r:id="rId40"/>
    <p:sldId id="2147195799" r:id="rId41"/>
    <p:sldId id="2147195802" r:id="rId42"/>
    <p:sldId id="2007579080" r:id="rId43"/>
    <p:sldId id="2007579249" r:id="rId44"/>
    <p:sldId id="2147195790" r:id="rId45"/>
    <p:sldId id="2147195789" r:id="rId46"/>
    <p:sldId id="2147195793" r:id="rId47"/>
    <p:sldId id="2147195791" r:id="rId48"/>
    <p:sldId id="2147195803" r:id="rId49"/>
    <p:sldId id="2147195800" r:id="rId50"/>
    <p:sldId id="2147195801" r:id="rId51"/>
    <p:sldId id="2147195796" r:id="rId52"/>
    <p:sldId id="2147195787" r:id="rId53"/>
    <p:sldId id="2147195795" r:id="rId54"/>
    <p:sldId id="2147195792" r:id="rId55"/>
    <p:sldId id="2147195775" r:id="rId56"/>
    <p:sldId id="2147195785" r:id="rId57"/>
    <p:sldId id="2147195786" r:id="rId58"/>
    <p:sldId id="2147195776" r:id="rId59"/>
    <p:sldId id="2147195804" r:id="rId60"/>
    <p:sldId id="2007579301" r:id="rId61"/>
    <p:sldId id="2007579275" r:id="rId62"/>
    <p:sldId id="274" r:id="rId63"/>
  </p:sldIdLst>
  <p:sldSz cx="9144000" cy="5143500" type="screen16x9"/>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82">
          <p15:clr>
            <a:srgbClr val="A4A3A4"/>
          </p15:clr>
        </p15:guide>
        <p15:guide id="2" pos="5759">
          <p15:clr>
            <a:srgbClr val="A4A3A4"/>
          </p15:clr>
        </p15:guide>
        <p15:guide id="3" pos="97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0"/>
  </p:normalViewPr>
  <p:slideViewPr>
    <p:cSldViewPr snapToGrid="0">
      <p:cViewPr varScale="1">
        <p:scale>
          <a:sx n="142" d="100"/>
          <a:sy n="142" d="100"/>
        </p:scale>
        <p:origin x="760" y="176"/>
      </p:cViewPr>
      <p:guideLst>
        <p:guide orient="horz" pos="3082"/>
        <p:guide pos="5759"/>
        <p:guide pos="973"/>
      </p:guideLst>
    </p:cSldViewPr>
  </p:slideViewPr>
  <p:notesTextViewPr>
    <p:cViewPr>
      <p:scale>
        <a:sx n="1" d="1"/>
        <a:sy n="1" d="1"/>
      </p:scale>
      <p:origin x="0" y="0"/>
    </p:cViewPr>
  </p:notesTextViewPr>
  <p:sorterViewPr>
    <p:cViewPr varScale="1">
      <p:scale>
        <a:sx n="1" d="1"/>
        <a:sy n="1" d="1"/>
      </p:scale>
      <p:origin x="0" y="-643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oleObject" Target="https://enactse.sharepoint.com/Delivery/Ratos/19209/Shared%20Documents/Delivery/Desktop%20research/Ratos%20double%20materiality%20desktop%20researc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enactse.sharepoint.com/Delivery/Ratos/19209/Shared%20Documents/Delivery/Stakeholder%20dialogue/Survey/Ratos-Sustainability%20Risks%20&amp;%20Opportunities%20Survey-Raw%20dat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Georgia" panose="02040502050405020303" pitchFamily="18" charset="0"/>
                <a:ea typeface="+mn-ea"/>
                <a:cs typeface="+mn-cs"/>
              </a:defRPr>
            </a:pPr>
            <a:r>
              <a:rPr lang="fr-FR" dirty="0"/>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Georgia" panose="02040502050405020303" pitchFamily="18" charset="0"/>
              <a:ea typeface="+mn-ea"/>
              <a:cs typeface="+mn-cs"/>
            </a:defRPr>
          </a:pPr>
          <a:endParaRPr lang="fi-FI"/>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F964-4F8B-8F9C-0827DD8737BE}"/>
                </c:ext>
              </c:extLst>
            </c:dLbl>
            <c:dLbl>
              <c:idx val="1"/>
              <c:layout>
                <c:manualLayout>
                  <c:x val="-4.0940558708779939E-2"/>
                  <c:y val="2.8545330700308284E-2"/>
                </c:manualLayout>
              </c:layout>
              <c:tx>
                <c:rich>
                  <a:bodyPr/>
                  <a:lstStyle/>
                  <a:p>
                    <a:fld id="{34053771-7281-4C85-8B69-6BF114D12A4D}"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F964-4F8B-8F9C-0827DD8737BE}"/>
                </c:ext>
              </c:extLst>
            </c:dLbl>
            <c:dLbl>
              <c:idx val="2"/>
              <c:tx>
                <c:rich>
                  <a:bodyPr/>
                  <a:lstStyle/>
                  <a:p>
                    <a:fld id="{D75A8876-EF3A-CF41-9410-0BCD65CF961D}" type="CELLRANGE">
                      <a:rPr lang="fi-FI"/>
                      <a:pPr/>
                      <a:t>[SOLUALUE]</a:t>
                    </a:fld>
                    <a:endParaRPr lang="fi-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F964-4F8B-8F9C-0827DD8737BE}"/>
                </c:ext>
              </c:extLst>
            </c:dLbl>
            <c:dLbl>
              <c:idx val="3"/>
              <c:layout>
                <c:manualLayout>
                  <c:x val="-5.0103793087171319E-2"/>
                  <c:y val="2.8319822076006564E-2"/>
                </c:manualLayout>
              </c:layout>
              <c:tx>
                <c:rich>
                  <a:bodyPr/>
                  <a:lstStyle/>
                  <a:p>
                    <a:fld id="{53CA0E57-4EC8-41B8-B988-0C81D7A0617E}"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F964-4F8B-8F9C-0827DD8737BE}"/>
                </c:ext>
              </c:extLst>
            </c:dLbl>
            <c:dLbl>
              <c:idx val="4"/>
              <c:layout>
                <c:manualLayout>
                  <c:x val="1.8411546149800891E-2"/>
                  <c:y val="-2.57580073654031E-2"/>
                </c:manualLayout>
              </c:layout>
              <c:tx>
                <c:rich>
                  <a:bodyPr/>
                  <a:lstStyle/>
                  <a:p>
                    <a:fld id="{12E45BFB-272E-4647-B1A5-DFF733A64453}"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F964-4F8B-8F9C-0827DD8737BE}"/>
                </c:ext>
              </c:extLst>
            </c:dLbl>
            <c:dLbl>
              <c:idx val="5"/>
              <c:layout>
                <c:manualLayout>
                  <c:x val="-6.3862439188200323E-2"/>
                  <c:y val="-4.0868072832352081E-2"/>
                </c:manualLayout>
              </c:layout>
              <c:tx>
                <c:rich>
                  <a:bodyPr/>
                  <a:lstStyle/>
                  <a:p>
                    <a:fld id="{F9C9BDD3-6E83-4DA0-8602-57F2D78F6F3E}"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F964-4F8B-8F9C-0827DD8737BE}"/>
                </c:ext>
              </c:extLst>
            </c:dLbl>
            <c:dLbl>
              <c:idx val="6"/>
              <c:tx>
                <c:rich>
                  <a:bodyPr/>
                  <a:lstStyle/>
                  <a:p>
                    <a:fld id="{1229E2FA-8C49-BD4A-BB1A-8B09B77ABFE6}" type="CELLRANGE">
                      <a:rPr lang="fi-FI"/>
                      <a:pPr/>
                      <a:t>[SOLUALUE]</a:t>
                    </a:fld>
                    <a:endParaRPr lang="fi-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F964-4F8B-8F9C-0827DD8737BE}"/>
                </c:ext>
              </c:extLst>
            </c:dLbl>
            <c:dLbl>
              <c:idx val="7"/>
              <c:tx>
                <c:rich>
                  <a:bodyPr/>
                  <a:lstStyle/>
                  <a:p>
                    <a:fld id="{FF5CBD24-0E1A-724B-8D5F-3BDD3FC3FA31}" type="CELLRANGE">
                      <a:rPr lang="fi-FI"/>
                      <a:pPr/>
                      <a:t>[SOLUALUE]</a:t>
                    </a:fld>
                    <a:endParaRPr lang="fi-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F964-4F8B-8F9C-0827DD8737BE}"/>
                </c:ext>
              </c:extLst>
            </c:dLbl>
            <c:dLbl>
              <c:idx val="8"/>
              <c:layout>
                <c:manualLayout>
                  <c:x val="-6.2140138599987203E-2"/>
                  <c:y val="5.6090393210877165E-2"/>
                </c:manualLayout>
              </c:layout>
              <c:tx>
                <c:rich>
                  <a:bodyPr/>
                  <a:lstStyle/>
                  <a:p>
                    <a:fld id="{BA49E11E-9172-4304-8126-EBFCF025E7BD}"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F964-4F8B-8F9C-0827DD8737BE}"/>
                </c:ext>
              </c:extLst>
            </c:dLbl>
            <c:dLbl>
              <c:idx val="9"/>
              <c:layout>
                <c:manualLayout>
                  <c:x val="-4.8577772825157191E-2"/>
                  <c:y val="6.6058673844202262E-2"/>
                </c:manualLayout>
              </c:layout>
              <c:tx>
                <c:rich>
                  <a:bodyPr/>
                  <a:lstStyle/>
                  <a:p>
                    <a:fld id="{E1562BC9-3C1B-452B-9DD8-412C0DA96FB6}" type="CELLRANGE">
                      <a:rPr lang="en-US" b="1" i="1"/>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F964-4F8B-8F9C-0827DD8737BE}"/>
                </c:ext>
              </c:extLst>
            </c:dLbl>
            <c:dLbl>
              <c:idx val="10"/>
              <c:layout>
                <c:manualLayout>
                  <c:x val="-6.4607692751823084E-2"/>
                  <c:y val="-3.6666345600124599E-2"/>
                </c:manualLayout>
              </c:layout>
              <c:tx>
                <c:rich>
                  <a:bodyPr/>
                  <a:lstStyle/>
                  <a:p>
                    <a:fld id="{067FB51B-7E82-4402-BC51-FA6B0B4D9218}"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F964-4F8B-8F9C-0827DD8737BE}"/>
                </c:ext>
              </c:extLst>
            </c:dLbl>
            <c:dLbl>
              <c:idx val="11"/>
              <c:layout>
                <c:manualLayout>
                  <c:x val="-9.8335948187732489E-2"/>
                  <c:y val="3.8802836456060981E-2"/>
                </c:manualLayout>
              </c:layout>
              <c:tx>
                <c:rich>
                  <a:bodyPr/>
                  <a:lstStyle/>
                  <a:p>
                    <a:fld id="{0EE6E962-42AA-41C7-914F-20A2D88F7963}"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F964-4F8B-8F9C-0827DD8737BE}"/>
                </c:ext>
              </c:extLst>
            </c:dLbl>
            <c:dLbl>
              <c:idx val="12"/>
              <c:tx>
                <c:rich>
                  <a:bodyPr/>
                  <a:lstStyle/>
                  <a:p>
                    <a:fld id="{E70DAFD1-6116-D446-AAB5-F9A97D0D3DBA}" type="CELLRANGE">
                      <a:rPr lang="fi-FI"/>
                      <a:pPr/>
                      <a:t>[SOLUALUE]</a:t>
                    </a:fld>
                    <a:endParaRPr lang="fi-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F964-4F8B-8F9C-0827DD8737BE}"/>
                </c:ext>
              </c:extLst>
            </c:dLbl>
            <c:dLbl>
              <c:idx val="13"/>
              <c:layout>
                <c:manualLayout>
                  <c:x val="-3.1034412807000991E-2"/>
                  <c:y val="3.8449904397313696E-2"/>
                </c:manualLayout>
              </c:layout>
              <c:tx>
                <c:rich>
                  <a:bodyPr/>
                  <a:lstStyle/>
                  <a:p>
                    <a:fld id="{B0147A03-A055-4E54-ACF5-E519D8CF6352}"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F964-4F8B-8F9C-0827DD8737BE}"/>
                </c:ext>
              </c:extLst>
            </c:dLbl>
            <c:dLbl>
              <c:idx val="14"/>
              <c:layout>
                <c:manualLayout>
                  <c:x val="-4.9450952426280002E-4"/>
                  <c:y val="-4.3543181058986767E-2"/>
                </c:manualLayout>
              </c:layout>
              <c:tx>
                <c:rich>
                  <a:bodyPr/>
                  <a:lstStyle/>
                  <a:p>
                    <a:fld id="{ABF44E32-C600-40EC-ABB3-3FF80ED07ADB}"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F964-4F8B-8F9C-0827DD8737BE}"/>
                </c:ext>
              </c:extLst>
            </c:dLbl>
            <c:dLbl>
              <c:idx val="15"/>
              <c:tx>
                <c:rich>
                  <a:bodyPr/>
                  <a:lstStyle/>
                  <a:p>
                    <a:fld id="{00DF8D4B-109B-7843-AD07-41A15D1E3748}" type="CELLRANGE">
                      <a:rPr lang="fi-FI"/>
                      <a:pPr/>
                      <a:t>[SOLUALUE]</a:t>
                    </a:fld>
                    <a:endParaRPr lang="fi-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F964-4F8B-8F9C-0827DD8737BE}"/>
                </c:ext>
              </c:extLst>
            </c:dLbl>
            <c:dLbl>
              <c:idx val="16"/>
              <c:layout>
                <c:manualLayout>
                  <c:x val="3.2163894576139325E-3"/>
                  <c:y val="1.5965713444243076E-2"/>
                </c:manualLayout>
              </c:layout>
              <c:tx>
                <c:rich>
                  <a:bodyPr/>
                  <a:lstStyle/>
                  <a:p>
                    <a:fld id="{52E88DBA-3EE6-4E70-AEFA-8D5103048BC1}"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F964-4F8B-8F9C-0827DD8737BE}"/>
                </c:ext>
              </c:extLst>
            </c:dLbl>
            <c:dLbl>
              <c:idx val="17"/>
              <c:layout>
                <c:manualLayout>
                  <c:x val="-4.3829394080668591E-2"/>
                  <c:y val="3.3272033675221011E-2"/>
                </c:manualLayout>
              </c:layout>
              <c:tx>
                <c:rich>
                  <a:bodyPr/>
                  <a:lstStyle/>
                  <a:p>
                    <a:fld id="{B7712E4B-165B-4059-86AC-4E29B83E2883}"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layout>
                    <c:manualLayout>
                      <c:w val="5.8810274687635077E-2"/>
                      <c:h val="4.6029055838936635E-2"/>
                    </c:manualLayout>
                  </c15:layout>
                  <c15:dlblFieldTable/>
                  <c15:showDataLabelsRange val="1"/>
                </c:ext>
                <c:ext xmlns:c16="http://schemas.microsoft.com/office/drawing/2014/chart" uri="{C3380CC4-5D6E-409C-BE32-E72D297353CC}">
                  <c16:uniqueId val="{00000011-F964-4F8B-8F9C-0827DD8737BE}"/>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Georgia" panose="02040502050405020303" pitchFamily="18" charset="0"/>
                    <a:ea typeface="+mn-ea"/>
                    <a:cs typeface="+mn-cs"/>
                  </a:defRPr>
                </a:pPr>
                <a:endParaRPr lang="fi-FI"/>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'Outgoing list 2 (key data)'!$E$2:$E$19</c:f>
              <c:numCache>
                <c:formatCode>General</c:formatCode>
                <c:ptCount val="18"/>
                <c:pt idx="0">
                  <c:v>5</c:v>
                </c:pt>
                <c:pt idx="1">
                  <c:v>5</c:v>
                </c:pt>
                <c:pt idx="2">
                  <c:v>6</c:v>
                </c:pt>
                <c:pt idx="3">
                  <c:v>7</c:v>
                </c:pt>
                <c:pt idx="4">
                  <c:v>7</c:v>
                </c:pt>
                <c:pt idx="5">
                  <c:v>7</c:v>
                </c:pt>
                <c:pt idx="6">
                  <c:v>8</c:v>
                </c:pt>
                <c:pt idx="7">
                  <c:v>8</c:v>
                </c:pt>
                <c:pt idx="8">
                  <c:v>8</c:v>
                </c:pt>
                <c:pt idx="9">
                  <c:v>10</c:v>
                </c:pt>
                <c:pt idx="10">
                  <c:v>10</c:v>
                </c:pt>
                <c:pt idx="11">
                  <c:v>10</c:v>
                </c:pt>
                <c:pt idx="12">
                  <c:v>11</c:v>
                </c:pt>
                <c:pt idx="13">
                  <c:v>11</c:v>
                </c:pt>
                <c:pt idx="14">
                  <c:v>11</c:v>
                </c:pt>
                <c:pt idx="15">
                  <c:v>12</c:v>
                </c:pt>
                <c:pt idx="16">
                  <c:v>14</c:v>
                </c:pt>
                <c:pt idx="17">
                  <c:v>14</c:v>
                </c:pt>
              </c:numCache>
            </c:numRef>
          </c:xVal>
          <c:yVal>
            <c:numRef>
              <c:f>'Outgoing list 2 (key data)'!$F$2:$F$19</c:f>
              <c:numCache>
                <c:formatCode>General</c:formatCode>
                <c:ptCount val="18"/>
                <c:pt idx="0">
                  <c:v>5</c:v>
                </c:pt>
                <c:pt idx="1">
                  <c:v>5</c:v>
                </c:pt>
                <c:pt idx="2">
                  <c:v>1</c:v>
                </c:pt>
                <c:pt idx="3">
                  <c:v>2</c:v>
                </c:pt>
                <c:pt idx="4">
                  <c:v>2</c:v>
                </c:pt>
                <c:pt idx="5">
                  <c:v>2</c:v>
                </c:pt>
                <c:pt idx="6">
                  <c:v>3</c:v>
                </c:pt>
                <c:pt idx="7">
                  <c:v>4</c:v>
                </c:pt>
                <c:pt idx="8">
                  <c:v>5</c:v>
                </c:pt>
                <c:pt idx="9">
                  <c:v>5</c:v>
                </c:pt>
                <c:pt idx="10">
                  <c:v>5</c:v>
                </c:pt>
                <c:pt idx="11">
                  <c:v>5</c:v>
                </c:pt>
                <c:pt idx="12">
                  <c:v>4</c:v>
                </c:pt>
                <c:pt idx="13">
                  <c:v>5</c:v>
                </c:pt>
                <c:pt idx="14">
                  <c:v>5</c:v>
                </c:pt>
                <c:pt idx="15">
                  <c:v>3</c:v>
                </c:pt>
                <c:pt idx="16">
                  <c:v>5</c:v>
                </c:pt>
                <c:pt idx="17">
                  <c:v>5</c:v>
                </c:pt>
              </c:numCache>
            </c:numRef>
          </c:yVal>
          <c:smooth val="0"/>
          <c:extLst>
            <c:ext xmlns:c15="http://schemas.microsoft.com/office/drawing/2012/chart" uri="{02D57815-91ED-43cb-92C2-25804820EDAC}">
              <c15:datalabelsRange>
                <c15:f>'Outgoing list 2 (key data)'!$D$1:$D$19</c15:f>
                <c15:dlblRangeCache>
                  <c:ptCount val="19"/>
                  <c:pt idx="0">
                    <c:v>Impact (short)</c:v>
                  </c:pt>
                  <c:pt idx="1">
                    <c:v>Ineff. mat. use</c:v>
                  </c:pt>
                  <c:pt idx="2">
                    <c:v>Waste (own)</c:v>
                  </c:pt>
                  <c:pt idx="3">
                    <c:v>Pollution (own)</c:v>
                  </c:pt>
                  <c:pt idx="4">
                    <c:v>Energy</c:v>
                  </c:pt>
                  <c:pt idx="5">
                    <c:v>Land use</c:v>
                  </c:pt>
                  <c:pt idx="6">
                    <c:v>Proj. dev.</c:v>
                  </c:pt>
                  <c:pt idx="7">
                    <c:v>Biodiversity</c:v>
                  </c:pt>
                  <c:pt idx="8">
                    <c:v>Extraction</c:v>
                  </c:pt>
                  <c:pt idx="9">
                    <c:v>E-commerce</c:v>
                  </c:pt>
                  <c:pt idx="10">
                    <c:v>Virgin mat.</c:v>
                  </c:pt>
                  <c:pt idx="11">
                    <c:v>Waste (vc)</c:v>
                  </c:pt>
                  <c:pt idx="12">
                    <c:v>Water (own)</c:v>
                  </c:pt>
                  <c:pt idx="13">
                    <c:v>Water (ups)</c:v>
                  </c:pt>
                  <c:pt idx="14">
                    <c:v>Buildings</c:v>
                  </c:pt>
                  <c:pt idx="15">
                    <c:v>Pollution (ups)</c:v>
                  </c:pt>
                  <c:pt idx="16">
                    <c:v>Ecosystems</c:v>
                  </c:pt>
                  <c:pt idx="17">
                    <c:v>GHG</c:v>
                  </c:pt>
                  <c:pt idx="18">
                    <c:v>GHG3 (ups)</c:v>
                  </c:pt>
                </c15:dlblRangeCache>
              </c15:datalabelsRange>
            </c:ext>
            <c:ext xmlns:c16="http://schemas.microsoft.com/office/drawing/2014/chart" uri="{C3380CC4-5D6E-409C-BE32-E72D297353CC}">
              <c16:uniqueId val="{00000012-F964-4F8B-8F9C-0827DD8737BE}"/>
            </c:ext>
          </c:extLst>
        </c:ser>
        <c:dLbls>
          <c:dLblPos val="t"/>
          <c:showLegendKey val="0"/>
          <c:showVal val="1"/>
          <c:showCatName val="0"/>
          <c:showSerName val="0"/>
          <c:showPercent val="0"/>
          <c:showBubbleSize val="0"/>
        </c:dLbls>
        <c:axId val="456625855"/>
        <c:axId val="456631679"/>
      </c:scatterChart>
      <c:valAx>
        <c:axId val="45662585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Georgia" panose="02040502050405020303" pitchFamily="18" charset="0"/>
                    <a:ea typeface="+mn-ea"/>
                    <a:cs typeface="+mn-cs"/>
                  </a:defRPr>
                </a:pPr>
                <a:r>
                  <a:rPr lang="fr-FR" sz="1200"/>
                  <a:t>Severity</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Georgia" panose="02040502050405020303" pitchFamily="18" charset="0"/>
                  <a:ea typeface="+mn-ea"/>
                  <a:cs typeface="+mn-cs"/>
                </a:defRPr>
              </a:pPr>
              <a:endParaRPr lang="fi-FI"/>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eorgia" panose="02040502050405020303" pitchFamily="18" charset="0"/>
                <a:ea typeface="+mn-ea"/>
                <a:cs typeface="+mn-cs"/>
              </a:defRPr>
            </a:pPr>
            <a:endParaRPr lang="fi-FI"/>
          </a:p>
        </c:txPr>
        <c:crossAx val="456631679"/>
        <c:crosses val="autoZero"/>
        <c:crossBetween val="midCat"/>
      </c:valAx>
      <c:valAx>
        <c:axId val="456631679"/>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Georgia" panose="02040502050405020303" pitchFamily="18" charset="0"/>
                    <a:ea typeface="+mn-ea"/>
                    <a:cs typeface="+mn-cs"/>
                  </a:defRPr>
                </a:pPr>
                <a:r>
                  <a:rPr lang="fr-FR" sz="1200"/>
                  <a:t>Likelihood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Georgia" panose="02040502050405020303" pitchFamily="18" charset="0"/>
                  <a:ea typeface="+mn-ea"/>
                  <a:cs typeface="+mn-cs"/>
                </a:defRPr>
              </a:pPr>
              <a:endParaRPr lang="fi-FI"/>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Georgia" panose="02040502050405020303" pitchFamily="18" charset="0"/>
                <a:ea typeface="+mn-ea"/>
                <a:cs typeface="+mn-cs"/>
              </a:defRPr>
            </a:pPr>
            <a:endParaRPr lang="fi-FI"/>
          </a:p>
        </c:txPr>
        <c:crossAx val="456625855"/>
        <c:crosses val="autoZero"/>
        <c:crossBetween val="midCat"/>
        <c:majorUnit val="1"/>
      </c:valAx>
      <c:spPr>
        <a:noFill/>
        <a:ln>
          <a:noFill/>
        </a:ln>
        <a:effectLst/>
      </c:spPr>
    </c:plotArea>
    <c:plotVisOnly val="1"/>
    <c:dispBlanksAs val="gap"/>
    <c:showDLblsOverMax val="0"/>
  </c:chart>
  <c:spPr>
    <a:noFill/>
    <a:ln>
      <a:noFill/>
    </a:ln>
    <a:effectLst/>
  </c:spPr>
  <c:txPr>
    <a:bodyPr/>
    <a:lstStyle/>
    <a:p>
      <a:pPr>
        <a:defRPr>
          <a:latin typeface="Georgia" panose="02040502050405020303" pitchFamily="18" charset="0"/>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395217924492116E-2"/>
          <c:y val="9.6632426555340906E-2"/>
          <c:w val="0.86288394025004289"/>
          <c:h val="0.79474940632420943"/>
        </c:manualLayout>
      </c:layout>
      <c:scatterChart>
        <c:scatterStyle val="lineMarker"/>
        <c:varyColors val="0"/>
        <c:ser>
          <c:idx val="0"/>
          <c:order val="0"/>
          <c:tx>
            <c:strRef>
              <c:f>'Tables to PPT'!$B$10</c:f>
              <c:strCache>
                <c:ptCount val="1"/>
                <c:pt idx="0">
                  <c:v>Environment</c:v>
                </c:pt>
              </c:strCache>
            </c:strRef>
          </c:tx>
          <c:spPr>
            <a:ln w="19050" cap="rnd">
              <a:noFill/>
              <a:round/>
            </a:ln>
            <a:effectLst/>
          </c:spPr>
          <c:marker>
            <c:symbol val="circle"/>
            <c:size val="5"/>
            <c:spPr>
              <a:solidFill>
                <a:schemeClr val="accent1"/>
              </a:solidFill>
              <a:ln w="9525">
                <a:solidFill>
                  <a:schemeClr val="accent1"/>
                </a:solidFill>
              </a:ln>
              <a:effectLst/>
            </c:spPr>
          </c:marker>
          <c:dLbls>
            <c:dLbl>
              <c:idx val="0"/>
              <c:layout>
                <c:manualLayout>
                  <c:x val="1.1393996542511393E-3"/>
                  <c:y val="5.3518518518518521E-2"/>
                </c:manualLayout>
              </c:layout>
              <c:tx>
                <c:rich>
                  <a:bodyPr/>
                  <a:lstStyle/>
                  <a:p>
                    <a:fld id="{1A47C6EE-951D-4326-B08A-012BDB2958AB}"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9AF2-4399-9B31-3115371A10D3}"/>
                </c:ext>
              </c:extLst>
            </c:dLbl>
            <c:dLbl>
              <c:idx val="1"/>
              <c:layout>
                <c:manualLayout>
                  <c:x val="6.531949595409485E-2"/>
                  <c:y val="1.6718951797691957E-2"/>
                </c:manualLayout>
              </c:layout>
              <c:tx>
                <c:rich>
                  <a:bodyPr/>
                  <a:lstStyle/>
                  <a:p>
                    <a:fld id="{FFBF430C-34E3-4A32-837A-7A002440BF50}"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9AF2-4399-9B31-3115371A10D3}"/>
                </c:ext>
              </c:extLst>
            </c:dLbl>
            <c:dLbl>
              <c:idx val="2"/>
              <c:tx>
                <c:rich>
                  <a:bodyPr/>
                  <a:lstStyle/>
                  <a:p>
                    <a:fld id="{17588DD3-835B-EC4F-B3CF-90A662032BB7}" type="CELLRANGE">
                      <a:rPr lang="fi-FI"/>
                      <a:pPr/>
                      <a:t>[SOLUALUE]</a:t>
                    </a:fld>
                    <a:endParaRPr lang="fi-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9AF2-4399-9B31-3115371A10D3}"/>
                </c:ext>
              </c:extLst>
            </c:dLbl>
            <c:dLbl>
              <c:idx val="3"/>
              <c:layout>
                <c:manualLayout>
                  <c:x val="-0.15753677448734751"/>
                  <c:y val="-6.288359788359793E-2"/>
                </c:manualLayout>
              </c:layout>
              <c:tx>
                <c:rich>
                  <a:bodyPr/>
                  <a:lstStyle/>
                  <a:p>
                    <a:fld id="{2E1BF89E-FA21-43E5-B3AE-61A2DF1E9B2A}"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layout>
                    <c:manualLayout>
                      <c:w val="0.21537592454408547"/>
                      <c:h val="9.8095238095238096E-2"/>
                    </c:manualLayout>
                  </c15:layout>
                  <c15:dlblFieldTable/>
                  <c15:showDataLabelsRange val="1"/>
                </c:ext>
                <c:ext xmlns:c16="http://schemas.microsoft.com/office/drawing/2014/chart" uri="{C3380CC4-5D6E-409C-BE32-E72D297353CC}">
                  <c16:uniqueId val="{00000003-9AF2-4399-9B31-3115371A10D3}"/>
                </c:ext>
              </c:extLst>
            </c:dLbl>
            <c:dLbl>
              <c:idx val="4"/>
              <c:layout>
                <c:manualLayout>
                  <c:x val="-0.19945882383513941"/>
                  <c:y val="8.5568887222430529E-2"/>
                </c:manualLayout>
              </c:layout>
              <c:tx>
                <c:rich>
                  <a:bodyPr/>
                  <a:lstStyle/>
                  <a:p>
                    <a:fld id="{D03DBBB5-C842-4523-BEE4-56FED323DD08}"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layout>
                    <c:manualLayout>
                      <c:w val="0.2212300813883413"/>
                      <c:h val="9.8095238095238096E-2"/>
                    </c:manualLayout>
                  </c15:layout>
                  <c15:dlblFieldTable/>
                  <c15:showDataLabelsRange val="1"/>
                </c:ext>
                <c:ext xmlns:c16="http://schemas.microsoft.com/office/drawing/2014/chart" uri="{C3380CC4-5D6E-409C-BE32-E72D297353CC}">
                  <c16:uniqueId val="{00000004-9AF2-4399-9B31-3115371A10D3}"/>
                </c:ext>
              </c:extLst>
            </c:dLbl>
            <c:dLbl>
              <c:idx val="5"/>
              <c:layout>
                <c:manualLayout>
                  <c:x val="1.7287443030017287E-2"/>
                  <c:y val="-2.0370370370370369E-3"/>
                </c:manualLayout>
              </c:layout>
              <c:tx>
                <c:rich>
                  <a:bodyPr/>
                  <a:lstStyle/>
                  <a:p>
                    <a:fld id="{FEA4A4E3-02B4-4D70-AD90-B90E7CF9CAAE}"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9AF2-4399-9B31-3115371A10D3}"/>
                </c:ext>
              </c:extLst>
            </c:dLbl>
            <c:dLbl>
              <c:idx val="6"/>
              <c:tx>
                <c:rich>
                  <a:bodyPr/>
                  <a:lstStyle/>
                  <a:p>
                    <a:fld id="{0F04927B-19AF-B440-AEDD-5BC461AB3774}" type="CELLRANGE">
                      <a:rPr lang="fi-FI"/>
                      <a:pPr/>
                      <a:t>[SOLUALUE]</a:t>
                    </a:fld>
                    <a:endParaRPr lang="fi-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9AF2-4399-9B31-3115371A10D3}"/>
                </c:ext>
              </c:extLst>
            </c:dLbl>
            <c:dLbl>
              <c:idx val="7"/>
              <c:layout>
                <c:manualLayout>
                  <c:x val="6.448018255143842E-2"/>
                  <c:y val="-1.0097383660375787E-2"/>
                </c:manualLayout>
              </c:layout>
              <c:tx>
                <c:rich>
                  <a:bodyPr/>
                  <a:lstStyle/>
                  <a:p>
                    <a:r>
                      <a:rPr lang="en-US"/>
                      <a:t>GHG emissions</a:t>
                    </a:r>
                  </a:p>
                </c:rich>
              </c:tx>
              <c:dLblPos val="r"/>
              <c:showLegendKey val="0"/>
              <c:showVal val="0"/>
              <c:showCatName val="0"/>
              <c:showSerName val="0"/>
              <c:showPercent val="0"/>
              <c:showBubbleSize val="0"/>
              <c:extLst>
                <c:ext xmlns:c15="http://schemas.microsoft.com/office/drawing/2012/chart" uri="{CE6537A1-D6FC-4f65-9D91-7224C49458BB}">
                  <c15:layout>
                    <c:manualLayout>
                      <c:w val="0.22186861543297187"/>
                      <c:h val="0.11619047619047616"/>
                    </c:manualLayout>
                  </c15:layout>
                  <c15:showDataLabelsRange val="1"/>
                </c:ext>
                <c:ext xmlns:c16="http://schemas.microsoft.com/office/drawing/2014/chart" uri="{C3380CC4-5D6E-409C-BE32-E72D297353CC}">
                  <c16:uniqueId val="{00000007-9AF2-4399-9B31-3115371A10D3}"/>
                </c:ext>
              </c:extLst>
            </c:dLbl>
            <c:dLbl>
              <c:idx val="8"/>
              <c:layout>
                <c:manualLayout>
                  <c:x val="0.11160841899713038"/>
                  <c:y val="-9.8246052576761236E-3"/>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r>
                      <a:rPr lang="en-US" sz="1000"/>
                      <a:t>Materials (raw, resources &amp; hazardous)</a:t>
                    </a:r>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endParaRPr lang="fi-FI"/>
                </a:p>
              </c:txPr>
              <c:dLblPos val="r"/>
              <c:showLegendKey val="0"/>
              <c:showVal val="0"/>
              <c:showCatName val="0"/>
              <c:showSerName val="0"/>
              <c:showPercent val="0"/>
              <c:showBubbleSize val="0"/>
              <c:extLst>
                <c:ext xmlns:c15="http://schemas.microsoft.com/office/drawing/2012/chart" uri="{CE6537A1-D6FC-4f65-9D91-7224C49458BB}">
                  <c15:layout>
                    <c:manualLayout>
                      <c:w val="0.24549159077887542"/>
                      <c:h val="0.13002645502645502"/>
                    </c:manualLayout>
                  </c15:layout>
                  <c15:showDataLabelsRange val="1"/>
                </c:ext>
                <c:ext xmlns:c16="http://schemas.microsoft.com/office/drawing/2014/chart" uri="{C3380CC4-5D6E-409C-BE32-E72D297353CC}">
                  <c16:uniqueId val="{00000008-9AF2-4399-9B31-3115371A10D3}"/>
                </c:ext>
              </c:extLst>
            </c:dLbl>
            <c:dLbl>
              <c:idx val="9"/>
              <c:layout>
                <c:manualLayout>
                  <c:x val="-6.0049579198639846E-2"/>
                  <c:y val="6.297087864016998E-2"/>
                </c:manualLayout>
              </c:layout>
              <c:tx>
                <c:rich>
                  <a:bodyPr/>
                  <a:lstStyle/>
                  <a:p>
                    <a:fld id="{FC143E0C-17E1-48FD-A919-0566C433BC69}"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layout>
                    <c:manualLayout>
                      <c:w val="0.21699669966996699"/>
                      <c:h val="9.8095238095238096E-2"/>
                    </c:manualLayout>
                  </c15:layout>
                  <c15:dlblFieldTable/>
                  <c15:showDataLabelsRange val="1"/>
                </c:ext>
                <c:ext xmlns:c16="http://schemas.microsoft.com/office/drawing/2014/chart" uri="{C3380CC4-5D6E-409C-BE32-E72D297353CC}">
                  <c16:uniqueId val="{00000009-9AF2-4399-9B31-3115371A10D3}"/>
                </c:ext>
              </c:extLst>
            </c:dLbl>
            <c:dLbl>
              <c:idx val="10"/>
              <c:layout>
                <c:manualLayout>
                  <c:x val="-0.19259783121169261"/>
                  <c:y val="-4.9047619047619048E-2"/>
                </c:manualLayout>
              </c:layout>
              <c:tx>
                <c:rich>
                  <a:bodyPr/>
                  <a:lstStyle/>
                  <a:p>
                    <a:r>
                      <a:rPr lang="en-US"/>
                      <a:t>Waste, including</a:t>
                    </a:r>
                    <a:r>
                      <a:rPr lang="en-US" baseline="0"/>
                      <a:t>  supply chain</a:t>
                    </a:r>
                    <a:endParaRPr lang="en-US"/>
                  </a:p>
                </c:rich>
              </c:tx>
              <c:dLblPos val="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A-9AF2-4399-9B31-3115371A10D3}"/>
                </c:ext>
              </c:extLst>
            </c:dLbl>
            <c:dLbl>
              <c:idx val="11"/>
              <c:layout>
                <c:manualLayout>
                  <c:x val="-0.12588401697312587"/>
                  <c:y val="3.2050368703911911E-2"/>
                </c:manualLayout>
              </c:layout>
              <c:tx>
                <c:rich>
                  <a:bodyPr/>
                  <a:lstStyle/>
                  <a:p>
                    <a:fld id="{DB6D5CF6-BBA4-4895-8519-35CE0BEFE346}"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9AF2-4399-9B31-3115371A10D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i-FI"/>
              </a:p>
            </c:txPr>
            <c:dLblPos val="b"/>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'Tables to PPT'!$J$10:$J$21</c:f>
              <c:numCache>
                <c:formatCode>0.00%</c:formatCode>
                <c:ptCount val="12"/>
                <c:pt idx="0">
                  <c:v>3.9705882352941188E-2</c:v>
                </c:pt>
                <c:pt idx="1">
                  <c:v>4.1764705882352947E-2</c:v>
                </c:pt>
                <c:pt idx="2">
                  <c:v>5.1911764705882366E-2</c:v>
                </c:pt>
                <c:pt idx="3">
                  <c:v>2.3235294117647062E-2</c:v>
                </c:pt>
                <c:pt idx="4">
                  <c:v>3.2205882352941181E-2</c:v>
                </c:pt>
                <c:pt idx="5">
                  <c:v>6.2352941176470597E-2</c:v>
                </c:pt>
                <c:pt idx="6">
                  <c:v>4.8970588235294127E-2</c:v>
                </c:pt>
                <c:pt idx="7">
                  <c:v>5.6764705882352946E-2</c:v>
                </c:pt>
                <c:pt idx="8">
                  <c:v>5.1470588235294122E-2</c:v>
                </c:pt>
                <c:pt idx="9">
                  <c:v>5.2205882352941185E-2</c:v>
                </c:pt>
                <c:pt idx="10">
                  <c:v>3.6323529411764713E-2</c:v>
                </c:pt>
                <c:pt idx="11">
                  <c:v>2.8823529411764713E-2</c:v>
                </c:pt>
              </c:numCache>
            </c:numRef>
          </c:xVal>
          <c:yVal>
            <c:numRef>
              <c:f>'Tables to PPT'!$F$10:$F$21</c:f>
              <c:numCache>
                <c:formatCode>0.00%</c:formatCode>
                <c:ptCount val="12"/>
                <c:pt idx="0">
                  <c:v>0.21029411764705883</c:v>
                </c:pt>
                <c:pt idx="1">
                  <c:v>0.11573529411764708</c:v>
                </c:pt>
                <c:pt idx="2">
                  <c:v>0.35602941176470587</c:v>
                </c:pt>
                <c:pt idx="3">
                  <c:v>0.2204411764705882</c:v>
                </c:pt>
                <c:pt idx="4">
                  <c:v>0.15058823529411763</c:v>
                </c:pt>
                <c:pt idx="5">
                  <c:v>0.41970588235294121</c:v>
                </c:pt>
                <c:pt idx="6">
                  <c:v>0.41117647058823531</c:v>
                </c:pt>
                <c:pt idx="7">
                  <c:v>0.35176470588235298</c:v>
                </c:pt>
                <c:pt idx="8">
                  <c:v>0.27999999999999997</c:v>
                </c:pt>
                <c:pt idx="9">
                  <c:v>0.27</c:v>
                </c:pt>
                <c:pt idx="10">
                  <c:v>0.28117647058823525</c:v>
                </c:pt>
                <c:pt idx="11">
                  <c:v>0.17691176470588235</c:v>
                </c:pt>
              </c:numCache>
            </c:numRef>
          </c:yVal>
          <c:smooth val="0"/>
          <c:extLst>
            <c:ext xmlns:c15="http://schemas.microsoft.com/office/drawing/2012/chart" uri="{02D57815-91ED-43cb-92C2-25804820EDAC}">
              <c15:datalabelsRange>
                <c15:f>'Tables to PPT'!$C$10:$C$21</c15:f>
                <c15:dlblRangeCache>
                  <c:ptCount val="12"/>
                  <c:pt idx="0">
                    <c:v>Biodiversity on land and under water</c:v>
                  </c:pt>
                  <c:pt idx="1">
                    <c:v>Chemical use and management</c:v>
                  </c:pt>
                  <c:pt idx="2">
                    <c:v>Climate change</c:v>
                  </c:pt>
                  <c:pt idx="3">
                    <c:v>Ecosystems, including deforestation</c:v>
                  </c:pt>
                  <c:pt idx="4">
                    <c:v>Emissions to water, soil and non-GHG emissions to air</c:v>
                  </c:pt>
                  <c:pt idx="5">
                    <c:v>Energy use, prices and choice</c:v>
                  </c:pt>
                  <c:pt idx="6">
                    <c:v>Extreme weather</c:v>
                  </c:pt>
                  <c:pt idx="7">
                    <c:v>GHG emissions (including travel, transportation and logistics)</c:v>
                  </c:pt>
                  <c:pt idx="8">
                    <c:v>Materials, including sourcing and use of raw materials, resources and hazardous materials</c:v>
                  </c:pt>
                  <c:pt idx="9">
                    <c:v>Use recycled or bio-based plastic products</c:v>
                  </c:pt>
                  <c:pt idx="10">
                    <c:v>Waste, including hazardous waste (in supply chain and from own operations)</c:v>
                  </c:pt>
                  <c:pt idx="11">
                    <c:v>Water usage</c:v>
                  </c:pt>
                </c15:dlblRangeCache>
              </c15:datalabelsRange>
            </c:ext>
            <c:ext xmlns:c16="http://schemas.microsoft.com/office/drawing/2014/chart" uri="{C3380CC4-5D6E-409C-BE32-E72D297353CC}">
              <c16:uniqueId val="{0000000C-9AF2-4399-9B31-3115371A10D3}"/>
            </c:ext>
          </c:extLst>
        </c:ser>
        <c:dLbls>
          <c:showLegendKey val="0"/>
          <c:showVal val="0"/>
          <c:showCatName val="0"/>
          <c:showSerName val="0"/>
          <c:showPercent val="0"/>
          <c:showBubbleSize val="0"/>
        </c:dLbls>
        <c:axId val="629623248"/>
        <c:axId val="629627824"/>
      </c:scatterChart>
      <c:valAx>
        <c:axId val="629623248"/>
        <c:scaling>
          <c:orientation val="minMax"/>
          <c:max val="0.14000000000000001"/>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Impact on EBITDA</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i-FI"/>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29627824"/>
        <c:crosses val="autoZero"/>
        <c:crossBetween val="midCat"/>
      </c:valAx>
      <c:valAx>
        <c:axId val="629627824"/>
        <c:scaling>
          <c:orientation val="minMax"/>
          <c:max val="0.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Likelihood</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i-FI"/>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i-FI"/>
          </a:p>
        </c:txPr>
        <c:crossAx val="62962324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latin typeface="Georgia"/>
            </a:endParaRPr>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A71EE4-4200-614B-8250-61D854B8769F}" type="datetimeFigureOut">
              <a:rPr lang="sv-SE" smtClean="0">
                <a:latin typeface="Georgia"/>
              </a:rPr>
              <a:t>2023-05-30</a:t>
            </a:fld>
            <a:endParaRPr lang="sv-SE">
              <a:latin typeface="Georgia"/>
            </a:endParaRPr>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latin typeface="Georgia"/>
            </a:endParaRPr>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D14441-2B5A-0741-B58D-F50464C50FB3}" type="slidenum">
              <a:rPr lang="sv-SE" smtClean="0">
                <a:latin typeface="Georgia"/>
              </a:rPr>
              <a:t>‹#›</a:t>
            </a:fld>
            <a:endParaRPr lang="sv-SE">
              <a:latin typeface="Georgia"/>
            </a:endParaRPr>
          </a:p>
        </p:txBody>
      </p:sp>
    </p:spTree>
    <p:extLst>
      <p:ext uri="{BB962C8B-B14F-4D97-AF65-F5344CB8AC3E}">
        <p14:creationId xmlns:p14="http://schemas.microsoft.com/office/powerpoint/2010/main" val="10391766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eorgia"/>
              </a:defRPr>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eorgia"/>
              </a:defRPr>
            </a:lvl1pPr>
          </a:lstStyle>
          <a:p>
            <a:fld id="{66FD0153-664F-8843-9411-C15BA6637EE4}" type="datetimeFigureOut">
              <a:rPr lang="sv-SE" smtClean="0"/>
              <a:pPr/>
              <a:t>2023-05-30</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eorgia"/>
              </a:defRPr>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Georgia"/>
              </a:defRPr>
            </a:lvl1pPr>
          </a:lstStyle>
          <a:p>
            <a:fld id="{D85C9991-11B9-8B4B-961F-A5F4C1C2B044}" type="slidenum">
              <a:rPr lang="sv-SE" smtClean="0"/>
              <a:pPr/>
              <a:t>‹#›</a:t>
            </a:fld>
            <a:endParaRPr lang="sv-SE"/>
          </a:p>
        </p:txBody>
      </p:sp>
    </p:spTree>
    <p:extLst>
      <p:ext uri="{BB962C8B-B14F-4D97-AF65-F5344CB8AC3E}">
        <p14:creationId xmlns:p14="http://schemas.microsoft.com/office/powerpoint/2010/main" val="30631322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Georgia"/>
        <a:ea typeface="+mn-ea"/>
        <a:cs typeface="+mn-cs"/>
      </a:defRPr>
    </a:lvl1pPr>
    <a:lvl2pPr marL="457200" algn="l" defTabSz="457200" rtl="0" eaLnBrk="1" latinLnBrk="0" hangingPunct="1">
      <a:defRPr sz="1200" kern="1200">
        <a:solidFill>
          <a:schemeClr val="tx1"/>
        </a:solidFill>
        <a:latin typeface="Georgia"/>
        <a:ea typeface="+mn-ea"/>
        <a:cs typeface="+mn-cs"/>
      </a:defRPr>
    </a:lvl2pPr>
    <a:lvl3pPr marL="914400" algn="l" defTabSz="457200" rtl="0" eaLnBrk="1" latinLnBrk="0" hangingPunct="1">
      <a:defRPr sz="1200" kern="1200">
        <a:solidFill>
          <a:schemeClr val="tx1"/>
        </a:solidFill>
        <a:latin typeface="Georgia"/>
        <a:ea typeface="+mn-ea"/>
        <a:cs typeface="+mn-cs"/>
      </a:defRPr>
    </a:lvl3pPr>
    <a:lvl4pPr marL="1371600" algn="l" defTabSz="457200" rtl="0" eaLnBrk="1" latinLnBrk="0" hangingPunct="1">
      <a:defRPr sz="1200" kern="1200">
        <a:solidFill>
          <a:schemeClr val="tx1"/>
        </a:solidFill>
        <a:latin typeface="Georgia"/>
        <a:ea typeface="+mn-ea"/>
        <a:cs typeface="+mn-cs"/>
      </a:defRPr>
    </a:lvl4pPr>
    <a:lvl5pPr marL="1828800" algn="l" defTabSz="457200" rtl="0" eaLnBrk="1" latinLnBrk="0" hangingPunct="1">
      <a:defRPr sz="1200" kern="1200">
        <a:solidFill>
          <a:schemeClr val="tx1"/>
        </a:solidFill>
        <a:latin typeface="Georgia"/>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noProof="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panose="0204050205040502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518156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list of sustainability matters covered in topical ESRS, </a:t>
            </a:r>
            <a:r>
              <a:rPr lang="en-US" err="1"/>
              <a:t>categorised</a:t>
            </a:r>
            <a:r>
              <a:rPr lang="en-US"/>
              <a:t> by topics, sub-topics and sub-sub-topics support the materiality assessment. </a:t>
            </a:r>
            <a:endParaRPr lang="en-SE"/>
          </a:p>
        </p:txBody>
      </p:sp>
      <p:sp>
        <p:nvSpPr>
          <p:cNvPr id="4" name="Slide Number Placeholder 3"/>
          <p:cNvSpPr>
            <a:spLocks noGrp="1"/>
          </p:cNvSpPr>
          <p:nvPr>
            <p:ph type="sldNum" sz="quarter" idx="5"/>
          </p:nvPr>
        </p:nvSpPr>
        <p:spPr/>
        <p:txBody>
          <a:bodyPr/>
          <a:lstStyle/>
          <a:p>
            <a:fld id="{D85C9991-11B9-8B4B-961F-A5F4C1C2B044}" type="slidenum">
              <a:rPr lang="sv-SE" smtClean="0"/>
              <a:pPr/>
              <a:t>20</a:t>
            </a:fld>
            <a:endParaRPr lang="sv-SE"/>
          </a:p>
        </p:txBody>
      </p:sp>
    </p:spTree>
    <p:extLst>
      <p:ext uri="{BB962C8B-B14F-4D97-AF65-F5344CB8AC3E}">
        <p14:creationId xmlns:p14="http://schemas.microsoft.com/office/powerpoint/2010/main" val="1411908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identifying and assessing the impacts, risks and opportunities in the undertaking’s value chain to determine their materiality, the undertaking shall focus on areas where they are deemed likely to arise, based on the nature of the activities, business relationships, geographies or other risk factors concerned</a:t>
            </a:r>
          </a:p>
          <a:p>
            <a:endParaRPr lang="en-US" b="0" i="0">
              <a:solidFill>
                <a:srgbClr val="4D5156"/>
              </a:solidFill>
              <a:effectLst/>
              <a:latin typeface="Georgia" panose="02040502050405020303" pitchFamily="18" charset="0"/>
            </a:endParaRPr>
          </a:p>
          <a:p>
            <a:r>
              <a:rPr lang="en-US"/>
              <a:t>In identifying and assessing the impacts, risks and opportunities in the undertaking’s value chain to determine their materiality, the undertaking shall focus on areas where they are deemed likely to arise, based on the nature of the activities, business relationships, geographies or other risk factors concerned</a:t>
            </a:r>
            <a:endParaRPr lang="fr-FR" b="0" i="0">
              <a:solidFill>
                <a:srgbClr val="4D5156"/>
              </a:solidFill>
              <a:effectLst/>
              <a:latin typeface="Georgia" panose="02040502050405020303" pitchFamily="18" charset="0"/>
            </a:endParaRPr>
          </a:p>
          <a:p>
            <a:endParaRPr lang="en-GB"/>
          </a:p>
        </p:txBody>
      </p:sp>
      <p:sp>
        <p:nvSpPr>
          <p:cNvPr id="4" name="Slide Number Placeholder 3"/>
          <p:cNvSpPr>
            <a:spLocks noGrp="1"/>
          </p:cNvSpPr>
          <p:nvPr>
            <p:ph type="sldNum" sz="quarter" idx="5"/>
          </p:nvPr>
        </p:nvSpPr>
        <p:spPr/>
        <p:txBody>
          <a:bodyPr/>
          <a:lstStyle/>
          <a:p>
            <a:fld id="{D85C9991-11B9-8B4B-961F-A5F4C1C2B044}" type="slidenum">
              <a:rPr lang="sv-SE" smtClean="0"/>
              <a:pPr/>
              <a:t>21</a:t>
            </a:fld>
            <a:endParaRPr lang="sv-SE"/>
          </a:p>
        </p:txBody>
      </p:sp>
    </p:spTree>
    <p:extLst>
      <p:ext uri="{BB962C8B-B14F-4D97-AF65-F5344CB8AC3E}">
        <p14:creationId xmlns:p14="http://schemas.microsoft.com/office/powerpoint/2010/main" val="3353505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Impacts include those caused or contributed to by the undertaking and those which are directly linked to the undertaking’s own operations, products, or services through its business relationships.</a:t>
            </a:r>
            <a:endParaRPr lang="en-US" sz="1200" b="0" i="0" kern="120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ea typeface="+mn-ea"/>
                <a:cs typeface="+mn-cs"/>
              </a:rPr>
              <a:t>A company may </a:t>
            </a:r>
            <a:r>
              <a:rPr lang="en-US" sz="1200" b="1" i="0" kern="1200">
                <a:solidFill>
                  <a:schemeClr val="tx1"/>
                </a:solidFill>
                <a:effectLst/>
                <a:ea typeface="+mn-ea"/>
                <a:cs typeface="+mn-cs"/>
              </a:rPr>
              <a:t>cause</a:t>
            </a:r>
            <a:r>
              <a:rPr lang="en-US" sz="1200" b="0" i="0" kern="1200">
                <a:solidFill>
                  <a:schemeClr val="tx1"/>
                </a:solidFill>
                <a:effectLst/>
                <a:ea typeface="+mn-ea"/>
                <a:cs typeface="+mn-cs"/>
              </a:rPr>
              <a:t> an adverse impact if it denies workers the right to organize themselves.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ea typeface="+mn-ea"/>
                <a:cs typeface="+mn-cs"/>
              </a:rPr>
              <a:t>A company may </a:t>
            </a:r>
            <a:r>
              <a:rPr lang="en-US" sz="1200" b="1" i="0" kern="1200">
                <a:solidFill>
                  <a:schemeClr val="tx1"/>
                </a:solidFill>
                <a:effectLst/>
                <a:ea typeface="+mn-ea"/>
                <a:cs typeface="+mn-cs"/>
              </a:rPr>
              <a:t>contribute</a:t>
            </a:r>
            <a:r>
              <a:rPr lang="en-US" sz="1200" b="0" i="0" kern="1200">
                <a:solidFill>
                  <a:schemeClr val="tx1"/>
                </a:solidFill>
                <a:effectLst/>
                <a:ea typeface="+mn-ea"/>
                <a:cs typeface="+mn-cs"/>
              </a:rPr>
              <a:t> to an adverse impact if it provides financing to a construction project that will entail forced evictions or agrees a purchasing order with a supplier whose timeline for completion makes it impossible for the supplier to adhere to international </a:t>
            </a:r>
            <a:r>
              <a:rPr lang="en-US" sz="1200" b="0" i="0" kern="1200" err="1">
                <a:solidFill>
                  <a:schemeClr val="tx1"/>
                </a:solidFill>
                <a:effectLst/>
                <a:ea typeface="+mn-ea"/>
                <a:cs typeface="+mn-cs"/>
              </a:rPr>
              <a:t>labour</a:t>
            </a:r>
            <a:r>
              <a:rPr lang="en-US" sz="1200" b="0" i="0" kern="1200">
                <a:solidFill>
                  <a:schemeClr val="tx1"/>
                </a:solidFill>
                <a:effectLst/>
                <a:ea typeface="+mn-ea"/>
                <a:cs typeface="+mn-cs"/>
              </a:rPr>
              <a:t>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ea typeface="+mn-ea"/>
                <a:cs typeface="+mn-cs"/>
              </a:rPr>
              <a:t>A company’s operations, products or services may be </a:t>
            </a:r>
            <a:r>
              <a:rPr lang="en-US" sz="1200" b="1" i="0" kern="1200">
                <a:solidFill>
                  <a:schemeClr val="tx1"/>
                </a:solidFill>
                <a:effectLst/>
                <a:ea typeface="+mn-ea"/>
                <a:cs typeface="+mn-cs"/>
              </a:rPr>
              <a:t>directly linked </a:t>
            </a:r>
            <a:r>
              <a:rPr lang="en-US" sz="1200" b="0" i="0" kern="1200">
                <a:solidFill>
                  <a:schemeClr val="tx1"/>
                </a:solidFill>
                <a:effectLst/>
                <a:ea typeface="+mn-ea"/>
                <a:cs typeface="+mn-cs"/>
              </a:rPr>
              <a:t>to an adverse impact through a business relationship if one of its suppliers subcontracts work, without its prior knowledge, to contractors that use forced </a:t>
            </a:r>
            <a:r>
              <a:rPr lang="en-US" sz="1200" b="0" i="0" kern="1200" err="1">
                <a:solidFill>
                  <a:schemeClr val="tx1"/>
                </a:solidFill>
                <a:effectLst/>
                <a:ea typeface="+mn-ea"/>
                <a:cs typeface="+mn-cs"/>
              </a:rPr>
              <a:t>labour</a:t>
            </a:r>
            <a:r>
              <a:rPr lang="en-US" sz="1200" b="0" i="0" kern="1200">
                <a:solidFill>
                  <a:schemeClr val="tx1"/>
                </a:solidFill>
                <a:effectLs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ea typeface="+mn-ea"/>
                <a:cs typeface="+mn-cs"/>
              </a:rPr>
              <a:t>In this last example, the company has not caused or contributed to the issue, but once made aware of it, it still has a responsibility to act to seek to prevent and/or mitigate it</a:t>
            </a:r>
          </a:p>
          <a:p>
            <a:endParaRPr lang="nl-NL" sz="1000"/>
          </a:p>
        </p:txBody>
      </p:sp>
      <p:sp>
        <p:nvSpPr>
          <p:cNvPr id="4" name="Tijdelijke aanduiding voor dianummer 3"/>
          <p:cNvSpPr>
            <a:spLocks noGrp="1"/>
          </p:cNvSpPr>
          <p:nvPr>
            <p:ph type="sldNum" sz="quarter" idx="5"/>
          </p:nvPr>
        </p:nvSpPr>
        <p:spPr/>
        <p:txBody>
          <a:bodyPr/>
          <a:lstStyle/>
          <a:p>
            <a:fld id="{62B3EE91-5137-2547-B7D7-69053B6C9FA2}" type="slidenum">
              <a:rPr lang="en-US" smtClean="0"/>
              <a:t>22</a:t>
            </a:fld>
            <a:endParaRPr lang="en-US"/>
          </a:p>
        </p:txBody>
      </p:sp>
    </p:spTree>
    <p:extLst>
      <p:ext uri="{BB962C8B-B14F-4D97-AF65-F5344CB8AC3E}">
        <p14:creationId xmlns:p14="http://schemas.microsoft.com/office/powerpoint/2010/main" val="1940643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severity is determined by the following factors:</a:t>
            </a:r>
          </a:p>
          <a:p>
            <a:r>
              <a:rPr lang="en-US"/>
              <a:t>(a) scale: how grave the negative impact is/how beneficial the positive impact is for people </a:t>
            </a:r>
          </a:p>
          <a:p>
            <a:r>
              <a:rPr lang="en-US"/>
              <a:t>or the environment;</a:t>
            </a:r>
          </a:p>
          <a:p>
            <a:r>
              <a:rPr lang="en-US"/>
              <a:t>(b) scope: how widespread the negative/positive impacts are. In case of environmental </a:t>
            </a:r>
          </a:p>
          <a:p>
            <a:r>
              <a:rPr lang="en-US"/>
              <a:t>impacts, the scope may be understood as the extent of environmental damage or a </a:t>
            </a:r>
          </a:p>
          <a:p>
            <a:r>
              <a:rPr lang="en-US"/>
              <a:t>geographical perimeter. In case of impacts on people, the scope may be understood </a:t>
            </a:r>
          </a:p>
          <a:p>
            <a:r>
              <a:rPr lang="en-US"/>
              <a:t>as the number of people adversely affected; and </a:t>
            </a:r>
          </a:p>
          <a:p>
            <a:r>
              <a:rPr lang="en-US"/>
              <a:t>(c) irremediable character: whether and to what extent the negative impacts could be </a:t>
            </a:r>
          </a:p>
          <a:p>
            <a:r>
              <a:rPr lang="en-US"/>
              <a:t>remediated, i.e., restoring the environment or affected people to their prior state</a:t>
            </a: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944639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actual or potential, positive or negative impacts on people or the environment over the short-, medium- and long-term time horizons</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599064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800" b="0" i="0" u="none" strike="noStrike" baseline="0">
              <a:latin typeface="f1wmrf3h-mhi-cod-3l39d7i5lwwx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657293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746999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128641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900768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330816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list of sustainability matters covered in topical ESRS, </a:t>
            </a:r>
            <a:r>
              <a:rPr lang="en-US" err="1"/>
              <a:t>categorised</a:t>
            </a:r>
            <a:r>
              <a:rPr lang="en-US"/>
              <a:t> by topics, sub-topics and sub-sub-topics support the materiality assessment. </a:t>
            </a:r>
            <a:endParaRPr lang="en-SE"/>
          </a:p>
        </p:txBody>
      </p:sp>
      <p:sp>
        <p:nvSpPr>
          <p:cNvPr id="4" name="Slide Number Placeholder 3"/>
          <p:cNvSpPr>
            <a:spLocks noGrp="1"/>
          </p:cNvSpPr>
          <p:nvPr>
            <p:ph type="sldNum" sz="quarter" idx="5"/>
          </p:nvPr>
        </p:nvSpPr>
        <p:spPr/>
        <p:txBody>
          <a:bodyPr/>
          <a:lstStyle/>
          <a:p>
            <a:fld id="{D85C9991-11B9-8B4B-961F-A5F4C1C2B044}" type="slidenum">
              <a:rPr lang="sv-SE" smtClean="0"/>
              <a:pPr/>
              <a:t>7</a:t>
            </a:fld>
            <a:endParaRPr lang="sv-SE"/>
          </a:p>
        </p:txBody>
      </p:sp>
    </p:spTree>
    <p:extLst>
      <p:ext uri="{BB962C8B-B14F-4D97-AF65-F5344CB8AC3E}">
        <p14:creationId xmlns:p14="http://schemas.microsoft.com/office/powerpoint/2010/main" val="3100887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584481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D85C9991-11B9-8B4B-961F-A5F4C1C2B044}" type="slidenum">
              <a:rPr lang="sv-SE" smtClean="0"/>
              <a:pPr/>
              <a:t>58</a:t>
            </a:fld>
            <a:endParaRPr lang="sv-SE"/>
          </a:p>
        </p:txBody>
      </p:sp>
    </p:spTree>
    <p:extLst>
      <p:ext uri="{BB962C8B-B14F-4D97-AF65-F5344CB8AC3E}">
        <p14:creationId xmlns:p14="http://schemas.microsoft.com/office/powerpoint/2010/main" val="2541021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488540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a:solidFill>
                  <a:schemeClr val="tx1"/>
                </a:solidFill>
              </a:rPr>
              <a:t>Users of sustainability statements</a:t>
            </a:r>
            <a:r>
              <a:rPr lang="en-US" sz="1200">
                <a:solidFill>
                  <a:schemeClr val="tx1"/>
                </a:solidFill>
              </a:rPr>
              <a:t>:</a:t>
            </a:r>
          </a:p>
          <a:p>
            <a:pPr algn="l"/>
            <a:r>
              <a:rPr lang="en-US" sz="1200">
                <a:solidFill>
                  <a:schemeClr val="tx1"/>
                </a:solidFill>
              </a:rPr>
              <a:t>primary users of financial reporting (such as investors,   lenders   and   other   creditors),  as  well  as other  users like trade unions, CSOs, governments, analysts and academics.</a:t>
            </a:r>
          </a:p>
          <a:p>
            <a:pPr algn="l"/>
            <a:endParaRPr lang="en-US"/>
          </a:p>
          <a:p>
            <a:endParaRPr lang="en-SE"/>
          </a:p>
        </p:txBody>
      </p:sp>
      <p:sp>
        <p:nvSpPr>
          <p:cNvPr id="4" name="Slide Number Placeholder 3"/>
          <p:cNvSpPr>
            <a:spLocks noGrp="1"/>
          </p:cNvSpPr>
          <p:nvPr>
            <p:ph type="sldNum" sz="quarter" idx="5"/>
          </p:nvPr>
        </p:nvSpPr>
        <p:spPr/>
        <p:txBody>
          <a:bodyPr/>
          <a:lstStyle/>
          <a:p>
            <a:fld id="{D85C9991-11B9-8B4B-961F-A5F4C1C2B044}" type="slidenum">
              <a:rPr lang="sv-SE" smtClean="0"/>
              <a:pPr/>
              <a:t>11</a:t>
            </a:fld>
            <a:endParaRPr lang="sv-SE"/>
          </a:p>
        </p:txBody>
      </p:sp>
    </p:spTree>
    <p:extLst>
      <p:ext uri="{BB962C8B-B14F-4D97-AF65-F5344CB8AC3E}">
        <p14:creationId xmlns:p14="http://schemas.microsoft.com/office/powerpoint/2010/main" val="857938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actual or potential, positive or negative impacts on people or the environment over the short-, medium- and long-term time horizons</a:t>
            </a: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5C9991-11B9-8B4B-961F-A5F4C1C2B044}" type="slidenum">
              <a:rPr kumimoji="0" lang="sv-SE"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900751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undertaking shall use an additional breakdown for the long-term time horizon when impacts or actions are expected in a period longer than five years and the time difference between them is such that an additional breakdown is necessary to provide relevant information to users of sustainability statements. </a:t>
            </a:r>
            <a:endParaRPr lang="en-FI"/>
          </a:p>
        </p:txBody>
      </p:sp>
      <p:sp>
        <p:nvSpPr>
          <p:cNvPr id="4" name="Slide Number Placeholder 3"/>
          <p:cNvSpPr>
            <a:spLocks noGrp="1"/>
          </p:cNvSpPr>
          <p:nvPr>
            <p:ph type="sldNum" sz="quarter" idx="5"/>
          </p:nvPr>
        </p:nvSpPr>
        <p:spPr/>
        <p:txBody>
          <a:bodyPr/>
          <a:lstStyle/>
          <a:p>
            <a:fld id="{D85C9991-11B9-8B4B-961F-A5F4C1C2B044}" type="slidenum">
              <a:rPr lang="sv-SE" smtClean="0"/>
              <a:pPr/>
              <a:t>16</a:t>
            </a:fld>
            <a:endParaRPr lang="sv-SE"/>
          </a:p>
        </p:txBody>
      </p:sp>
    </p:spTree>
    <p:extLst>
      <p:ext uri="{BB962C8B-B14F-4D97-AF65-F5344CB8AC3E}">
        <p14:creationId xmlns:p14="http://schemas.microsoft.com/office/powerpoint/2010/main" val="1571878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Impact materiality in CSRD in line with GRIs 2021 updated materiality analysis process</a:t>
            </a:r>
          </a:p>
          <a:p>
            <a:endParaRPr lang="en-GB"/>
          </a:p>
          <a:p>
            <a:r>
              <a:rPr lang="en-GB"/>
              <a:t>Step 1 – Understand the organizations context</a:t>
            </a:r>
          </a:p>
          <a:p>
            <a:endParaRPr lang="en-GB"/>
          </a:p>
          <a:p>
            <a:r>
              <a:rPr lang="en-GB"/>
              <a:t>Step 2 – Identify actual and potential impacts, and here we are expected to analyse actual and potential negative impacts </a:t>
            </a:r>
            <a:r>
              <a:rPr lang="en-GB" b="1"/>
              <a:t>AND also</a:t>
            </a:r>
            <a:r>
              <a:rPr lang="en-GB" b="0"/>
              <a:t> actual and potential positive impacts. The result will be a long list of all of your actual and potential impacts. </a:t>
            </a:r>
          </a:p>
          <a:p>
            <a:endParaRPr lang="en-GB"/>
          </a:p>
          <a:p>
            <a:r>
              <a:rPr lang="en-GB"/>
              <a:t>Step 3 – In the next step we are supposed to asses the significance of the impacts and this will be done through different combinations of scale, scope, irremediable character and likelihood. </a:t>
            </a:r>
          </a:p>
          <a:p>
            <a:endParaRPr lang="en-GB"/>
          </a:p>
          <a:p>
            <a:r>
              <a:rPr lang="en-GB"/>
              <a:t>Step 4 – is where we shorten down the list and decide what topics are the material ones to report on. </a:t>
            </a:r>
          </a:p>
          <a:p>
            <a:endParaRPr lang="en-GB"/>
          </a:p>
        </p:txBody>
      </p:sp>
      <p:sp>
        <p:nvSpPr>
          <p:cNvPr id="4" name="Slide Number Placeholder 3"/>
          <p:cNvSpPr>
            <a:spLocks noGrp="1"/>
          </p:cNvSpPr>
          <p:nvPr>
            <p:ph type="sldNum" sz="quarter" idx="5"/>
          </p:nvPr>
        </p:nvSpPr>
        <p:spPr/>
        <p:txBody>
          <a:bodyPr/>
          <a:lstStyle/>
          <a:p>
            <a:fld id="{D85C9991-11B9-8B4B-961F-A5F4C1C2B044}" type="slidenum">
              <a:rPr lang="sv-SE" smtClean="0"/>
              <a:pPr/>
              <a:t>17</a:t>
            </a:fld>
            <a:endParaRPr lang="sv-SE"/>
          </a:p>
        </p:txBody>
      </p:sp>
    </p:spTree>
    <p:extLst>
      <p:ext uri="{BB962C8B-B14F-4D97-AF65-F5344CB8AC3E}">
        <p14:creationId xmlns:p14="http://schemas.microsoft.com/office/powerpoint/2010/main" val="3455017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this list is not a substitute for the process of determining material matters. This list is a tool to support the undertaking’s materiality assessment. The undertaking still needs to consider its own specific circumstances when determining its material matters.</a:t>
            </a:r>
            <a:endParaRPr lang="en-SE"/>
          </a:p>
        </p:txBody>
      </p:sp>
      <p:sp>
        <p:nvSpPr>
          <p:cNvPr id="4" name="Slide Number Placeholder 3"/>
          <p:cNvSpPr>
            <a:spLocks noGrp="1"/>
          </p:cNvSpPr>
          <p:nvPr>
            <p:ph type="sldNum" sz="quarter" idx="5"/>
          </p:nvPr>
        </p:nvSpPr>
        <p:spPr/>
        <p:txBody>
          <a:bodyPr/>
          <a:lstStyle/>
          <a:p>
            <a:fld id="{D85C9991-11B9-8B4B-961F-A5F4C1C2B044}" type="slidenum">
              <a:rPr lang="sv-SE" smtClean="0"/>
              <a:pPr/>
              <a:t>18</a:t>
            </a:fld>
            <a:endParaRPr lang="sv-SE"/>
          </a:p>
        </p:txBody>
      </p:sp>
    </p:spTree>
    <p:extLst>
      <p:ext uri="{BB962C8B-B14F-4D97-AF65-F5344CB8AC3E}">
        <p14:creationId xmlns:p14="http://schemas.microsoft.com/office/powerpoint/2010/main" val="824558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list of sustainability matters covered in topical ESRS, </a:t>
            </a:r>
            <a:r>
              <a:rPr lang="en-US" err="1"/>
              <a:t>categorised</a:t>
            </a:r>
            <a:r>
              <a:rPr lang="en-US"/>
              <a:t> by topics, sub-topics and sub-sub-topics support the materiality assessment. </a:t>
            </a:r>
            <a:endParaRPr lang="en-SE"/>
          </a:p>
        </p:txBody>
      </p:sp>
      <p:sp>
        <p:nvSpPr>
          <p:cNvPr id="4" name="Slide Number Placeholder 3"/>
          <p:cNvSpPr>
            <a:spLocks noGrp="1"/>
          </p:cNvSpPr>
          <p:nvPr>
            <p:ph type="sldNum" sz="quarter" idx="5"/>
          </p:nvPr>
        </p:nvSpPr>
        <p:spPr/>
        <p:txBody>
          <a:bodyPr/>
          <a:lstStyle/>
          <a:p>
            <a:fld id="{D85C9991-11B9-8B4B-961F-A5F4C1C2B044}" type="slidenum">
              <a:rPr lang="sv-SE" smtClean="0"/>
              <a:pPr/>
              <a:t>19</a:t>
            </a:fld>
            <a:endParaRPr lang="sv-SE"/>
          </a:p>
        </p:txBody>
      </p:sp>
    </p:spTree>
    <p:extLst>
      <p:ext uri="{BB962C8B-B14F-4D97-AF65-F5344CB8AC3E}">
        <p14:creationId xmlns:p14="http://schemas.microsoft.com/office/powerpoint/2010/main" val="3502913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age_orange">
    <p:bg>
      <p:bgPr>
        <a:solidFill>
          <a:schemeClr val="accent3"/>
        </a:solidFill>
        <a:effectLst/>
      </p:bgPr>
    </p:bg>
    <p:spTree>
      <p:nvGrpSpPr>
        <p:cNvPr id="1" name=""/>
        <p:cNvGrpSpPr/>
        <p:nvPr/>
      </p:nvGrpSpPr>
      <p:grpSpPr>
        <a:xfrm>
          <a:off x="0" y="0"/>
          <a:ext cx="0" cy="0"/>
          <a:chOff x="0" y="0"/>
          <a:chExt cx="0" cy="0"/>
        </a:xfrm>
      </p:grpSpPr>
      <p:sp>
        <p:nvSpPr>
          <p:cNvPr id="8" name="Ellips 7"/>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10" name="Ellips 9"/>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pic>
        <p:nvPicPr>
          <p:cNvPr id="14" name="Bildobjekt 13"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1"/>
          </a:xfrm>
          <a:prstGeom prst="rect">
            <a:avLst/>
          </a:prstGeom>
        </p:spPr>
      </p:pic>
      <p:sp>
        <p:nvSpPr>
          <p:cNvPr id="2" name="Rubrik 1"/>
          <p:cNvSpPr>
            <a:spLocks noGrp="1"/>
          </p:cNvSpPr>
          <p:nvPr>
            <p:ph type="title" hasCustomPrompt="1"/>
          </p:nvPr>
        </p:nvSpPr>
        <p:spPr>
          <a:xfrm>
            <a:off x="3147159" y="601093"/>
            <a:ext cx="5545991" cy="779623"/>
          </a:xfrm>
        </p:spPr>
        <p:txBody>
          <a:bodyPr>
            <a:noAutofit/>
          </a:bodyPr>
          <a:lstStyle/>
          <a:p>
            <a:r>
              <a:rPr lang="sv-SE" err="1"/>
              <a:t>Heading</a:t>
            </a:r>
            <a:endParaRPr lang="sv-SE"/>
          </a:p>
        </p:txBody>
      </p:sp>
      <p:sp>
        <p:nvSpPr>
          <p:cNvPr id="9" name="Platshållare för text 3"/>
          <p:cNvSpPr>
            <a:spLocks noGrp="1"/>
          </p:cNvSpPr>
          <p:nvPr>
            <p:ph type="body" sz="quarter" idx="10" hasCustomPrompt="1"/>
          </p:nvPr>
        </p:nvSpPr>
        <p:spPr>
          <a:xfrm>
            <a:off x="3148418" y="3480745"/>
            <a:ext cx="5544732" cy="1243570"/>
          </a:xfrm>
        </p:spPr>
        <p:txBody>
          <a:bodyPr>
            <a:noAutofit/>
          </a:bodyPr>
          <a:lstStyle>
            <a:lvl1pPr marL="0" indent="0">
              <a:lnSpc>
                <a:spcPct val="100000"/>
              </a:lnSpc>
              <a:buNone/>
              <a:defRPr sz="4200" b="1" i="0">
                <a:latin typeface="Georgia"/>
                <a:cs typeface="Georgia"/>
              </a:defRPr>
            </a:lvl1pPr>
          </a:lstStyle>
          <a:p>
            <a:pPr lvl="0"/>
            <a:r>
              <a:rPr lang="sv-SE" err="1"/>
              <a:t>Subheading</a:t>
            </a:r>
            <a:endParaRPr lang="sv-SE"/>
          </a:p>
        </p:txBody>
      </p:sp>
    </p:spTree>
    <p:extLst>
      <p:ext uri="{BB962C8B-B14F-4D97-AF65-F5344CB8AC3E}">
        <p14:creationId xmlns:p14="http://schemas.microsoft.com/office/powerpoint/2010/main" val="414824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7826" y="152809"/>
            <a:ext cx="7169150" cy="390525"/>
          </a:xfrm>
          <a:prstGeom prst="rect">
            <a:avLst/>
          </a:prstGeom>
        </p:spPr>
        <p:txBody>
          <a:bodyPr/>
          <a:lstStyle>
            <a:lvl1pPr marL="0" indent="0">
              <a:buNone/>
              <a:defRPr sz="1800" b="1" i="0">
                <a:latin typeface="Georgia" panose="02040502050405020303" pitchFamily="18" charset="0"/>
                <a:ea typeface="Georgia" panose="02040502050405020303" pitchFamily="18" charset="0"/>
                <a:cs typeface="Segoe UI" charset="0"/>
              </a:defRPr>
            </a:lvl1pPr>
            <a:lvl2pPr>
              <a:defRPr sz="1800" b="1"/>
            </a:lvl2pPr>
            <a:lvl3pPr>
              <a:defRPr sz="1800" b="1"/>
            </a:lvl3pPr>
            <a:lvl4pPr>
              <a:defRPr sz="1800" b="1"/>
            </a:lvl4pPr>
            <a:lvl5pPr>
              <a:defRPr sz="1800" b="1"/>
            </a:lvl5pPr>
          </a:lstStyle>
          <a:p>
            <a:pPr lvl="0"/>
            <a:r>
              <a:rPr lang="en-US"/>
              <a:t>Click to edit Master text styles</a:t>
            </a:r>
          </a:p>
        </p:txBody>
      </p:sp>
    </p:spTree>
    <p:extLst>
      <p:ext uri="{BB962C8B-B14F-4D97-AF65-F5344CB8AC3E}">
        <p14:creationId xmlns:p14="http://schemas.microsoft.com/office/powerpoint/2010/main" val="181351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page_purple">
    <p:bg>
      <p:bgPr>
        <a:solidFill>
          <a:schemeClr val="accent1"/>
        </a:solidFill>
        <a:effectLst/>
      </p:bgPr>
    </p:bg>
    <p:spTree>
      <p:nvGrpSpPr>
        <p:cNvPr id="1" name=""/>
        <p:cNvGrpSpPr/>
        <p:nvPr/>
      </p:nvGrpSpPr>
      <p:grpSpPr>
        <a:xfrm>
          <a:off x="0" y="0"/>
          <a:ext cx="0" cy="0"/>
          <a:chOff x="0" y="0"/>
          <a:chExt cx="0" cy="0"/>
        </a:xfrm>
      </p:grpSpPr>
      <p:sp>
        <p:nvSpPr>
          <p:cNvPr id="10" name="Ellips 9"/>
          <p:cNvSpPr/>
          <p:nvPr userDrawn="1"/>
        </p:nvSpPr>
        <p:spPr>
          <a:xfrm>
            <a:off x="4184484" y="555371"/>
            <a:ext cx="3082316" cy="308231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11" name="Ellips 10"/>
          <p:cNvSpPr/>
          <p:nvPr userDrawn="1"/>
        </p:nvSpPr>
        <p:spPr>
          <a:xfrm>
            <a:off x="6396104" y="3116215"/>
            <a:ext cx="1602898" cy="160289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sp>
        <p:nvSpPr>
          <p:cNvPr id="7" name="Rubrik 1">
            <a:extLst>
              <a:ext uri="{FF2B5EF4-FFF2-40B4-BE49-F238E27FC236}">
                <a16:creationId xmlns:a16="http://schemas.microsoft.com/office/drawing/2014/main" id="{1AE25E11-88FB-A86B-7D3F-931A2ABC6C41}"/>
              </a:ext>
            </a:extLst>
          </p:cNvPr>
          <p:cNvSpPr>
            <a:spLocks noGrp="1"/>
          </p:cNvSpPr>
          <p:nvPr>
            <p:ph type="title" hasCustomPrompt="1"/>
          </p:nvPr>
        </p:nvSpPr>
        <p:spPr>
          <a:xfrm>
            <a:off x="3147159" y="601093"/>
            <a:ext cx="5545991" cy="779623"/>
          </a:xfrm>
        </p:spPr>
        <p:txBody>
          <a:bodyPr>
            <a:noAutofit/>
          </a:bodyPr>
          <a:lstStyle>
            <a:lvl1pPr>
              <a:defRPr>
                <a:solidFill>
                  <a:schemeClr val="bg1"/>
                </a:solidFill>
              </a:defRPr>
            </a:lvl1pPr>
          </a:lstStyle>
          <a:p>
            <a:r>
              <a:rPr lang="sv-SE" err="1"/>
              <a:t>Heading</a:t>
            </a:r>
            <a:endParaRPr lang="sv-SE"/>
          </a:p>
        </p:txBody>
      </p:sp>
      <p:sp>
        <p:nvSpPr>
          <p:cNvPr id="8" name="Platshållare för text 3">
            <a:extLst>
              <a:ext uri="{FF2B5EF4-FFF2-40B4-BE49-F238E27FC236}">
                <a16:creationId xmlns:a16="http://schemas.microsoft.com/office/drawing/2014/main" id="{97474675-42D0-7029-5C47-7665AD8CA8C6}"/>
              </a:ext>
            </a:extLst>
          </p:cNvPr>
          <p:cNvSpPr>
            <a:spLocks noGrp="1"/>
          </p:cNvSpPr>
          <p:nvPr>
            <p:ph type="body" sz="quarter" idx="10" hasCustomPrompt="1"/>
          </p:nvPr>
        </p:nvSpPr>
        <p:spPr>
          <a:xfrm>
            <a:off x="3148418" y="3480745"/>
            <a:ext cx="5544732" cy="1243570"/>
          </a:xfrm>
        </p:spPr>
        <p:txBody>
          <a:bodyPr>
            <a:noAutofit/>
          </a:bodyPr>
          <a:lstStyle>
            <a:lvl1pPr marL="0" indent="0">
              <a:lnSpc>
                <a:spcPct val="100000"/>
              </a:lnSpc>
              <a:buNone/>
              <a:defRPr sz="4200" b="1" i="0">
                <a:solidFill>
                  <a:schemeClr val="bg1"/>
                </a:solidFill>
                <a:latin typeface="Georgia"/>
                <a:cs typeface="Georgia"/>
              </a:defRPr>
            </a:lvl1pPr>
          </a:lstStyle>
          <a:p>
            <a:pPr lvl="0"/>
            <a:r>
              <a:rPr lang="sv-SE" err="1"/>
              <a:t>Subheading</a:t>
            </a:r>
            <a:endParaRPr lang="sv-SE"/>
          </a:p>
        </p:txBody>
      </p:sp>
      <p:pic>
        <p:nvPicPr>
          <p:cNvPr id="2" name="Bildobjekt 13">
            <a:extLst>
              <a:ext uri="{FF2B5EF4-FFF2-40B4-BE49-F238E27FC236}">
                <a16:creationId xmlns:a16="http://schemas.microsoft.com/office/drawing/2014/main" id="{70B04537-E11A-675C-3186-BF3EF91718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0"/>
          </a:xfrm>
          <a:prstGeom prst="rect">
            <a:avLst/>
          </a:prstGeom>
        </p:spPr>
      </p:pic>
    </p:spTree>
    <p:extLst>
      <p:ext uri="{BB962C8B-B14F-4D97-AF65-F5344CB8AC3E}">
        <p14:creationId xmlns:p14="http://schemas.microsoft.com/office/powerpoint/2010/main" val="15646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1">
    <p:bg>
      <p:bgPr>
        <a:solidFill>
          <a:schemeClr val="accent1"/>
        </a:solidFill>
        <a:effectLst/>
      </p:bgPr>
    </p:bg>
    <p:spTree>
      <p:nvGrpSpPr>
        <p:cNvPr id="1" name=""/>
        <p:cNvGrpSpPr/>
        <p:nvPr/>
      </p:nvGrpSpPr>
      <p:grpSpPr>
        <a:xfrm>
          <a:off x="0" y="0"/>
          <a:ext cx="0" cy="0"/>
          <a:chOff x="0" y="0"/>
          <a:chExt cx="0" cy="0"/>
        </a:xfrm>
      </p:grpSpPr>
      <p:sp>
        <p:nvSpPr>
          <p:cNvPr id="9" name="Rubrik 3"/>
          <p:cNvSpPr>
            <a:spLocks noGrp="1"/>
          </p:cNvSpPr>
          <p:nvPr>
            <p:ph type="title" hasCustomPrompt="1"/>
          </p:nvPr>
        </p:nvSpPr>
        <p:spPr>
          <a:xfrm>
            <a:off x="679451" y="2757805"/>
            <a:ext cx="5545991" cy="708971"/>
          </a:xfrm>
        </p:spPr>
        <p:txBody>
          <a:bodyPr>
            <a:noAutofit/>
          </a:bodyPr>
          <a:lstStyle>
            <a:lvl1pPr>
              <a:defRPr>
                <a:solidFill>
                  <a:schemeClr val="bg1"/>
                </a:solidFill>
              </a:defRPr>
            </a:lvl1pPr>
          </a:lstStyle>
          <a:p>
            <a:r>
              <a:rPr lang="sv-SE" err="1"/>
              <a:t>Heading</a:t>
            </a:r>
            <a:endParaRPr lang="sv-SE"/>
          </a:p>
        </p:txBody>
      </p:sp>
      <p:sp>
        <p:nvSpPr>
          <p:cNvPr id="6" name="Platshållare för text 3"/>
          <p:cNvSpPr>
            <a:spLocks noGrp="1"/>
          </p:cNvSpPr>
          <p:nvPr>
            <p:ph type="body" sz="quarter" idx="10" hasCustomPrompt="1"/>
          </p:nvPr>
        </p:nvSpPr>
        <p:spPr>
          <a:xfrm>
            <a:off x="680709" y="3480746"/>
            <a:ext cx="5544732" cy="842335"/>
          </a:xfrm>
        </p:spPr>
        <p:txBody>
          <a:bodyPr>
            <a:noAutofit/>
          </a:bodyPr>
          <a:lstStyle>
            <a:lvl1pPr marL="0" indent="0">
              <a:lnSpc>
                <a:spcPct val="100000"/>
              </a:lnSpc>
              <a:buNone/>
              <a:defRPr sz="3200" b="1" i="0">
                <a:solidFill>
                  <a:schemeClr val="bg1"/>
                </a:solidFill>
                <a:latin typeface="Georgia"/>
                <a:cs typeface="Georgia"/>
              </a:defRPr>
            </a:lvl1pPr>
          </a:lstStyle>
          <a:p>
            <a:pPr lvl="0"/>
            <a:r>
              <a:rPr lang="sv-SE" err="1"/>
              <a:t>Subheading</a:t>
            </a:r>
            <a:endParaRPr lang="sv-SE"/>
          </a:p>
        </p:txBody>
      </p:sp>
    </p:spTree>
    <p:extLst>
      <p:ext uri="{BB962C8B-B14F-4D97-AF65-F5344CB8AC3E}">
        <p14:creationId xmlns:p14="http://schemas.microsoft.com/office/powerpoint/2010/main" val="207627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bar_tex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62EC78-7F46-90DC-6A24-4544058086B8}"/>
              </a:ext>
            </a:extLst>
          </p:cNvPr>
          <p:cNvSpPr txBox="1"/>
          <p:nvPr userDrawn="1"/>
        </p:nvSpPr>
        <p:spPr>
          <a:xfrm>
            <a:off x="0" y="0"/>
            <a:ext cx="2465728" cy="5143500"/>
          </a:xfrm>
          <a:prstGeom prst="rect">
            <a:avLst/>
          </a:prstGeom>
          <a:solidFill>
            <a:schemeClr val="accent5">
              <a:lumMod val="20000"/>
              <a:lumOff val="80000"/>
            </a:schemeClr>
          </a:solidFill>
        </p:spPr>
        <p:txBody>
          <a:bodyPr wrap="square" rtlCol="0">
            <a:noAutofit/>
          </a:bodyPr>
          <a:lstStyle/>
          <a:p>
            <a:endParaRPr lang="en-GB"/>
          </a:p>
        </p:txBody>
      </p:sp>
      <p:sp>
        <p:nvSpPr>
          <p:cNvPr id="6" name="Platshållare för bildnummer 5"/>
          <p:cNvSpPr>
            <a:spLocks noGrp="1"/>
          </p:cNvSpPr>
          <p:nvPr>
            <p:ph type="sldNum" sz="quarter" idx="12"/>
          </p:nvPr>
        </p:nvSpPr>
        <p:spPr>
          <a:xfrm>
            <a:off x="8699470" y="4805486"/>
            <a:ext cx="411540" cy="273844"/>
          </a:xfrm>
        </p:spPr>
        <p:txBody>
          <a:bodyPr/>
          <a:lstStyle>
            <a:lvl1pPr algn="ctr">
              <a:defRPr/>
            </a:lvl1pPr>
          </a:lstStyle>
          <a:p>
            <a:fld id="{C4B6D6C4-FC56-B942-8CAF-D9B595FF1F43}" type="slidenum">
              <a:rPr lang="sv-SE" smtClean="0"/>
              <a:pPr/>
              <a:t>‹#›</a:t>
            </a:fld>
            <a:endParaRPr lang="sv-SE"/>
          </a:p>
        </p:txBody>
      </p:sp>
      <p:pic>
        <p:nvPicPr>
          <p:cNvPr id="11" name="Bildobjekt 10"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434" y="4736879"/>
            <a:ext cx="642605" cy="358247"/>
          </a:xfrm>
          <a:prstGeom prst="rect">
            <a:avLst/>
          </a:prstGeom>
        </p:spPr>
      </p:pic>
      <p:sp>
        <p:nvSpPr>
          <p:cNvPr id="2" name="Rubrik 1"/>
          <p:cNvSpPr>
            <a:spLocks noGrp="1"/>
          </p:cNvSpPr>
          <p:nvPr>
            <p:ph type="title" hasCustomPrompt="1"/>
          </p:nvPr>
        </p:nvSpPr>
        <p:spPr>
          <a:xfrm>
            <a:off x="125433" y="239719"/>
            <a:ext cx="2277231" cy="649281"/>
          </a:xfrm>
        </p:spPr>
        <p:txBody>
          <a:bodyPr>
            <a:noAutofit/>
          </a:bodyPr>
          <a:lstStyle>
            <a:lvl1pPr>
              <a:defRPr sz="2000"/>
            </a:lvl1pPr>
          </a:lstStyle>
          <a:p>
            <a:r>
              <a:rPr lang="sv-SE" err="1"/>
              <a:t>Heading</a:t>
            </a:r>
            <a:endParaRPr lang="sv-SE"/>
          </a:p>
        </p:txBody>
      </p:sp>
      <p:sp>
        <p:nvSpPr>
          <p:cNvPr id="4" name="Content Placeholder 3">
            <a:extLst>
              <a:ext uri="{FF2B5EF4-FFF2-40B4-BE49-F238E27FC236}">
                <a16:creationId xmlns:a16="http://schemas.microsoft.com/office/drawing/2014/main" id="{C1E0C3B2-7E2E-E73E-8D9D-30F544D9EF8F}"/>
              </a:ext>
            </a:extLst>
          </p:cNvPr>
          <p:cNvSpPr>
            <a:spLocks noGrp="1"/>
          </p:cNvSpPr>
          <p:nvPr>
            <p:ph sz="quarter" idx="13" hasCustomPrompt="1"/>
          </p:nvPr>
        </p:nvSpPr>
        <p:spPr>
          <a:xfrm>
            <a:off x="2591162" y="284480"/>
            <a:ext cx="6364877" cy="4505765"/>
          </a:xfrm>
        </p:spPr>
        <p:txBody>
          <a:bodyPr>
            <a:noAutofit/>
          </a:bodyPr>
          <a:lstStyle>
            <a:lvl1pPr marL="0" indent="0">
              <a:buNone/>
              <a:defRPr sz="1400"/>
            </a:lvl1pPr>
          </a:lstStyle>
          <a:p>
            <a:pPr lvl="0"/>
            <a:r>
              <a:rPr lang="sv-SE"/>
              <a:t>Text</a:t>
            </a:r>
            <a:endParaRPr lang="en-GB"/>
          </a:p>
        </p:txBody>
      </p:sp>
    </p:spTree>
    <p:extLst>
      <p:ext uri="{BB962C8B-B14F-4D97-AF65-F5344CB8AC3E}">
        <p14:creationId xmlns:p14="http://schemas.microsoft.com/office/powerpoint/2010/main" val="155437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text">
    <p:spTree>
      <p:nvGrpSpPr>
        <p:cNvPr id="1" name=""/>
        <p:cNvGrpSpPr/>
        <p:nvPr/>
      </p:nvGrpSpPr>
      <p:grpSpPr>
        <a:xfrm>
          <a:off x="0" y="0"/>
          <a:ext cx="0" cy="0"/>
          <a:chOff x="0" y="0"/>
          <a:chExt cx="0" cy="0"/>
        </a:xfrm>
      </p:grpSpPr>
      <p:sp>
        <p:nvSpPr>
          <p:cNvPr id="6" name="Platshållare för bildnummer 5"/>
          <p:cNvSpPr>
            <a:spLocks noGrp="1"/>
          </p:cNvSpPr>
          <p:nvPr>
            <p:ph type="sldNum" sz="quarter" idx="12"/>
          </p:nvPr>
        </p:nvSpPr>
        <p:spPr>
          <a:xfrm>
            <a:off x="8699470" y="4805486"/>
            <a:ext cx="411540" cy="273844"/>
          </a:xfrm>
        </p:spPr>
        <p:txBody>
          <a:bodyPr/>
          <a:lstStyle>
            <a:lvl1pPr algn="ctr">
              <a:defRPr/>
            </a:lvl1pPr>
          </a:lstStyle>
          <a:p>
            <a:fld id="{C4B6D6C4-FC56-B942-8CAF-D9B595FF1F43}" type="slidenum">
              <a:rPr lang="sv-SE" smtClean="0"/>
              <a:pPr/>
              <a:t>‹#›</a:t>
            </a:fld>
            <a:endParaRPr lang="sv-SE"/>
          </a:p>
        </p:txBody>
      </p:sp>
      <p:pic>
        <p:nvPicPr>
          <p:cNvPr id="11" name="Bildobjekt 10"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434" y="4736879"/>
            <a:ext cx="642605" cy="358247"/>
          </a:xfrm>
          <a:prstGeom prst="rect">
            <a:avLst/>
          </a:prstGeom>
        </p:spPr>
      </p:pic>
      <p:sp>
        <p:nvSpPr>
          <p:cNvPr id="2" name="Rubrik 1"/>
          <p:cNvSpPr>
            <a:spLocks noGrp="1"/>
          </p:cNvSpPr>
          <p:nvPr>
            <p:ph type="title" hasCustomPrompt="1"/>
          </p:nvPr>
        </p:nvSpPr>
        <p:spPr>
          <a:xfrm>
            <a:off x="125433" y="239720"/>
            <a:ext cx="4119996" cy="525044"/>
          </a:xfrm>
        </p:spPr>
        <p:txBody>
          <a:bodyPr>
            <a:noAutofit/>
          </a:bodyPr>
          <a:lstStyle>
            <a:lvl1pPr>
              <a:defRPr sz="2000"/>
            </a:lvl1pPr>
          </a:lstStyle>
          <a:p>
            <a:r>
              <a:rPr lang="sv-SE" err="1"/>
              <a:t>Heading</a:t>
            </a:r>
            <a:endParaRPr lang="sv-SE"/>
          </a:p>
        </p:txBody>
      </p:sp>
      <p:sp>
        <p:nvSpPr>
          <p:cNvPr id="3" name="Content Placeholder 3">
            <a:extLst>
              <a:ext uri="{FF2B5EF4-FFF2-40B4-BE49-F238E27FC236}">
                <a16:creationId xmlns:a16="http://schemas.microsoft.com/office/drawing/2014/main" id="{1C5A94C6-BD89-2539-1102-3AC230D08FD5}"/>
              </a:ext>
            </a:extLst>
          </p:cNvPr>
          <p:cNvSpPr>
            <a:spLocks noGrp="1"/>
          </p:cNvSpPr>
          <p:nvPr>
            <p:ph sz="quarter" idx="13" hasCustomPrompt="1"/>
          </p:nvPr>
        </p:nvSpPr>
        <p:spPr>
          <a:xfrm>
            <a:off x="254000" y="767081"/>
            <a:ext cx="8594725" cy="3967480"/>
          </a:xfrm>
        </p:spPr>
        <p:txBody>
          <a:bodyPr>
            <a:noAutofit/>
          </a:bodyPr>
          <a:lstStyle>
            <a:lvl1pPr marL="0" indent="0">
              <a:buNone/>
              <a:defRPr sz="1400"/>
            </a:lvl1pPr>
          </a:lstStyle>
          <a:p>
            <a:pPr lvl="0"/>
            <a:r>
              <a:rPr lang="sv-SE"/>
              <a:t>Text</a:t>
            </a:r>
            <a:endParaRPr lang="en-GB"/>
          </a:p>
        </p:txBody>
      </p:sp>
    </p:spTree>
    <p:extLst>
      <p:ext uri="{BB962C8B-B14F-4D97-AF65-F5344CB8AC3E}">
        <p14:creationId xmlns:p14="http://schemas.microsoft.com/office/powerpoint/2010/main" val="406044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anks1(contacts)">
    <p:bg>
      <p:bgPr>
        <a:solidFill>
          <a:schemeClr val="accent1"/>
        </a:solidFill>
        <a:effectLst/>
      </p:bgPr>
    </p:bg>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0"/>
          </a:xfrm>
          <a:prstGeom prst="rect">
            <a:avLst/>
          </a:prstGeom>
        </p:spPr>
      </p:pic>
      <p:sp>
        <p:nvSpPr>
          <p:cNvPr id="5" name="Rubrik 1"/>
          <p:cNvSpPr>
            <a:spLocks noGrp="1"/>
          </p:cNvSpPr>
          <p:nvPr>
            <p:ph type="title" hasCustomPrompt="1"/>
          </p:nvPr>
        </p:nvSpPr>
        <p:spPr>
          <a:xfrm>
            <a:off x="3041844" y="239719"/>
            <a:ext cx="5545991" cy="779623"/>
          </a:xfrm>
        </p:spPr>
        <p:txBody>
          <a:bodyPr>
            <a:noAutofit/>
          </a:bodyPr>
          <a:lstStyle>
            <a:lvl1pPr>
              <a:defRPr>
                <a:solidFill>
                  <a:schemeClr val="bg1"/>
                </a:solidFill>
              </a:defRPr>
            </a:lvl1pPr>
          </a:lstStyle>
          <a:p>
            <a:r>
              <a:rPr lang="sv-SE"/>
              <a:t>Thanks!</a:t>
            </a:r>
          </a:p>
        </p:txBody>
      </p:sp>
      <p:sp>
        <p:nvSpPr>
          <p:cNvPr id="6" name="Ellips 5"/>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7" name="Ellips 6"/>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sp>
        <p:nvSpPr>
          <p:cNvPr id="8" name="Text Placeholder 3">
            <a:extLst>
              <a:ext uri="{FF2B5EF4-FFF2-40B4-BE49-F238E27FC236}">
                <a16:creationId xmlns:a16="http://schemas.microsoft.com/office/drawing/2014/main" id="{FD16A918-787B-B95E-41F9-F066ADB04309}"/>
              </a:ext>
            </a:extLst>
          </p:cNvPr>
          <p:cNvSpPr txBox="1">
            <a:spLocks/>
          </p:cNvSpPr>
          <p:nvPr userDrawn="1"/>
        </p:nvSpPr>
        <p:spPr>
          <a:xfrm>
            <a:off x="2718357" y="1929223"/>
            <a:ext cx="2575096" cy="965672"/>
          </a:xfrm>
          <a:prstGeom prst="rect">
            <a:avLst/>
          </a:prstGeom>
        </p:spPr>
        <p:txBody>
          <a:bodyPr>
            <a:noAutofit/>
          </a:bodyPr>
          <a:lstStyle>
            <a:lvl1pPr marL="342900" indent="-3429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1pPr>
            <a:lvl2pPr marL="742950" indent="-28575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2pPr>
            <a:lvl3pPr marL="1143000" indent="-2286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3pPr>
            <a:lvl4pPr marL="1600200" indent="-2286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4pPr>
            <a:lvl5pPr marL="2057400" indent="-2286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defTabSz="457178">
              <a:lnSpc>
                <a:spcPct val="100000"/>
              </a:lnSpc>
              <a:spcBef>
                <a:spcPts val="0"/>
              </a:spcBef>
              <a:buNone/>
              <a:defRPr/>
            </a:pPr>
            <a:r>
              <a:rPr lang="en-GB" sz="1200">
                <a:solidFill>
                  <a:prstClr val="black"/>
                </a:solidFill>
                <a:latin typeface="Georgia" panose="02040502050405020303" pitchFamily="18" charset="0"/>
                <a:ea typeface="Burgess" panose="02000503080000020003" pitchFamily="50" charset="0"/>
              </a:rPr>
              <a:t>Enact Sustainable</a:t>
            </a:r>
            <a:br>
              <a:rPr lang="en-GB" sz="1200">
                <a:solidFill>
                  <a:prstClr val="black"/>
                </a:solidFill>
                <a:latin typeface="Georgia" panose="02040502050405020303" pitchFamily="18" charset="0"/>
                <a:ea typeface="Burgess" panose="02000503080000020003" pitchFamily="50" charset="0"/>
              </a:rPr>
            </a:br>
            <a:r>
              <a:rPr lang="en-GB" sz="1200">
                <a:solidFill>
                  <a:prstClr val="black"/>
                </a:solidFill>
                <a:latin typeface="Georgia" panose="02040502050405020303" pitchFamily="18" charset="0"/>
                <a:ea typeface="Burgess" panose="02000503080000020003" pitchFamily="50" charset="0"/>
              </a:rPr>
              <a:t>Strategies Group AB</a:t>
            </a:r>
          </a:p>
          <a:p>
            <a:pPr marL="0" indent="0" algn="ctr" defTabSz="457178">
              <a:lnSpc>
                <a:spcPct val="100000"/>
              </a:lnSpc>
              <a:spcBef>
                <a:spcPts val="0"/>
              </a:spcBef>
              <a:buNone/>
              <a:defRPr/>
            </a:pPr>
            <a:r>
              <a:rPr lang="en-GB" sz="1200">
                <a:solidFill>
                  <a:prstClr val="black"/>
                </a:solidFill>
                <a:latin typeface="Georgia" panose="02040502050405020303" pitchFamily="18" charset="0"/>
                <a:ea typeface="Burgess" panose="02000503080000020003" pitchFamily="50" charset="0"/>
              </a:rPr>
              <a:t>www.enact.se</a:t>
            </a:r>
          </a:p>
        </p:txBody>
      </p:sp>
      <p:sp>
        <p:nvSpPr>
          <p:cNvPr id="3" name="Rectangle 2">
            <a:extLst>
              <a:ext uri="{FF2B5EF4-FFF2-40B4-BE49-F238E27FC236}">
                <a16:creationId xmlns:a16="http://schemas.microsoft.com/office/drawing/2014/main" id="{53E40D71-C0B3-EED7-3836-91436B83109A}"/>
              </a:ext>
            </a:extLst>
          </p:cNvPr>
          <p:cNvSpPr/>
          <p:nvPr userDrawn="1"/>
        </p:nvSpPr>
        <p:spPr>
          <a:xfrm>
            <a:off x="4709120" y="1667537"/>
            <a:ext cx="3298095" cy="646331"/>
          </a:xfrm>
          <a:prstGeom prst="rect">
            <a:avLst/>
          </a:prstGeom>
        </p:spPr>
        <p:txBody>
          <a:bodyPr wrap="square">
            <a:noAutofit/>
          </a:bodyPr>
          <a:lstStyle/>
          <a:p>
            <a:pPr algn="ctr" defTabSz="914354">
              <a:defRPr/>
            </a:pPr>
            <a:r>
              <a:rPr lang="en-GB" sz="1000">
                <a:solidFill>
                  <a:prstClr val="black"/>
                </a:solidFill>
                <a:latin typeface="Georgia" panose="02040502050405020303" pitchFamily="18" charset="0"/>
                <a:ea typeface="Burgess" panose="02000503080000020003" pitchFamily="50" charset="0"/>
              </a:rPr>
              <a:t>Vasagatan 7</a:t>
            </a:r>
            <a:br>
              <a:rPr lang="en-GB" sz="1000">
                <a:solidFill>
                  <a:prstClr val="black"/>
                </a:solidFill>
                <a:latin typeface="Georgia" panose="02040502050405020303" pitchFamily="18" charset="0"/>
                <a:ea typeface="Burgess" panose="02000503080000020003" pitchFamily="50" charset="0"/>
              </a:rPr>
            </a:br>
            <a:r>
              <a:rPr lang="en-GB" sz="1000">
                <a:solidFill>
                  <a:prstClr val="black"/>
                </a:solidFill>
                <a:latin typeface="Georgia" panose="02040502050405020303" pitchFamily="18" charset="0"/>
                <a:ea typeface="Burgess" panose="02000503080000020003" pitchFamily="50" charset="0"/>
              </a:rPr>
              <a:t>S-111 20 Stockholm, Sweden</a:t>
            </a:r>
          </a:p>
          <a:p>
            <a:pPr algn="ctr" defTabSz="914354">
              <a:defRPr/>
            </a:pPr>
            <a:r>
              <a:rPr lang="en-GB" sz="1000">
                <a:solidFill>
                  <a:prstClr val="black"/>
                </a:solidFill>
                <a:latin typeface="Georgia" panose="02040502050405020303" pitchFamily="18" charset="0"/>
                <a:ea typeface="Burgess" panose="02000503080000020003" pitchFamily="50" charset="0"/>
              </a:rPr>
              <a:t>Tel. +46 8 522 03 450</a:t>
            </a:r>
          </a:p>
        </p:txBody>
      </p:sp>
      <p:sp>
        <p:nvSpPr>
          <p:cNvPr id="13" name="Rectangle 12">
            <a:extLst>
              <a:ext uri="{FF2B5EF4-FFF2-40B4-BE49-F238E27FC236}">
                <a16:creationId xmlns:a16="http://schemas.microsoft.com/office/drawing/2014/main" id="{8198A22E-ECA0-A5F3-2B6F-8530EF714B26}"/>
              </a:ext>
            </a:extLst>
          </p:cNvPr>
          <p:cNvSpPr/>
          <p:nvPr userDrawn="1"/>
        </p:nvSpPr>
        <p:spPr>
          <a:xfrm>
            <a:off x="4784881" y="3976129"/>
            <a:ext cx="3146571" cy="646331"/>
          </a:xfrm>
          <a:prstGeom prst="rect">
            <a:avLst/>
          </a:prstGeom>
        </p:spPr>
        <p:txBody>
          <a:bodyPr wrap="square">
            <a:noAutofit/>
          </a:bodyPr>
          <a:lstStyle/>
          <a:p>
            <a:pPr algn="ctr" defTabSz="914354">
              <a:defRPr/>
            </a:pPr>
            <a:r>
              <a:rPr lang="en-GB" sz="1000">
                <a:solidFill>
                  <a:prstClr val="black"/>
                </a:solidFill>
                <a:latin typeface="Georgia" panose="02040502050405020303" pitchFamily="18" charset="0"/>
                <a:ea typeface="Burgess" panose="02000503080000020003" pitchFamily="50" charset="0"/>
              </a:rPr>
              <a:t>No. 181, Sichuan Middle Road,</a:t>
            </a:r>
          </a:p>
          <a:p>
            <a:pPr algn="ctr" defTabSz="914354">
              <a:defRPr/>
            </a:pPr>
            <a:r>
              <a:rPr lang="en-GB" sz="1000">
                <a:solidFill>
                  <a:prstClr val="black"/>
                </a:solidFill>
                <a:latin typeface="Georgia" panose="02040502050405020303" pitchFamily="18" charset="0"/>
                <a:ea typeface="Burgess" panose="02000503080000020003" pitchFamily="50" charset="0"/>
              </a:rPr>
              <a:t>Shanghai, 200002, China</a:t>
            </a:r>
          </a:p>
          <a:p>
            <a:pPr algn="ctr" defTabSz="914354">
              <a:defRPr/>
            </a:pPr>
            <a:r>
              <a:rPr lang="en-GB" sz="1000">
                <a:solidFill>
                  <a:prstClr val="black"/>
                </a:solidFill>
                <a:latin typeface="Georgia" panose="02040502050405020303" pitchFamily="18" charset="0"/>
                <a:ea typeface="Burgess" panose="02000503080000020003" pitchFamily="50" charset="0"/>
              </a:rPr>
              <a:t>Tel.  +86 1381-637-0747 </a:t>
            </a:r>
          </a:p>
        </p:txBody>
      </p:sp>
      <p:sp>
        <p:nvSpPr>
          <p:cNvPr id="16" name="Rectangle 15">
            <a:extLst>
              <a:ext uri="{FF2B5EF4-FFF2-40B4-BE49-F238E27FC236}">
                <a16:creationId xmlns:a16="http://schemas.microsoft.com/office/drawing/2014/main" id="{BEC0C681-D7FA-9C18-9877-4ED31D95E86B}"/>
              </a:ext>
            </a:extLst>
          </p:cNvPr>
          <p:cNvSpPr/>
          <p:nvPr userDrawn="1"/>
        </p:nvSpPr>
        <p:spPr>
          <a:xfrm>
            <a:off x="4241912" y="3495399"/>
            <a:ext cx="4232509" cy="646331"/>
          </a:xfrm>
          <a:prstGeom prst="rect">
            <a:avLst/>
          </a:prstGeom>
        </p:spPr>
        <p:txBody>
          <a:bodyPr wrap="square">
            <a:noAutofit/>
          </a:bodyPr>
          <a:lstStyle/>
          <a:p>
            <a:pPr algn="ctr" defTabSz="914354">
              <a:defRPr/>
            </a:pPr>
            <a:r>
              <a:rPr lang="en-US" sz="1000">
                <a:solidFill>
                  <a:prstClr val="black"/>
                </a:solidFill>
                <a:latin typeface="Georgia" panose="02040502050405020303" pitchFamily="18" charset="0"/>
                <a:ea typeface="Burgess" panose="02000503080000020003" pitchFamily="50" charset="0"/>
                <a:cs typeface="Calibri" panose="020F0502020204030204" pitchFamily="34" charset="0"/>
              </a:rPr>
              <a:t>James Wattstraat 100, 8th floor</a:t>
            </a:r>
            <a:endParaRPr lang="en-GB" sz="1000">
              <a:solidFill>
                <a:prstClr val="black"/>
              </a:solidFill>
              <a:latin typeface="Georgia" panose="02040502050405020303" pitchFamily="18" charset="0"/>
              <a:ea typeface="Burgess" panose="02000503080000020003" pitchFamily="50" charset="0"/>
              <a:cs typeface="Calibri" panose="020F0502020204030204" pitchFamily="34" charset="0"/>
            </a:endParaRPr>
          </a:p>
          <a:p>
            <a:pPr algn="ctr" defTabSz="914354">
              <a:defRPr/>
            </a:pPr>
            <a:r>
              <a:rPr lang="en-US" sz="1000">
                <a:solidFill>
                  <a:prstClr val="black"/>
                </a:solidFill>
                <a:latin typeface="Georgia" panose="02040502050405020303" pitchFamily="18" charset="0"/>
                <a:ea typeface="Burgess" panose="02000503080000020003" pitchFamily="50" charset="0"/>
                <a:cs typeface="Calibri" panose="020F0502020204030204" pitchFamily="34" charset="0"/>
              </a:rPr>
              <a:t>1097 DM Amsterdam, The Netherlands</a:t>
            </a:r>
            <a:endParaRPr lang="en-GB" sz="1000">
              <a:solidFill>
                <a:prstClr val="black"/>
              </a:solidFill>
              <a:latin typeface="Georgia" panose="02040502050405020303" pitchFamily="18" charset="0"/>
              <a:ea typeface="Burgess" panose="02000503080000020003" pitchFamily="50" charset="0"/>
              <a:cs typeface="Calibri" panose="020F0502020204030204" pitchFamily="34" charset="0"/>
            </a:endParaRPr>
          </a:p>
        </p:txBody>
      </p:sp>
      <p:sp>
        <p:nvSpPr>
          <p:cNvPr id="18" name="Rectangle 17">
            <a:extLst>
              <a:ext uri="{FF2B5EF4-FFF2-40B4-BE49-F238E27FC236}">
                <a16:creationId xmlns:a16="http://schemas.microsoft.com/office/drawing/2014/main" id="{81B3E784-D082-B3BF-60DA-43984C3EF79A}"/>
              </a:ext>
            </a:extLst>
          </p:cNvPr>
          <p:cNvSpPr/>
          <p:nvPr userDrawn="1"/>
        </p:nvSpPr>
        <p:spPr>
          <a:xfrm>
            <a:off x="4241912" y="2884561"/>
            <a:ext cx="4232509" cy="646331"/>
          </a:xfrm>
          <a:prstGeom prst="rect">
            <a:avLst/>
          </a:prstGeom>
        </p:spPr>
        <p:txBody>
          <a:bodyPr wrap="square">
            <a:noAutofit/>
          </a:bodyPr>
          <a:lstStyle/>
          <a:p>
            <a:pPr algn="ctr" defTabSz="914354">
              <a:defRPr/>
            </a:pPr>
            <a:r>
              <a:rPr lang="en-GB" sz="1000">
                <a:solidFill>
                  <a:prstClr val="black"/>
                </a:solidFill>
                <a:latin typeface="Georgia" panose="02040502050405020303" pitchFamily="18" charset="0"/>
                <a:ea typeface="Burgess" panose="02000503080000020003" pitchFamily="50" charset="0"/>
                <a:cs typeface="Calibri" panose="020F0502020204030204" pitchFamily="34" charset="0"/>
              </a:rPr>
              <a:t>UMA, </a:t>
            </a:r>
            <a:r>
              <a:rPr lang="fi-FI" sz="1000">
                <a:solidFill>
                  <a:prstClr val="black"/>
                </a:solidFill>
                <a:latin typeface="Georgia" panose="02040502050405020303" pitchFamily="18" charset="0"/>
                <a:ea typeface="Burgess" panose="02000503080000020003" pitchFamily="50" charset="0"/>
                <a:cs typeface="Calibri" panose="020F0502020204030204" pitchFamily="34" charset="0"/>
              </a:rPr>
              <a:t>Lautatarhankatu 10, </a:t>
            </a:r>
            <a:endParaRPr lang="en-GB" sz="1000">
              <a:solidFill>
                <a:prstClr val="black"/>
              </a:solidFill>
              <a:latin typeface="Georgia" panose="02040502050405020303" pitchFamily="18" charset="0"/>
              <a:ea typeface="Burgess" panose="02000503080000020003" pitchFamily="50" charset="0"/>
              <a:cs typeface="Calibri" panose="020F0502020204030204" pitchFamily="34" charset="0"/>
            </a:endParaRPr>
          </a:p>
          <a:p>
            <a:pPr algn="ctr" defTabSz="914354">
              <a:defRPr/>
            </a:pPr>
            <a:r>
              <a:rPr lang="fi-FI" sz="1000">
                <a:solidFill>
                  <a:prstClr val="black"/>
                </a:solidFill>
                <a:latin typeface="Georgia" panose="02040502050405020303" pitchFamily="18" charset="0"/>
                <a:ea typeface="Burgess" panose="02000503080000020003" pitchFamily="50" charset="0"/>
                <a:cs typeface="Calibri" panose="020F0502020204030204" pitchFamily="34" charset="0"/>
              </a:rPr>
              <a:t>00580 Helsinki, Finland</a:t>
            </a:r>
            <a:br>
              <a:rPr lang="fi-FI" sz="1000">
                <a:solidFill>
                  <a:prstClr val="black"/>
                </a:solidFill>
                <a:latin typeface="Georgia" panose="02040502050405020303" pitchFamily="18" charset="0"/>
                <a:ea typeface="Burgess" panose="02000503080000020003" pitchFamily="50" charset="0"/>
                <a:cs typeface="Calibri" panose="020F0502020204030204" pitchFamily="34" charset="0"/>
              </a:rPr>
            </a:br>
            <a:r>
              <a:rPr lang="en-US" sz="1000">
                <a:solidFill>
                  <a:prstClr val="black"/>
                </a:solidFill>
                <a:latin typeface="Georgia" panose="02040502050405020303" pitchFamily="18" charset="0"/>
                <a:ea typeface="Burgess" panose="02000503080000020003" pitchFamily="50" charset="0"/>
                <a:cs typeface="Calibri" panose="020F0502020204030204" pitchFamily="34" charset="0"/>
              </a:rPr>
              <a:t>Tel.  +358 400 011 211</a:t>
            </a:r>
            <a:endParaRPr lang="en-GB" sz="1000">
              <a:solidFill>
                <a:prstClr val="black"/>
              </a:solidFill>
              <a:latin typeface="Georgia" panose="02040502050405020303" pitchFamily="18" charset="0"/>
              <a:ea typeface="Burgess" panose="02000503080000020003" pitchFamily="50" charset="0"/>
            </a:endParaRPr>
          </a:p>
        </p:txBody>
      </p:sp>
      <p:sp>
        <p:nvSpPr>
          <p:cNvPr id="20" name="Rectangle 19">
            <a:extLst>
              <a:ext uri="{FF2B5EF4-FFF2-40B4-BE49-F238E27FC236}">
                <a16:creationId xmlns:a16="http://schemas.microsoft.com/office/drawing/2014/main" id="{3DC6BCB2-54F9-A0C2-E923-8FEBF5E5AAB8}"/>
              </a:ext>
            </a:extLst>
          </p:cNvPr>
          <p:cNvSpPr/>
          <p:nvPr userDrawn="1"/>
        </p:nvSpPr>
        <p:spPr>
          <a:xfrm>
            <a:off x="4241912" y="2262722"/>
            <a:ext cx="4232509" cy="646331"/>
          </a:xfrm>
          <a:prstGeom prst="rect">
            <a:avLst/>
          </a:prstGeom>
        </p:spPr>
        <p:txBody>
          <a:bodyPr wrap="square">
            <a:noAutofit/>
          </a:bodyPr>
          <a:lstStyle/>
          <a:p>
            <a:pPr algn="ctr" defTabSz="914354">
              <a:defRPr/>
            </a:pPr>
            <a:r>
              <a:rPr lang="sv-SE" sz="1000">
                <a:solidFill>
                  <a:prstClr val="black"/>
                </a:solidFill>
                <a:latin typeface="Georgia" panose="02040502050405020303" pitchFamily="18" charset="0"/>
                <a:ea typeface="Burgess" panose="02000503080000020003" pitchFamily="50" charset="0"/>
                <a:cs typeface="Calibri" panose="020F0502020204030204" pitchFamily="34" charset="0"/>
              </a:rPr>
              <a:t>Stora Varvsgatan 6A, </a:t>
            </a:r>
          </a:p>
          <a:p>
            <a:pPr algn="ctr" defTabSz="914354">
              <a:defRPr/>
            </a:pPr>
            <a:r>
              <a:rPr lang="sv-SE" sz="1000">
                <a:solidFill>
                  <a:prstClr val="black"/>
                </a:solidFill>
                <a:latin typeface="Georgia" panose="02040502050405020303" pitchFamily="18" charset="0"/>
                <a:ea typeface="Burgess" panose="02000503080000020003" pitchFamily="50" charset="0"/>
                <a:cs typeface="Calibri" panose="020F0502020204030204" pitchFamily="34" charset="0"/>
              </a:rPr>
              <a:t>211 19 Malmö, Sweden</a:t>
            </a:r>
          </a:p>
          <a:p>
            <a:pPr algn="ctr" defTabSz="914354">
              <a:defRPr/>
            </a:pPr>
            <a:r>
              <a:rPr lang="sv-SE" sz="1000">
                <a:solidFill>
                  <a:prstClr val="black"/>
                </a:solidFill>
                <a:latin typeface="Georgia" panose="02040502050405020303" pitchFamily="18" charset="0"/>
                <a:ea typeface="Burgess" panose="02000503080000020003" pitchFamily="50" charset="0"/>
                <a:cs typeface="Calibri" panose="020F0502020204030204" pitchFamily="34" charset="0"/>
              </a:rPr>
              <a:t>Tel. +46 70 247 94 44</a:t>
            </a:r>
            <a:endParaRPr lang="en-GB" sz="1000">
              <a:solidFill>
                <a:prstClr val="black"/>
              </a:solidFill>
              <a:latin typeface="Georgia" panose="02040502050405020303" pitchFamily="18" charset="0"/>
              <a:ea typeface="Burgess" panose="02000503080000020003" pitchFamily="50" charset="0"/>
            </a:endParaRPr>
          </a:p>
        </p:txBody>
      </p:sp>
    </p:spTree>
    <p:extLst>
      <p:ext uri="{BB962C8B-B14F-4D97-AF65-F5344CB8AC3E}">
        <p14:creationId xmlns:p14="http://schemas.microsoft.com/office/powerpoint/2010/main" val="2626989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s1(no contacts)">
    <p:bg>
      <p:bgPr>
        <a:solidFill>
          <a:schemeClr val="accent1"/>
        </a:solidFill>
        <a:effectLst/>
      </p:bgPr>
    </p:bg>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0"/>
          </a:xfrm>
          <a:prstGeom prst="rect">
            <a:avLst/>
          </a:prstGeom>
        </p:spPr>
      </p:pic>
      <p:sp>
        <p:nvSpPr>
          <p:cNvPr id="5" name="Rubrik 1"/>
          <p:cNvSpPr>
            <a:spLocks noGrp="1"/>
          </p:cNvSpPr>
          <p:nvPr>
            <p:ph type="title" hasCustomPrompt="1"/>
          </p:nvPr>
        </p:nvSpPr>
        <p:spPr>
          <a:xfrm>
            <a:off x="3041844" y="239719"/>
            <a:ext cx="5545991" cy="779623"/>
          </a:xfrm>
        </p:spPr>
        <p:txBody>
          <a:bodyPr>
            <a:noAutofit/>
          </a:bodyPr>
          <a:lstStyle>
            <a:lvl1pPr>
              <a:defRPr>
                <a:solidFill>
                  <a:schemeClr val="bg1"/>
                </a:solidFill>
              </a:defRPr>
            </a:lvl1pPr>
          </a:lstStyle>
          <a:p>
            <a:r>
              <a:rPr lang="sv-SE"/>
              <a:t>Thanks!</a:t>
            </a:r>
          </a:p>
        </p:txBody>
      </p:sp>
      <p:sp>
        <p:nvSpPr>
          <p:cNvPr id="6" name="Ellips 5"/>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7" name="Ellips 6"/>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spTree>
    <p:extLst>
      <p:ext uri="{BB962C8B-B14F-4D97-AF65-F5344CB8AC3E}">
        <p14:creationId xmlns:p14="http://schemas.microsoft.com/office/powerpoint/2010/main" val="349086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s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8" name="Ellips 7"/>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10" name="Ellips 9"/>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pic>
        <p:nvPicPr>
          <p:cNvPr id="14" name="Bildobjekt 13"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1"/>
          </a:xfrm>
          <a:prstGeom prst="rect">
            <a:avLst/>
          </a:prstGeom>
        </p:spPr>
      </p:pic>
      <p:sp>
        <p:nvSpPr>
          <p:cNvPr id="2" name="Rubrik 1"/>
          <p:cNvSpPr>
            <a:spLocks noGrp="1"/>
          </p:cNvSpPr>
          <p:nvPr>
            <p:ph type="title" hasCustomPrompt="1"/>
          </p:nvPr>
        </p:nvSpPr>
        <p:spPr>
          <a:xfrm>
            <a:off x="3147159" y="601093"/>
            <a:ext cx="5545991" cy="779623"/>
          </a:xfrm>
        </p:spPr>
        <p:txBody>
          <a:bodyPr>
            <a:noAutofit/>
          </a:bodyPr>
          <a:lstStyle>
            <a:lvl1pPr>
              <a:defRPr/>
            </a:lvl1pPr>
          </a:lstStyle>
          <a:p>
            <a:r>
              <a:rPr lang="sv-SE"/>
              <a:t>Thank you!</a:t>
            </a:r>
          </a:p>
        </p:txBody>
      </p:sp>
      <p:sp>
        <p:nvSpPr>
          <p:cNvPr id="9" name="Platshållare för text 3"/>
          <p:cNvSpPr>
            <a:spLocks noGrp="1"/>
          </p:cNvSpPr>
          <p:nvPr>
            <p:ph type="body" sz="quarter" idx="10" hasCustomPrompt="1"/>
          </p:nvPr>
        </p:nvSpPr>
        <p:spPr>
          <a:xfrm>
            <a:off x="3148418" y="3480745"/>
            <a:ext cx="5544732" cy="1243570"/>
          </a:xfrm>
        </p:spPr>
        <p:txBody>
          <a:bodyPr>
            <a:noAutofit/>
          </a:bodyPr>
          <a:lstStyle>
            <a:lvl1pPr marL="0" indent="0">
              <a:lnSpc>
                <a:spcPct val="100000"/>
              </a:lnSpc>
              <a:buNone/>
              <a:defRPr sz="4200" b="1" i="0">
                <a:latin typeface="Georgia"/>
                <a:cs typeface="Georgia"/>
              </a:defRPr>
            </a:lvl1pPr>
          </a:lstStyle>
          <a:p>
            <a:pPr lvl="0"/>
            <a:r>
              <a:rPr lang="sv-SE"/>
              <a:t>Subheading</a:t>
            </a:r>
          </a:p>
        </p:txBody>
      </p:sp>
    </p:spTree>
    <p:extLst>
      <p:ext uri="{BB962C8B-B14F-4D97-AF65-F5344CB8AC3E}">
        <p14:creationId xmlns:p14="http://schemas.microsoft.com/office/powerpoint/2010/main" val="2381838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mall headline + column">
    <p:bg>
      <p:bgPr>
        <a:solidFill>
          <a:schemeClr val="bg1"/>
        </a:solidFill>
        <a:effectLst/>
      </p:bgPr>
    </p:bg>
    <p:spTree>
      <p:nvGrpSpPr>
        <p:cNvPr id="1" name=""/>
        <p:cNvGrpSpPr/>
        <p:nvPr/>
      </p:nvGrpSpPr>
      <p:grpSpPr>
        <a:xfrm>
          <a:off x="0" y="0"/>
          <a:ext cx="0" cy="0"/>
          <a:chOff x="0" y="0"/>
          <a:chExt cx="0" cy="0"/>
        </a:xfrm>
      </p:grpSpPr>
      <p:sp>
        <p:nvSpPr>
          <p:cNvPr id="5" name="Platshållare för sidfot 4"/>
          <p:cNvSpPr>
            <a:spLocks noGrp="1"/>
          </p:cNvSpPr>
          <p:nvPr>
            <p:ph type="ftr" sz="quarter" idx="11"/>
          </p:nvPr>
        </p:nvSpPr>
        <p:spPr/>
        <p:txBody>
          <a:bodyPr/>
          <a:lstStyle/>
          <a:p>
            <a:r>
              <a:rPr lang="sv-SE"/>
              <a:t>Name of presentation</a:t>
            </a:r>
          </a:p>
        </p:txBody>
      </p:sp>
      <p:sp>
        <p:nvSpPr>
          <p:cNvPr id="6" name="Platshållare för bildnummer 5"/>
          <p:cNvSpPr>
            <a:spLocks noGrp="1"/>
          </p:cNvSpPr>
          <p:nvPr>
            <p:ph type="sldNum" sz="quarter" idx="12"/>
          </p:nvPr>
        </p:nvSpPr>
        <p:spPr/>
        <p:txBody>
          <a:bodyPr/>
          <a:lstStyle/>
          <a:p>
            <a:fld id="{C4B6D6C4-FC56-B942-8CAF-D9B595FF1F43}" type="slidenum">
              <a:rPr lang="sv-SE" smtClean="0"/>
              <a:t>‹#›</a:t>
            </a:fld>
            <a:endParaRPr lang="sv-SE"/>
          </a:p>
        </p:txBody>
      </p:sp>
      <p:sp>
        <p:nvSpPr>
          <p:cNvPr id="3" name="Platshållare för text 2"/>
          <p:cNvSpPr>
            <a:spLocks noGrp="1"/>
          </p:cNvSpPr>
          <p:nvPr>
            <p:ph type="body" sz="quarter" idx="13" hasCustomPrompt="1"/>
          </p:nvPr>
        </p:nvSpPr>
        <p:spPr>
          <a:xfrm>
            <a:off x="3171013" y="365989"/>
            <a:ext cx="5523391" cy="3870488"/>
          </a:xfrm>
        </p:spPr>
        <p:txBody>
          <a:bodyPr>
            <a:normAutofit/>
          </a:bodyPr>
          <a:lstStyle>
            <a:lvl1pPr marL="0" indent="0">
              <a:lnSpc>
                <a:spcPct val="90000"/>
              </a:lnSpc>
              <a:buNone/>
              <a:defRPr lang="sv-SE" sz="2200" b="1" i="0" smtClean="0"/>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br>
              <a:rPr lang="sv-SE"/>
            </a:br>
            <a:br>
              <a:rPr lang="sv-SE"/>
            </a:br>
            <a:r>
              <a:rPr lang="sv-SE" err="1"/>
              <a:t>Consectetur</a:t>
            </a:r>
            <a:r>
              <a:rPr lang="sv-SE"/>
              <a:t> </a:t>
            </a:r>
            <a:r>
              <a:rPr lang="sv-SE" err="1"/>
              <a:t>adipiscing</a:t>
            </a:r>
            <a:r>
              <a:rPr lang="sv-SE"/>
              <a:t> elit, sed do </a:t>
            </a:r>
            <a:r>
              <a:rPr lang="sv-SE" err="1"/>
              <a:t>eiusmod</a:t>
            </a:r>
            <a:r>
              <a:rPr lang="sv-SE"/>
              <a:t> </a:t>
            </a:r>
            <a:r>
              <a:rPr lang="sv-SE" err="1"/>
              <a:t>tempor</a:t>
            </a:r>
            <a:r>
              <a:rPr lang="sv-SE"/>
              <a:t> </a:t>
            </a:r>
            <a:r>
              <a:rPr lang="sv-SE" err="1"/>
              <a:t>incididunt</a:t>
            </a:r>
            <a:r>
              <a:rPr lang="sv-SE"/>
              <a:t> ut.</a:t>
            </a:r>
            <a:br>
              <a:rPr lang="sv-SE"/>
            </a:br>
            <a:br>
              <a:rPr lang="sv-SE"/>
            </a:br>
            <a:r>
              <a:rPr lang="sv-SE" err="1"/>
              <a:t>Labore</a:t>
            </a:r>
            <a:r>
              <a:rPr lang="sv-SE"/>
              <a:t> et </a:t>
            </a:r>
            <a:r>
              <a:rPr lang="sv-SE" err="1"/>
              <a:t>dolore</a:t>
            </a:r>
            <a:r>
              <a:rPr lang="sv-SE"/>
              <a:t> </a:t>
            </a:r>
            <a:r>
              <a:rPr lang="sv-SE" err="1"/>
              <a:t>magna</a:t>
            </a:r>
            <a:r>
              <a:rPr lang="sv-SE"/>
              <a:t> </a:t>
            </a:r>
            <a:r>
              <a:rPr lang="sv-SE" err="1"/>
              <a:t>aliqua</a:t>
            </a:r>
            <a:r>
              <a:rPr lang="sv-SE"/>
              <a:t>. </a:t>
            </a:r>
            <a:br>
              <a:rPr lang="sv-SE"/>
            </a:br>
            <a:br>
              <a:rPr lang="sv-SE"/>
            </a:br>
            <a:r>
              <a:rPr lang="sv-SE"/>
              <a:t>Ut </a:t>
            </a:r>
            <a:r>
              <a:rPr lang="sv-SE" err="1"/>
              <a:t>enim</a:t>
            </a:r>
            <a:r>
              <a:rPr lang="sv-SE"/>
              <a:t> ad </a:t>
            </a:r>
            <a:r>
              <a:rPr lang="sv-SE" err="1"/>
              <a:t>minim</a:t>
            </a:r>
            <a:r>
              <a:rPr lang="sv-SE"/>
              <a:t> </a:t>
            </a:r>
            <a:r>
              <a:rPr lang="sv-SE" err="1"/>
              <a:t>veniam</a:t>
            </a:r>
            <a:r>
              <a:rPr lang="sv-SE"/>
              <a:t>, </a:t>
            </a:r>
            <a:r>
              <a:rPr lang="sv-SE" err="1"/>
              <a:t>quis</a:t>
            </a:r>
            <a:r>
              <a:rPr lang="sv-SE"/>
              <a:t> </a:t>
            </a:r>
            <a:br>
              <a:rPr lang="sv-SE"/>
            </a:br>
            <a:r>
              <a:rPr lang="sv-SE" err="1"/>
              <a:t>nostrud</a:t>
            </a:r>
            <a:r>
              <a:rPr lang="sv-SE"/>
              <a:t> </a:t>
            </a:r>
            <a:r>
              <a:rPr lang="sv-SE" err="1"/>
              <a:t>exercitation</a:t>
            </a:r>
            <a:r>
              <a:rPr lang="sv-SE"/>
              <a:t> </a:t>
            </a:r>
            <a:r>
              <a:rPr lang="sv-SE" err="1"/>
              <a:t>ullamco</a:t>
            </a:r>
            <a:r>
              <a:rPr lang="sv-SE"/>
              <a:t> </a:t>
            </a:r>
            <a:r>
              <a:rPr lang="sv-SE" err="1"/>
              <a:t>laboris</a:t>
            </a:r>
            <a:r>
              <a:rPr lang="sv-SE"/>
              <a:t> </a:t>
            </a:r>
            <a:br>
              <a:rPr lang="sv-SE"/>
            </a:br>
            <a:r>
              <a:rPr lang="sv-SE" err="1"/>
              <a:t>nisi</a:t>
            </a:r>
            <a:r>
              <a:rPr lang="sv-SE"/>
              <a:t> ut </a:t>
            </a:r>
            <a:r>
              <a:rPr lang="sv-SE" err="1"/>
              <a:t>aliquip</a:t>
            </a:r>
            <a:r>
              <a:rPr lang="sv-SE"/>
              <a:t> ex </a:t>
            </a:r>
            <a:r>
              <a:rPr lang="sv-SE" err="1"/>
              <a:t>ea</a:t>
            </a:r>
            <a:r>
              <a:rPr lang="sv-SE"/>
              <a:t>. </a:t>
            </a:r>
            <a:br>
              <a:rPr lang="sv-SE"/>
            </a:br>
            <a:br>
              <a:rPr lang="sv-SE"/>
            </a:br>
            <a:br>
              <a:rPr lang="sv-SE"/>
            </a:br>
            <a:endParaRPr lang="sv-SE"/>
          </a:p>
        </p:txBody>
      </p:sp>
      <p:pic>
        <p:nvPicPr>
          <p:cNvPr id="12" name="Bildobjekt 11" descr="Enact Wordmark_BLACK RGB.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8314" y="4471764"/>
            <a:ext cx="642605" cy="358247"/>
          </a:xfrm>
          <a:prstGeom prst="rect">
            <a:avLst/>
          </a:prstGeom>
        </p:spPr>
      </p:pic>
      <p:sp>
        <p:nvSpPr>
          <p:cNvPr id="13" name="Platshållare för rubrik 1"/>
          <p:cNvSpPr>
            <a:spLocks noGrp="1"/>
          </p:cNvSpPr>
          <p:nvPr>
            <p:ph type="title" hasCustomPrompt="1"/>
          </p:nvPr>
        </p:nvSpPr>
        <p:spPr>
          <a:xfrm>
            <a:off x="315405" y="302100"/>
            <a:ext cx="2784030" cy="779623"/>
          </a:xfrm>
          <a:prstGeom prst="rect">
            <a:avLst/>
          </a:prstGeom>
        </p:spPr>
        <p:txBody>
          <a:bodyPr vert="horz" lIns="91440" tIns="45720" rIns="91440" bIns="45720" rtlCol="0" anchor="t">
            <a:normAutofit/>
          </a:bodyPr>
          <a:lstStyle>
            <a:lvl1pPr>
              <a:defRPr sz="2200">
                <a:latin typeface="Georgia" panose="02040502050405020303" pitchFamily="18" charset="0"/>
                <a:cs typeface="Georgia" panose="02040502050405020303" pitchFamily="18" charset="0"/>
              </a:defRPr>
            </a:lvl1pPr>
          </a:lstStyle>
          <a:p>
            <a:r>
              <a:rPr lang="sv-SE" err="1"/>
              <a:t>Heading</a:t>
            </a:r>
            <a:endParaRPr lang="sv-SE"/>
          </a:p>
        </p:txBody>
      </p:sp>
    </p:spTree>
    <p:custDataLst>
      <p:tags r:id="rId1"/>
    </p:custDataLst>
    <p:extLst>
      <p:ext uri="{BB962C8B-B14F-4D97-AF65-F5344CB8AC3E}">
        <p14:creationId xmlns:p14="http://schemas.microsoft.com/office/powerpoint/2010/main" val="4154796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315405" y="239719"/>
            <a:ext cx="5545991" cy="779623"/>
          </a:xfrm>
          <a:prstGeom prst="rect">
            <a:avLst/>
          </a:prstGeom>
        </p:spPr>
        <p:txBody>
          <a:bodyPr vert="horz" lIns="91440" tIns="45720" rIns="91440" bIns="45720" rtlCol="0" anchor="t">
            <a:noAutofit/>
          </a:bodyPr>
          <a:lstStyle/>
          <a:p>
            <a:r>
              <a:rPr lang="sv-SE" err="1"/>
              <a:t>Heading</a:t>
            </a:r>
            <a:endParaRPr lang="sv-SE"/>
          </a:p>
        </p:txBody>
      </p:sp>
      <p:sp>
        <p:nvSpPr>
          <p:cNvPr id="3" name="Platshållare för text 2"/>
          <p:cNvSpPr>
            <a:spLocks noGrp="1"/>
          </p:cNvSpPr>
          <p:nvPr>
            <p:ph type="body" idx="1"/>
          </p:nvPr>
        </p:nvSpPr>
        <p:spPr>
          <a:xfrm>
            <a:off x="404813" y="1200151"/>
            <a:ext cx="8323261" cy="32882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321570" y="4745699"/>
            <a:ext cx="2133600" cy="273844"/>
          </a:xfrm>
          <a:prstGeom prst="rect">
            <a:avLst/>
          </a:prstGeom>
        </p:spPr>
        <p:txBody>
          <a:bodyPr vert="horz" lIns="91440" tIns="45720" rIns="91440" bIns="45720" rtlCol="0" anchor="ctr"/>
          <a:lstStyle>
            <a:lvl1pPr algn="l">
              <a:defRPr sz="1000" b="0" i="0">
                <a:solidFill>
                  <a:srgbClr val="000000"/>
                </a:solidFill>
                <a:latin typeface="Georgia"/>
                <a:cs typeface="Georgia"/>
              </a:defRPr>
            </a:lvl1pPr>
          </a:lstStyle>
          <a:p>
            <a:endParaRPr lang="sv-SE"/>
          </a:p>
        </p:txBody>
      </p:sp>
      <p:sp>
        <p:nvSpPr>
          <p:cNvPr id="5" name="Platshållare för sidfot 4"/>
          <p:cNvSpPr>
            <a:spLocks noGrp="1"/>
          </p:cNvSpPr>
          <p:nvPr>
            <p:ph type="ftr" sz="quarter" idx="3"/>
          </p:nvPr>
        </p:nvSpPr>
        <p:spPr>
          <a:xfrm>
            <a:off x="3196276" y="4764616"/>
            <a:ext cx="1366837" cy="273844"/>
          </a:xfrm>
          <a:prstGeom prst="rect">
            <a:avLst/>
          </a:prstGeom>
        </p:spPr>
        <p:txBody>
          <a:bodyPr vert="horz" lIns="91440" tIns="45720" rIns="91440" bIns="45720" rtlCol="0" anchor="ctr"/>
          <a:lstStyle>
            <a:lvl1pPr algn="l">
              <a:defRPr sz="1000" b="0" i="0">
                <a:solidFill>
                  <a:srgbClr val="000000"/>
                </a:solidFill>
                <a:latin typeface="Georgia"/>
                <a:cs typeface="Georgia"/>
              </a:defRPr>
            </a:lvl1pPr>
          </a:lstStyle>
          <a:p>
            <a:r>
              <a:rPr lang="sv-SE" err="1"/>
              <a:t>Name</a:t>
            </a:r>
            <a:r>
              <a:rPr lang="sv-SE"/>
              <a:t> of presentation</a:t>
            </a:r>
          </a:p>
        </p:txBody>
      </p:sp>
      <p:sp>
        <p:nvSpPr>
          <p:cNvPr id="6" name="Platshållare för bildnummer 5"/>
          <p:cNvSpPr>
            <a:spLocks noGrp="1"/>
          </p:cNvSpPr>
          <p:nvPr>
            <p:ph type="sldNum" sz="quarter" idx="4"/>
          </p:nvPr>
        </p:nvSpPr>
        <p:spPr>
          <a:xfrm>
            <a:off x="8721768" y="4786019"/>
            <a:ext cx="373797" cy="273844"/>
          </a:xfrm>
          <a:prstGeom prst="rect">
            <a:avLst/>
          </a:prstGeom>
        </p:spPr>
        <p:txBody>
          <a:bodyPr vert="horz" lIns="91440" tIns="45720" rIns="91440" bIns="45720" rtlCol="0" anchor="ctr"/>
          <a:lstStyle>
            <a:lvl1pPr algn="l">
              <a:defRPr sz="1000" b="0" i="0">
                <a:solidFill>
                  <a:srgbClr val="000000"/>
                </a:solidFill>
                <a:latin typeface="Georgia"/>
                <a:cs typeface="Georgia"/>
              </a:defRPr>
            </a:lvl1pPr>
          </a:lstStyle>
          <a:p>
            <a:fld id="{C4B6D6C4-FC56-B942-8CAF-D9B595FF1F43}" type="slidenum">
              <a:rPr lang="sv-SE" smtClean="0"/>
              <a:pPr/>
              <a:t>‹#›</a:t>
            </a:fld>
            <a:endParaRPr lang="sv-SE"/>
          </a:p>
        </p:txBody>
      </p:sp>
    </p:spTree>
    <p:extLst>
      <p:ext uri="{BB962C8B-B14F-4D97-AF65-F5344CB8AC3E}">
        <p14:creationId xmlns:p14="http://schemas.microsoft.com/office/powerpoint/2010/main" val="3792184833"/>
      </p:ext>
    </p:extLst>
  </p:cSld>
  <p:clrMap bg1="lt1" tx1="dk1" bg2="lt2" tx2="dk2" accent1="accent1" accent2="accent2" accent3="accent3" accent4="accent4" accent5="accent5" accent6="accent6" hlink="hlink" folHlink="folHlink"/>
  <p:sldLayoutIdLst>
    <p:sldLayoutId id="2147483650" r:id="rId1"/>
    <p:sldLayoutId id="2147483680" r:id="rId2"/>
    <p:sldLayoutId id="2147483691" r:id="rId3"/>
    <p:sldLayoutId id="2147483683" r:id="rId4"/>
    <p:sldLayoutId id="2147483686" r:id="rId5"/>
    <p:sldLayoutId id="2147483677" r:id="rId6"/>
    <p:sldLayoutId id="2147483692" r:id="rId7"/>
    <p:sldLayoutId id="2147483684" r:id="rId8"/>
    <p:sldLayoutId id="2147483693" r:id="rId9"/>
    <p:sldLayoutId id="2147483694" r:id="rId10"/>
  </p:sldLayoutIdLst>
  <p:hf hdr="0" dt="0"/>
  <p:txStyles>
    <p:titleStyle>
      <a:lvl1pPr algn="l" defTabSz="457200" rtl="0" eaLnBrk="1" latinLnBrk="0" hangingPunct="1">
        <a:spcBef>
          <a:spcPct val="0"/>
        </a:spcBef>
        <a:buNone/>
        <a:defRPr sz="4200" b="1" i="0" kern="1200">
          <a:solidFill>
            <a:schemeClr val="tx1"/>
          </a:solidFill>
          <a:latin typeface="Georgia"/>
          <a:ea typeface="+mj-ea"/>
          <a:cs typeface="Georgia"/>
        </a:defRPr>
      </a:lvl1pPr>
    </p:titleStyle>
    <p:bodyStyle>
      <a:lvl1pPr marL="342900" indent="-342900" algn="l" defTabSz="457200" rtl="0" eaLnBrk="1" latinLnBrk="0" hangingPunct="1">
        <a:lnSpc>
          <a:spcPct val="100000"/>
        </a:lnSpc>
        <a:spcBef>
          <a:spcPct val="20000"/>
        </a:spcBef>
        <a:buFont typeface="Arial"/>
        <a:buChar char="•"/>
        <a:defRPr sz="4200" b="0" i="0" kern="1200">
          <a:solidFill>
            <a:schemeClr val="tx1"/>
          </a:solidFill>
          <a:latin typeface="Georgia"/>
          <a:ea typeface="+mn-ea"/>
          <a:cs typeface="Georgia"/>
        </a:defRPr>
      </a:lvl1pPr>
      <a:lvl2pPr marL="288000" indent="-271463" algn="l" defTabSz="457200" rtl="0" eaLnBrk="1" latinLnBrk="0" hangingPunct="1">
        <a:lnSpc>
          <a:spcPct val="100000"/>
        </a:lnSpc>
        <a:spcBef>
          <a:spcPct val="20000"/>
        </a:spcBef>
        <a:buFont typeface="Arial"/>
        <a:buChar char="–"/>
        <a:defRPr sz="1200" b="0" i="0" kern="1200">
          <a:solidFill>
            <a:schemeClr val="tx1"/>
          </a:solidFill>
          <a:latin typeface="Georgia"/>
          <a:ea typeface="+mn-ea"/>
          <a:cs typeface="Georgia"/>
        </a:defRPr>
      </a:lvl2pPr>
      <a:lvl3pPr marL="396000" indent="92075" algn="l" defTabSz="457200" rtl="0" eaLnBrk="1" latinLnBrk="0" hangingPunct="1">
        <a:lnSpc>
          <a:spcPct val="100000"/>
        </a:lnSpc>
        <a:spcBef>
          <a:spcPct val="20000"/>
        </a:spcBef>
        <a:buFont typeface="Arial"/>
        <a:buChar char="•"/>
        <a:defRPr sz="1100" b="0" i="0" kern="1200">
          <a:solidFill>
            <a:schemeClr val="tx1"/>
          </a:solidFill>
          <a:latin typeface="Georgia"/>
          <a:ea typeface="+mn-ea"/>
          <a:cs typeface="Georgia"/>
        </a:defRPr>
      </a:lvl3pPr>
      <a:lvl4pPr marL="504000" indent="-228600" algn="l" defTabSz="457200" rtl="0" eaLnBrk="1" latinLnBrk="0" hangingPunct="1">
        <a:lnSpc>
          <a:spcPct val="100000"/>
        </a:lnSpc>
        <a:spcBef>
          <a:spcPct val="20000"/>
        </a:spcBef>
        <a:buFont typeface="Arial"/>
        <a:buChar char="–"/>
        <a:defRPr sz="1050" b="0" i="0" kern="1200">
          <a:solidFill>
            <a:schemeClr val="tx1"/>
          </a:solidFill>
          <a:latin typeface="Georgia"/>
          <a:ea typeface="+mn-ea"/>
          <a:cs typeface="Georgia"/>
        </a:defRPr>
      </a:lvl4pPr>
      <a:lvl5pPr marL="612000" indent="-228600" algn="l" defTabSz="457200" rtl="0" eaLnBrk="1" latinLnBrk="0" hangingPunct="1">
        <a:lnSpc>
          <a:spcPct val="100000"/>
        </a:lnSpc>
        <a:spcBef>
          <a:spcPct val="20000"/>
        </a:spcBef>
        <a:buFont typeface="Arial"/>
        <a:buChar char="»"/>
        <a:defRPr sz="1000" b="0" i="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5.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4.svg"/><Relationship Id="rId3" Type="http://schemas.openxmlformats.org/officeDocument/2006/relationships/notesSlide" Target="../notesSlides/notesSlide11.xml"/><Relationship Id="rId7" Type="http://schemas.openxmlformats.org/officeDocument/2006/relationships/image" Target="../media/image21.svg"/><Relationship Id="rId12" Type="http://schemas.openxmlformats.org/officeDocument/2006/relationships/image" Target="../media/image13.png"/><Relationship Id="rId2" Type="http://schemas.openxmlformats.org/officeDocument/2006/relationships/slideLayout" Target="../slideLayouts/slideLayout5.xml"/><Relationship Id="rId1" Type="http://schemas.openxmlformats.org/officeDocument/2006/relationships/tags" Target="../tags/tag6.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2.svg"/><Relationship Id="rId15" Type="http://schemas.openxmlformats.org/officeDocument/2006/relationships/image" Target="../media/image27.svg"/><Relationship Id="rId10" Type="http://schemas.openxmlformats.org/officeDocument/2006/relationships/image" Target="../media/image24.png"/><Relationship Id="rId4" Type="http://schemas.openxmlformats.org/officeDocument/2006/relationships/image" Target="../media/image11.png"/><Relationship Id="rId9" Type="http://schemas.openxmlformats.org/officeDocument/2006/relationships/image" Target="../media/image23.svg"/><Relationship Id="rId1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3.xml"/><Relationship Id="rId7" Type="http://schemas.openxmlformats.org/officeDocument/2006/relationships/image" Target="../media/image34.svg"/><Relationship Id="rId2" Type="http://schemas.openxmlformats.org/officeDocument/2006/relationships/slideLayout" Target="../slideLayouts/slideLayout5.xml"/><Relationship Id="rId1" Type="http://schemas.openxmlformats.org/officeDocument/2006/relationships/tags" Target="../tags/tag8.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9.xml"/><Relationship Id="rId5" Type="http://schemas.openxmlformats.org/officeDocument/2006/relationships/image" Target="../media/image18.sv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10.xml"/><Relationship Id="rId5" Type="http://schemas.openxmlformats.org/officeDocument/2006/relationships/image" Target="../media/image18.sv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6.xml"/><Relationship Id="rId7" Type="http://schemas.openxmlformats.org/officeDocument/2006/relationships/image" Target="../media/image12.svg"/><Relationship Id="rId2" Type="http://schemas.openxmlformats.org/officeDocument/2006/relationships/slideLayout" Target="../slideLayouts/slideLayout9.xml"/><Relationship Id="rId1" Type="http://schemas.openxmlformats.org/officeDocument/2006/relationships/tags" Target="../tags/tag11.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7.xml"/><Relationship Id="rId7" Type="http://schemas.openxmlformats.org/officeDocument/2006/relationships/image" Target="../media/image12.svg"/><Relationship Id="rId2" Type="http://schemas.openxmlformats.org/officeDocument/2006/relationships/slideLayout" Target="../slideLayouts/slideLayout9.xml"/><Relationship Id="rId1" Type="http://schemas.openxmlformats.org/officeDocument/2006/relationships/tags" Target="../tags/tag1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notesSlide" Target="../notesSlides/notesSlide19.xml"/><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slideLayout" Target="../slideLayouts/slideLayout9.xml"/><Relationship Id="rId16" Type="http://schemas.openxmlformats.org/officeDocument/2006/relationships/image" Target="../media/image57.png"/><Relationship Id="rId1" Type="http://schemas.openxmlformats.org/officeDocument/2006/relationships/tags" Target="../tags/tag14.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png"/><Relationship Id="rId14" Type="http://schemas.openxmlformats.org/officeDocument/2006/relationships/image" Target="../media/image5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g"/><Relationship Id="rId1" Type="http://schemas.openxmlformats.org/officeDocument/2006/relationships/slideLayout" Target="../slideLayouts/slideLayout5.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32.svg"/><Relationship Id="rId7" Type="http://schemas.openxmlformats.org/officeDocument/2006/relationships/image" Target="../media/image68.sv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 Id="rId9" Type="http://schemas.openxmlformats.org/officeDocument/2006/relationships/image" Target="../media/image70.svg"/></Relationships>
</file>

<file path=ppt/slides/_rels/slide4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tags" Target="../tags/tag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32.svg"/><Relationship Id="rId7" Type="http://schemas.openxmlformats.org/officeDocument/2006/relationships/image" Target="../media/image68.sv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 Id="rId9" Type="http://schemas.openxmlformats.org/officeDocument/2006/relationships/image" Target="../media/image70.sv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7.svg"/><Relationship Id="rId11" Type="http://schemas.openxmlformats.org/officeDocument/2006/relationships/image" Target="../media/image82.sv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svg"/><Relationship Id="rId9" Type="http://schemas.openxmlformats.org/officeDocument/2006/relationships/image" Target="../media/image8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3.xml"/><Relationship Id="rId7" Type="http://schemas.openxmlformats.org/officeDocument/2006/relationships/image" Target="../media/image12.svg"/><Relationship Id="rId2" Type="http://schemas.openxmlformats.org/officeDocument/2006/relationships/slideLayout" Target="../slideLayouts/slideLayout9.xml"/><Relationship Id="rId1" Type="http://schemas.openxmlformats.org/officeDocument/2006/relationships/tags" Target="../tags/tag3.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83E78-F9F3-1E33-BF7B-D51D4D9D7556}"/>
              </a:ext>
            </a:extLst>
          </p:cNvPr>
          <p:cNvSpPr>
            <a:spLocks noGrp="1"/>
          </p:cNvSpPr>
          <p:nvPr>
            <p:ph type="title"/>
          </p:nvPr>
        </p:nvSpPr>
        <p:spPr/>
        <p:txBody>
          <a:bodyPr/>
          <a:lstStyle/>
          <a:p>
            <a:r>
              <a:rPr lang="sv-SE"/>
              <a:t>Double materiality </a:t>
            </a:r>
            <a:r>
              <a:rPr lang="sv-SE" sz="3200"/>
              <a:t>How to get started</a:t>
            </a:r>
            <a:endParaRPr lang="en-GB" sz="3200"/>
          </a:p>
        </p:txBody>
      </p:sp>
      <p:sp>
        <p:nvSpPr>
          <p:cNvPr id="3" name="Text Placeholder 2">
            <a:extLst>
              <a:ext uri="{FF2B5EF4-FFF2-40B4-BE49-F238E27FC236}">
                <a16:creationId xmlns:a16="http://schemas.microsoft.com/office/drawing/2014/main" id="{CA5109FF-C90F-84E3-58AC-C655F6B1D15B}"/>
              </a:ext>
            </a:extLst>
          </p:cNvPr>
          <p:cNvSpPr>
            <a:spLocks noGrp="1"/>
          </p:cNvSpPr>
          <p:nvPr>
            <p:ph type="body" sz="quarter" idx="10"/>
          </p:nvPr>
        </p:nvSpPr>
        <p:spPr/>
        <p:txBody>
          <a:bodyPr/>
          <a:lstStyle/>
          <a:p>
            <a:r>
              <a:rPr lang="en-GB" sz="2200"/>
              <a:t>Workshop for FIBS</a:t>
            </a:r>
          </a:p>
          <a:p>
            <a:r>
              <a:rPr lang="en-GB" sz="2200"/>
              <a:t>30.5.2023</a:t>
            </a:r>
          </a:p>
        </p:txBody>
      </p:sp>
    </p:spTree>
    <p:extLst>
      <p:ext uri="{BB962C8B-B14F-4D97-AF65-F5344CB8AC3E}">
        <p14:creationId xmlns:p14="http://schemas.microsoft.com/office/powerpoint/2010/main" val="1458367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4841B0-E3F2-055B-C484-09CE925790EB}"/>
              </a:ext>
            </a:extLst>
          </p:cNvPr>
          <p:cNvSpPr>
            <a:spLocks noGrp="1"/>
          </p:cNvSpPr>
          <p:nvPr>
            <p:ph type="sldNum" sz="quarter" idx="12"/>
          </p:nvPr>
        </p:nvSpPr>
        <p:spPr/>
        <p:txBody>
          <a:bodyPr/>
          <a:lstStyle/>
          <a:p>
            <a:fld id="{C4B6D6C4-FC56-B942-8CAF-D9B595FF1F43}" type="slidenum">
              <a:rPr lang="sv-SE" smtClean="0"/>
              <a:pPr/>
              <a:t>10</a:t>
            </a:fld>
            <a:endParaRPr lang="sv-SE"/>
          </a:p>
        </p:txBody>
      </p:sp>
      <p:sp>
        <p:nvSpPr>
          <p:cNvPr id="3" name="Title 2">
            <a:extLst>
              <a:ext uri="{FF2B5EF4-FFF2-40B4-BE49-F238E27FC236}">
                <a16:creationId xmlns:a16="http://schemas.microsoft.com/office/drawing/2014/main" id="{35A5E378-262B-5CA2-5E9A-32E88D3A627B}"/>
              </a:ext>
            </a:extLst>
          </p:cNvPr>
          <p:cNvSpPr>
            <a:spLocks noGrp="1"/>
          </p:cNvSpPr>
          <p:nvPr>
            <p:ph type="title"/>
          </p:nvPr>
        </p:nvSpPr>
        <p:spPr>
          <a:xfrm>
            <a:off x="135049" y="178726"/>
            <a:ext cx="4119996" cy="525044"/>
          </a:xfrm>
        </p:spPr>
        <p:txBody>
          <a:bodyPr/>
          <a:lstStyle/>
          <a:p>
            <a:r>
              <a:rPr lang="en-US"/>
              <a:t>Double materiality</a:t>
            </a:r>
            <a:br>
              <a:rPr lang="en-US"/>
            </a:br>
            <a:r>
              <a:rPr lang="en-US" sz="1600"/>
              <a:t>Change in perspective</a:t>
            </a:r>
            <a:br>
              <a:rPr kumimoji="0" lang="en-GB" sz="2000" b="0" i="0" u="none" strike="noStrike" kern="1200" cap="none" spc="0" normalizeH="0" baseline="0" noProof="0">
                <a:ln>
                  <a:noFill/>
                </a:ln>
                <a:solidFill>
                  <a:prstClr val="black"/>
                </a:solidFill>
                <a:effectLst/>
                <a:uLnTx/>
                <a:uFillTx/>
                <a:latin typeface="Georgia" panose="02040502050405020303" pitchFamily="18" charset="0"/>
                <a:ea typeface="+mn-ea"/>
                <a:cs typeface="+mn-cs"/>
              </a:rPr>
            </a:br>
            <a:endParaRPr lang="en-FI"/>
          </a:p>
        </p:txBody>
      </p:sp>
      <p:sp>
        <p:nvSpPr>
          <p:cNvPr id="5" name="Rektangel 28">
            <a:extLst>
              <a:ext uri="{FF2B5EF4-FFF2-40B4-BE49-F238E27FC236}">
                <a16:creationId xmlns:a16="http://schemas.microsoft.com/office/drawing/2014/main" id="{86AE73D0-0774-F1D8-5239-43FA7B7C3B76}"/>
              </a:ext>
            </a:extLst>
          </p:cNvPr>
          <p:cNvSpPr/>
          <p:nvPr/>
        </p:nvSpPr>
        <p:spPr>
          <a:xfrm>
            <a:off x="754602" y="1738649"/>
            <a:ext cx="2907970" cy="2659871"/>
          </a:xfrm>
          <a:prstGeom prst="rect">
            <a:avLst/>
          </a:prstGeom>
          <a:solidFill>
            <a:schemeClr val="bg1">
              <a:lumMod val="95000"/>
              <a:alpha val="4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latin typeface="Georgia" panose="02040502050405020303" pitchFamily="18" charset="0"/>
            </a:endParaRPr>
          </a:p>
        </p:txBody>
      </p:sp>
      <p:grpSp>
        <p:nvGrpSpPr>
          <p:cNvPr id="6" name="Group 5">
            <a:extLst>
              <a:ext uri="{FF2B5EF4-FFF2-40B4-BE49-F238E27FC236}">
                <a16:creationId xmlns:a16="http://schemas.microsoft.com/office/drawing/2014/main" id="{6738C5D2-83C6-CD43-91A4-3756A671BBE0}"/>
              </a:ext>
            </a:extLst>
          </p:cNvPr>
          <p:cNvGrpSpPr/>
          <p:nvPr/>
        </p:nvGrpSpPr>
        <p:grpSpPr>
          <a:xfrm>
            <a:off x="722698" y="1748352"/>
            <a:ext cx="2988000" cy="2635034"/>
            <a:chOff x="2895114" y="1995055"/>
            <a:chExt cx="3876881" cy="2149433"/>
          </a:xfrm>
        </p:grpSpPr>
        <p:cxnSp>
          <p:nvCxnSpPr>
            <p:cNvPr id="7" name="Straight Arrow Connector 6">
              <a:extLst>
                <a:ext uri="{FF2B5EF4-FFF2-40B4-BE49-F238E27FC236}">
                  <a16:creationId xmlns:a16="http://schemas.microsoft.com/office/drawing/2014/main" id="{56080CEB-1E71-2FF0-8152-F13E94330B02}"/>
                </a:ext>
              </a:extLst>
            </p:cNvPr>
            <p:cNvCxnSpPr>
              <a:cxnSpLocks/>
            </p:cNvCxnSpPr>
            <p:nvPr/>
          </p:nvCxnSpPr>
          <p:spPr>
            <a:xfrm>
              <a:off x="2895114" y="4144488"/>
              <a:ext cx="3876881" cy="0"/>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B64D3DB9-4B39-6E82-2359-24108D0C8025}"/>
                </a:ext>
              </a:extLst>
            </p:cNvPr>
            <p:cNvCxnSpPr/>
            <p:nvPr/>
          </p:nvCxnSpPr>
          <p:spPr>
            <a:xfrm flipV="1">
              <a:off x="2909455" y="1995055"/>
              <a:ext cx="0" cy="2149433"/>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E5F020A2-1B38-7F87-9B1B-58F6F56598AF}"/>
              </a:ext>
            </a:extLst>
          </p:cNvPr>
          <p:cNvSpPr txBox="1"/>
          <p:nvPr/>
        </p:nvSpPr>
        <p:spPr>
          <a:xfrm rot="16200000">
            <a:off x="-895131" y="2821269"/>
            <a:ext cx="2877505" cy="276999"/>
          </a:xfrm>
          <a:prstGeom prst="rect">
            <a:avLst/>
          </a:prstGeom>
          <a:noFill/>
        </p:spPr>
        <p:txBody>
          <a:bodyPr wrap="square" rtlCol="0">
            <a:spAutoFit/>
          </a:bodyPr>
          <a:lstStyle/>
          <a:p>
            <a:r>
              <a:rPr lang="en-GB" sz="1200">
                <a:latin typeface="Georgia" panose="02040502050405020303" pitchFamily="18" charset="0"/>
                <a:ea typeface="Burgess" panose="02030803070405020403" pitchFamily="18" charset="0"/>
              </a:rPr>
              <a:t>Significance for stakeholders</a:t>
            </a:r>
          </a:p>
        </p:txBody>
      </p:sp>
      <p:sp>
        <p:nvSpPr>
          <p:cNvPr id="10" name="TextBox 9">
            <a:extLst>
              <a:ext uri="{FF2B5EF4-FFF2-40B4-BE49-F238E27FC236}">
                <a16:creationId xmlns:a16="http://schemas.microsoft.com/office/drawing/2014/main" id="{884CD306-355A-E04F-EEB2-EDE4F3B86AE3}"/>
              </a:ext>
            </a:extLst>
          </p:cNvPr>
          <p:cNvSpPr txBox="1"/>
          <p:nvPr/>
        </p:nvSpPr>
        <p:spPr>
          <a:xfrm>
            <a:off x="569841" y="4371631"/>
            <a:ext cx="2988419" cy="276999"/>
          </a:xfrm>
          <a:prstGeom prst="rect">
            <a:avLst/>
          </a:prstGeom>
          <a:noFill/>
        </p:spPr>
        <p:txBody>
          <a:bodyPr wrap="square" rtlCol="0">
            <a:spAutoFit/>
          </a:bodyPr>
          <a:lstStyle/>
          <a:p>
            <a:pPr algn="ctr"/>
            <a:r>
              <a:rPr lang="sv-SE" sz="1200">
                <a:latin typeface="Georgia" panose="02040502050405020303" pitchFamily="18" charset="0"/>
                <a:ea typeface="Burgess" panose="02030803070405020403" pitchFamily="18" charset="0"/>
              </a:rPr>
              <a:t>Significance for business</a:t>
            </a:r>
          </a:p>
        </p:txBody>
      </p:sp>
      <p:sp>
        <p:nvSpPr>
          <p:cNvPr id="11" name="Oval 10">
            <a:extLst>
              <a:ext uri="{FF2B5EF4-FFF2-40B4-BE49-F238E27FC236}">
                <a16:creationId xmlns:a16="http://schemas.microsoft.com/office/drawing/2014/main" id="{30BBDF73-F077-5039-2226-C1D28559153D}"/>
              </a:ext>
            </a:extLst>
          </p:cNvPr>
          <p:cNvSpPr/>
          <p:nvPr/>
        </p:nvSpPr>
        <p:spPr>
          <a:xfrm>
            <a:off x="1234719" y="3505978"/>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2" name="Oval 11">
            <a:extLst>
              <a:ext uri="{FF2B5EF4-FFF2-40B4-BE49-F238E27FC236}">
                <a16:creationId xmlns:a16="http://schemas.microsoft.com/office/drawing/2014/main" id="{8B96B8A9-F1AC-38F4-56A3-11F3C3DADD18}"/>
              </a:ext>
            </a:extLst>
          </p:cNvPr>
          <p:cNvSpPr/>
          <p:nvPr/>
        </p:nvSpPr>
        <p:spPr>
          <a:xfrm>
            <a:off x="2229392" y="3934396"/>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3" name="Oval 12">
            <a:extLst>
              <a:ext uri="{FF2B5EF4-FFF2-40B4-BE49-F238E27FC236}">
                <a16:creationId xmlns:a16="http://schemas.microsoft.com/office/drawing/2014/main" id="{D085E84A-DA70-EE1A-49A1-F6F1CB73FC9D}"/>
              </a:ext>
            </a:extLst>
          </p:cNvPr>
          <p:cNvSpPr/>
          <p:nvPr/>
        </p:nvSpPr>
        <p:spPr>
          <a:xfrm>
            <a:off x="1763753" y="2324482"/>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4" name="Oval 13">
            <a:extLst>
              <a:ext uri="{FF2B5EF4-FFF2-40B4-BE49-F238E27FC236}">
                <a16:creationId xmlns:a16="http://schemas.microsoft.com/office/drawing/2014/main" id="{54851F7B-41AA-0011-E5E5-F0B993666812}"/>
              </a:ext>
            </a:extLst>
          </p:cNvPr>
          <p:cNvSpPr/>
          <p:nvPr/>
        </p:nvSpPr>
        <p:spPr>
          <a:xfrm>
            <a:off x="1423160" y="3881640"/>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5" name="Oval 14">
            <a:extLst>
              <a:ext uri="{FF2B5EF4-FFF2-40B4-BE49-F238E27FC236}">
                <a16:creationId xmlns:a16="http://schemas.microsoft.com/office/drawing/2014/main" id="{05198280-0019-980E-953F-614432C41D6C}"/>
              </a:ext>
            </a:extLst>
          </p:cNvPr>
          <p:cNvSpPr/>
          <p:nvPr/>
        </p:nvSpPr>
        <p:spPr>
          <a:xfrm>
            <a:off x="2010273" y="3416349"/>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6" name="Oval 15">
            <a:extLst>
              <a:ext uri="{FF2B5EF4-FFF2-40B4-BE49-F238E27FC236}">
                <a16:creationId xmlns:a16="http://schemas.microsoft.com/office/drawing/2014/main" id="{CE9048E6-0214-9100-3E48-5F6910BB503C}"/>
              </a:ext>
            </a:extLst>
          </p:cNvPr>
          <p:cNvSpPr/>
          <p:nvPr/>
        </p:nvSpPr>
        <p:spPr>
          <a:xfrm>
            <a:off x="1309861" y="2818156"/>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7" name="Oval 16">
            <a:extLst>
              <a:ext uri="{FF2B5EF4-FFF2-40B4-BE49-F238E27FC236}">
                <a16:creationId xmlns:a16="http://schemas.microsoft.com/office/drawing/2014/main" id="{873238EB-1B5A-E2E4-755C-4DA00A3BE85A}"/>
              </a:ext>
            </a:extLst>
          </p:cNvPr>
          <p:cNvSpPr/>
          <p:nvPr/>
        </p:nvSpPr>
        <p:spPr>
          <a:xfrm>
            <a:off x="2748958" y="3807985"/>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8" name="Oval 17">
            <a:extLst>
              <a:ext uri="{FF2B5EF4-FFF2-40B4-BE49-F238E27FC236}">
                <a16:creationId xmlns:a16="http://schemas.microsoft.com/office/drawing/2014/main" id="{CFF25B16-65FB-3481-6AAF-1595BB53AF86}"/>
              </a:ext>
            </a:extLst>
          </p:cNvPr>
          <p:cNvSpPr/>
          <p:nvPr/>
        </p:nvSpPr>
        <p:spPr>
          <a:xfrm>
            <a:off x="2660566" y="3330709"/>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19" name="Oval 18">
            <a:extLst>
              <a:ext uri="{FF2B5EF4-FFF2-40B4-BE49-F238E27FC236}">
                <a16:creationId xmlns:a16="http://schemas.microsoft.com/office/drawing/2014/main" id="{ED6F5457-A828-01AE-2FA1-92B8E246324C}"/>
              </a:ext>
            </a:extLst>
          </p:cNvPr>
          <p:cNvSpPr/>
          <p:nvPr/>
        </p:nvSpPr>
        <p:spPr>
          <a:xfrm>
            <a:off x="1804906" y="2942251"/>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0" name="Oval 19">
            <a:extLst>
              <a:ext uri="{FF2B5EF4-FFF2-40B4-BE49-F238E27FC236}">
                <a16:creationId xmlns:a16="http://schemas.microsoft.com/office/drawing/2014/main" id="{F9CFB5F9-1959-9733-D091-DDAB2780AF0E}"/>
              </a:ext>
            </a:extLst>
          </p:cNvPr>
          <p:cNvSpPr/>
          <p:nvPr/>
        </p:nvSpPr>
        <p:spPr>
          <a:xfrm>
            <a:off x="1161712" y="2239333"/>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1" name="Rektangel 29">
            <a:extLst>
              <a:ext uri="{FF2B5EF4-FFF2-40B4-BE49-F238E27FC236}">
                <a16:creationId xmlns:a16="http://schemas.microsoft.com/office/drawing/2014/main" id="{AF35E80E-EDB8-56C4-C3F6-58A00E35CE4B}"/>
              </a:ext>
            </a:extLst>
          </p:cNvPr>
          <p:cNvSpPr/>
          <p:nvPr/>
        </p:nvSpPr>
        <p:spPr>
          <a:xfrm>
            <a:off x="2056275" y="1731463"/>
            <a:ext cx="1605048" cy="1476955"/>
          </a:xfrm>
          <a:prstGeom prst="rect">
            <a:avLst/>
          </a:prstGeom>
          <a:solidFill>
            <a:srgbClr val="BFBFBF">
              <a:alpha val="4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2" name="Oval 21">
            <a:extLst>
              <a:ext uri="{FF2B5EF4-FFF2-40B4-BE49-F238E27FC236}">
                <a16:creationId xmlns:a16="http://schemas.microsoft.com/office/drawing/2014/main" id="{71400F84-A201-8091-1C48-9D6207453E42}"/>
              </a:ext>
            </a:extLst>
          </p:cNvPr>
          <p:cNvSpPr/>
          <p:nvPr/>
        </p:nvSpPr>
        <p:spPr>
          <a:xfrm>
            <a:off x="2217909" y="2863621"/>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3" name="Oval 22">
            <a:extLst>
              <a:ext uri="{FF2B5EF4-FFF2-40B4-BE49-F238E27FC236}">
                <a16:creationId xmlns:a16="http://schemas.microsoft.com/office/drawing/2014/main" id="{62E4113A-0A0D-554E-792F-CDB443EE1137}"/>
              </a:ext>
            </a:extLst>
          </p:cNvPr>
          <p:cNvSpPr/>
          <p:nvPr/>
        </p:nvSpPr>
        <p:spPr>
          <a:xfrm>
            <a:off x="2072903" y="2602222"/>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4" name="Oval 23">
            <a:extLst>
              <a:ext uri="{FF2B5EF4-FFF2-40B4-BE49-F238E27FC236}">
                <a16:creationId xmlns:a16="http://schemas.microsoft.com/office/drawing/2014/main" id="{11ADECFD-718E-3E08-AF7A-5C78616C4E21}"/>
              </a:ext>
            </a:extLst>
          </p:cNvPr>
          <p:cNvSpPr/>
          <p:nvPr/>
        </p:nvSpPr>
        <p:spPr>
          <a:xfrm>
            <a:off x="2522709" y="1871908"/>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5" name="Oval 24">
            <a:extLst>
              <a:ext uri="{FF2B5EF4-FFF2-40B4-BE49-F238E27FC236}">
                <a16:creationId xmlns:a16="http://schemas.microsoft.com/office/drawing/2014/main" id="{951FFB76-39F2-3F6F-AAD2-73B9899724BE}"/>
              </a:ext>
            </a:extLst>
          </p:cNvPr>
          <p:cNvSpPr/>
          <p:nvPr/>
        </p:nvSpPr>
        <p:spPr>
          <a:xfrm>
            <a:off x="3124288" y="2060707"/>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6" name="Oval 25">
            <a:extLst>
              <a:ext uri="{FF2B5EF4-FFF2-40B4-BE49-F238E27FC236}">
                <a16:creationId xmlns:a16="http://schemas.microsoft.com/office/drawing/2014/main" id="{6C26B172-FE99-BA38-6D35-EAC647F2CD6F}"/>
              </a:ext>
            </a:extLst>
          </p:cNvPr>
          <p:cNvSpPr/>
          <p:nvPr/>
        </p:nvSpPr>
        <p:spPr>
          <a:xfrm>
            <a:off x="2660566" y="2555899"/>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27" name="Rektangel 28">
            <a:extLst>
              <a:ext uri="{FF2B5EF4-FFF2-40B4-BE49-F238E27FC236}">
                <a16:creationId xmlns:a16="http://schemas.microsoft.com/office/drawing/2014/main" id="{6C64C9A9-5228-BC5B-2886-939C749F57C5}"/>
              </a:ext>
            </a:extLst>
          </p:cNvPr>
          <p:cNvSpPr/>
          <p:nvPr/>
        </p:nvSpPr>
        <p:spPr>
          <a:xfrm>
            <a:off x="5168017" y="1615031"/>
            <a:ext cx="2907970" cy="2659871"/>
          </a:xfrm>
          <a:prstGeom prst="rect">
            <a:avLst/>
          </a:prstGeom>
          <a:solidFill>
            <a:schemeClr val="bg1">
              <a:lumMod val="95000"/>
              <a:alpha val="4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latin typeface="Georgia" panose="02040502050405020303" pitchFamily="18" charset="0"/>
            </a:endParaRPr>
          </a:p>
        </p:txBody>
      </p:sp>
      <p:grpSp>
        <p:nvGrpSpPr>
          <p:cNvPr id="28" name="Group 27">
            <a:extLst>
              <a:ext uri="{FF2B5EF4-FFF2-40B4-BE49-F238E27FC236}">
                <a16:creationId xmlns:a16="http://schemas.microsoft.com/office/drawing/2014/main" id="{E5EAD7B3-845F-4A22-20C7-CED43B484C6D}"/>
              </a:ext>
            </a:extLst>
          </p:cNvPr>
          <p:cNvGrpSpPr/>
          <p:nvPr/>
        </p:nvGrpSpPr>
        <p:grpSpPr>
          <a:xfrm>
            <a:off x="5136113" y="1624734"/>
            <a:ext cx="2988000" cy="2635034"/>
            <a:chOff x="2895114" y="1995055"/>
            <a:chExt cx="3876881" cy="2149433"/>
          </a:xfrm>
        </p:grpSpPr>
        <p:cxnSp>
          <p:nvCxnSpPr>
            <p:cNvPr id="29" name="Straight Arrow Connector 28">
              <a:extLst>
                <a:ext uri="{FF2B5EF4-FFF2-40B4-BE49-F238E27FC236}">
                  <a16:creationId xmlns:a16="http://schemas.microsoft.com/office/drawing/2014/main" id="{F9576860-D924-7018-1EF3-B4E09A0423D1}"/>
                </a:ext>
              </a:extLst>
            </p:cNvPr>
            <p:cNvCxnSpPr>
              <a:cxnSpLocks/>
            </p:cNvCxnSpPr>
            <p:nvPr/>
          </p:nvCxnSpPr>
          <p:spPr>
            <a:xfrm>
              <a:off x="2895114" y="4144488"/>
              <a:ext cx="3876881" cy="0"/>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7DACFDFB-BA21-752C-8298-46F9A7431494}"/>
                </a:ext>
              </a:extLst>
            </p:cNvPr>
            <p:cNvCxnSpPr/>
            <p:nvPr/>
          </p:nvCxnSpPr>
          <p:spPr>
            <a:xfrm flipV="1">
              <a:off x="2909455" y="1995055"/>
              <a:ext cx="0" cy="2149433"/>
            </a:xfrm>
            <a:prstGeom prst="straightConnector1">
              <a:avLst/>
            </a:prstGeom>
            <a:ln>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31" name="TextBox 30">
            <a:extLst>
              <a:ext uri="{FF2B5EF4-FFF2-40B4-BE49-F238E27FC236}">
                <a16:creationId xmlns:a16="http://schemas.microsoft.com/office/drawing/2014/main" id="{48814067-51C0-9C82-BFE4-0217CDA735CC}"/>
              </a:ext>
            </a:extLst>
          </p:cNvPr>
          <p:cNvSpPr txBox="1"/>
          <p:nvPr/>
        </p:nvSpPr>
        <p:spPr>
          <a:xfrm rot="16200000">
            <a:off x="3518284" y="2605319"/>
            <a:ext cx="2877505" cy="461665"/>
          </a:xfrm>
          <a:prstGeom prst="rect">
            <a:avLst/>
          </a:prstGeom>
          <a:noFill/>
        </p:spPr>
        <p:txBody>
          <a:bodyPr wrap="square" rtlCol="0">
            <a:spAutoFit/>
          </a:bodyPr>
          <a:lstStyle/>
          <a:p>
            <a:r>
              <a:rPr lang="en-GB" sz="1200">
                <a:latin typeface="Georgia" panose="02040502050405020303" pitchFamily="18" charset="0"/>
                <a:ea typeface="Burgess" panose="02030803070405020403" pitchFamily="18" charset="0"/>
              </a:rPr>
              <a:t>Environmental, social and economic impact</a:t>
            </a:r>
          </a:p>
        </p:txBody>
      </p:sp>
      <p:sp>
        <p:nvSpPr>
          <p:cNvPr id="32" name="TextBox 31">
            <a:extLst>
              <a:ext uri="{FF2B5EF4-FFF2-40B4-BE49-F238E27FC236}">
                <a16:creationId xmlns:a16="http://schemas.microsoft.com/office/drawing/2014/main" id="{7D81A284-6C4F-4441-1739-55398A92C49F}"/>
              </a:ext>
            </a:extLst>
          </p:cNvPr>
          <p:cNvSpPr txBox="1"/>
          <p:nvPr/>
        </p:nvSpPr>
        <p:spPr>
          <a:xfrm>
            <a:off x="5162323" y="4289508"/>
            <a:ext cx="2988419" cy="461665"/>
          </a:xfrm>
          <a:prstGeom prst="rect">
            <a:avLst/>
          </a:prstGeom>
          <a:noFill/>
        </p:spPr>
        <p:txBody>
          <a:bodyPr wrap="square" rtlCol="0">
            <a:spAutoFit/>
          </a:bodyPr>
          <a:lstStyle/>
          <a:p>
            <a:pPr algn="ctr"/>
            <a:r>
              <a:rPr lang="sv-SE" sz="1200">
                <a:latin typeface="Georgia" panose="02040502050405020303" pitchFamily="18" charset="0"/>
                <a:ea typeface="Burgess" panose="02030803070405020403" pitchFamily="18" charset="0"/>
              </a:rPr>
              <a:t>Finacial effects (from sustainability risks and opportunities)</a:t>
            </a:r>
          </a:p>
        </p:txBody>
      </p:sp>
      <p:sp>
        <p:nvSpPr>
          <p:cNvPr id="33" name="Oval 32">
            <a:extLst>
              <a:ext uri="{FF2B5EF4-FFF2-40B4-BE49-F238E27FC236}">
                <a16:creationId xmlns:a16="http://schemas.microsoft.com/office/drawing/2014/main" id="{2281EDAD-4CE0-A5FB-8EF7-CC7F00887AED}"/>
              </a:ext>
            </a:extLst>
          </p:cNvPr>
          <p:cNvSpPr/>
          <p:nvPr/>
        </p:nvSpPr>
        <p:spPr>
          <a:xfrm>
            <a:off x="5648134" y="3382360"/>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34" name="Oval 33">
            <a:extLst>
              <a:ext uri="{FF2B5EF4-FFF2-40B4-BE49-F238E27FC236}">
                <a16:creationId xmlns:a16="http://schemas.microsoft.com/office/drawing/2014/main" id="{A1E5A782-6673-3C2A-E852-BAEC3A0DA3FC}"/>
              </a:ext>
            </a:extLst>
          </p:cNvPr>
          <p:cNvSpPr/>
          <p:nvPr/>
        </p:nvSpPr>
        <p:spPr>
          <a:xfrm>
            <a:off x="6642807" y="3810778"/>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35" name="Oval 34">
            <a:extLst>
              <a:ext uri="{FF2B5EF4-FFF2-40B4-BE49-F238E27FC236}">
                <a16:creationId xmlns:a16="http://schemas.microsoft.com/office/drawing/2014/main" id="{EC1D18DD-02FA-5223-C6E4-987D0567402C}"/>
              </a:ext>
            </a:extLst>
          </p:cNvPr>
          <p:cNvSpPr/>
          <p:nvPr/>
        </p:nvSpPr>
        <p:spPr>
          <a:xfrm>
            <a:off x="6177168" y="2200864"/>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36" name="Oval 35">
            <a:extLst>
              <a:ext uri="{FF2B5EF4-FFF2-40B4-BE49-F238E27FC236}">
                <a16:creationId xmlns:a16="http://schemas.microsoft.com/office/drawing/2014/main" id="{8AFB8629-F52E-119A-25F5-3A44D4DFD383}"/>
              </a:ext>
            </a:extLst>
          </p:cNvPr>
          <p:cNvSpPr/>
          <p:nvPr/>
        </p:nvSpPr>
        <p:spPr>
          <a:xfrm>
            <a:off x="5836575" y="3758022"/>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37" name="Oval 36">
            <a:extLst>
              <a:ext uri="{FF2B5EF4-FFF2-40B4-BE49-F238E27FC236}">
                <a16:creationId xmlns:a16="http://schemas.microsoft.com/office/drawing/2014/main" id="{E3B44098-5486-1D29-5E91-F1BC6F05AF71}"/>
              </a:ext>
            </a:extLst>
          </p:cNvPr>
          <p:cNvSpPr/>
          <p:nvPr/>
        </p:nvSpPr>
        <p:spPr>
          <a:xfrm>
            <a:off x="6423688" y="3292731"/>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38" name="Oval 37">
            <a:extLst>
              <a:ext uri="{FF2B5EF4-FFF2-40B4-BE49-F238E27FC236}">
                <a16:creationId xmlns:a16="http://schemas.microsoft.com/office/drawing/2014/main" id="{F2C71CE2-D4C6-2F29-E98B-910F121172B7}"/>
              </a:ext>
            </a:extLst>
          </p:cNvPr>
          <p:cNvSpPr/>
          <p:nvPr/>
        </p:nvSpPr>
        <p:spPr>
          <a:xfrm>
            <a:off x="5723276" y="2694538"/>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39" name="Oval 38">
            <a:extLst>
              <a:ext uri="{FF2B5EF4-FFF2-40B4-BE49-F238E27FC236}">
                <a16:creationId xmlns:a16="http://schemas.microsoft.com/office/drawing/2014/main" id="{291822DC-0B65-42A4-F492-C9FAF0EF2C69}"/>
              </a:ext>
            </a:extLst>
          </p:cNvPr>
          <p:cNvSpPr/>
          <p:nvPr/>
        </p:nvSpPr>
        <p:spPr>
          <a:xfrm>
            <a:off x="7162373" y="3684367"/>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0" name="Oval 39">
            <a:extLst>
              <a:ext uri="{FF2B5EF4-FFF2-40B4-BE49-F238E27FC236}">
                <a16:creationId xmlns:a16="http://schemas.microsoft.com/office/drawing/2014/main" id="{DA25CC6A-EF38-B8DC-3D1A-6220D6E6991A}"/>
              </a:ext>
            </a:extLst>
          </p:cNvPr>
          <p:cNvSpPr/>
          <p:nvPr/>
        </p:nvSpPr>
        <p:spPr>
          <a:xfrm>
            <a:off x="7073981" y="3207091"/>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1" name="Oval 40">
            <a:extLst>
              <a:ext uri="{FF2B5EF4-FFF2-40B4-BE49-F238E27FC236}">
                <a16:creationId xmlns:a16="http://schemas.microsoft.com/office/drawing/2014/main" id="{E90DB6E1-4430-BB1A-1BEB-FEB59A8921E1}"/>
              </a:ext>
            </a:extLst>
          </p:cNvPr>
          <p:cNvSpPr/>
          <p:nvPr/>
        </p:nvSpPr>
        <p:spPr>
          <a:xfrm>
            <a:off x="6218321" y="2818633"/>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2" name="Oval 41">
            <a:extLst>
              <a:ext uri="{FF2B5EF4-FFF2-40B4-BE49-F238E27FC236}">
                <a16:creationId xmlns:a16="http://schemas.microsoft.com/office/drawing/2014/main" id="{28A0B4D6-E347-15C0-439A-BF0753D92DD6}"/>
              </a:ext>
            </a:extLst>
          </p:cNvPr>
          <p:cNvSpPr/>
          <p:nvPr/>
        </p:nvSpPr>
        <p:spPr>
          <a:xfrm>
            <a:off x="5575127" y="2115715"/>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3" name="Rektangel 29">
            <a:extLst>
              <a:ext uri="{FF2B5EF4-FFF2-40B4-BE49-F238E27FC236}">
                <a16:creationId xmlns:a16="http://schemas.microsoft.com/office/drawing/2014/main" id="{CE0903E3-F668-01B9-A01F-872CD4388F7D}"/>
              </a:ext>
            </a:extLst>
          </p:cNvPr>
          <p:cNvSpPr/>
          <p:nvPr/>
        </p:nvSpPr>
        <p:spPr>
          <a:xfrm>
            <a:off x="5238329" y="1607846"/>
            <a:ext cx="2836409" cy="733036"/>
          </a:xfrm>
          <a:prstGeom prst="rect">
            <a:avLst/>
          </a:prstGeom>
          <a:solidFill>
            <a:srgbClr val="BFBFBF">
              <a:alpha val="4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4" name="Oval 43">
            <a:extLst>
              <a:ext uri="{FF2B5EF4-FFF2-40B4-BE49-F238E27FC236}">
                <a16:creationId xmlns:a16="http://schemas.microsoft.com/office/drawing/2014/main" id="{6560E792-7C83-4699-3881-E7F2027149D1}"/>
              </a:ext>
            </a:extLst>
          </p:cNvPr>
          <p:cNvSpPr/>
          <p:nvPr/>
        </p:nvSpPr>
        <p:spPr>
          <a:xfrm>
            <a:off x="6631324" y="2740003"/>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5" name="Oval 44">
            <a:extLst>
              <a:ext uri="{FF2B5EF4-FFF2-40B4-BE49-F238E27FC236}">
                <a16:creationId xmlns:a16="http://schemas.microsoft.com/office/drawing/2014/main" id="{AE55E74F-0F76-AE1A-4317-BF2F0D780674}"/>
              </a:ext>
            </a:extLst>
          </p:cNvPr>
          <p:cNvSpPr/>
          <p:nvPr/>
        </p:nvSpPr>
        <p:spPr>
          <a:xfrm>
            <a:off x="6486318" y="2478604"/>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6" name="Oval 45">
            <a:extLst>
              <a:ext uri="{FF2B5EF4-FFF2-40B4-BE49-F238E27FC236}">
                <a16:creationId xmlns:a16="http://schemas.microsoft.com/office/drawing/2014/main" id="{5C1D5040-7F77-31E0-49A0-6D39AD9BD254}"/>
              </a:ext>
            </a:extLst>
          </p:cNvPr>
          <p:cNvSpPr/>
          <p:nvPr/>
        </p:nvSpPr>
        <p:spPr>
          <a:xfrm>
            <a:off x="6936124" y="1748290"/>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7" name="Oval 46">
            <a:extLst>
              <a:ext uri="{FF2B5EF4-FFF2-40B4-BE49-F238E27FC236}">
                <a16:creationId xmlns:a16="http://schemas.microsoft.com/office/drawing/2014/main" id="{95ED462E-8F2A-59FA-EC75-5D3DCDB35858}"/>
              </a:ext>
            </a:extLst>
          </p:cNvPr>
          <p:cNvSpPr/>
          <p:nvPr/>
        </p:nvSpPr>
        <p:spPr>
          <a:xfrm>
            <a:off x="7537703" y="1937089"/>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8" name="Oval 47">
            <a:extLst>
              <a:ext uri="{FF2B5EF4-FFF2-40B4-BE49-F238E27FC236}">
                <a16:creationId xmlns:a16="http://schemas.microsoft.com/office/drawing/2014/main" id="{0CD6C38B-AECF-7AE9-05E2-3FC7334E0DE4}"/>
              </a:ext>
            </a:extLst>
          </p:cNvPr>
          <p:cNvSpPr/>
          <p:nvPr/>
        </p:nvSpPr>
        <p:spPr>
          <a:xfrm>
            <a:off x="7073981" y="2432281"/>
            <a:ext cx="125261" cy="1236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49" name="Rektangel 29">
            <a:extLst>
              <a:ext uri="{FF2B5EF4-FFF2-40B4-BE49-F238E27FC236}">
                <a16:creationId xmlns:a16="http://schemas.microsoft.com/office/drawing/2014/main" id="{57657E37-7798-EDC3-8E30-95D222B72DDC}"/>
              </a:ext>
            </a:extLst>
          </p:cNvPr>
          <p:cNvSpPr/>
          <p:nvPr/>
        </p:nvSpPr>
        <p:spPr>
          <a:xfrm rot="5400000">
            <a:off x="6430717" y="2566900"/>
            <a:ext cx="2629195" cy="733036"/>
          </a:xfrm>
          <a:prstGeom prst="rect">
            <a:avLst/>
          </a:prstGeom>
          <a:solidFill>
            <a:srgbClr val="BFBFBF">
              <a:alpha val="4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latin typeface="Georgia" panose="02040502050405020303" pitchFamily="18" charset="0"/>
            </a:endParaRPr>
          </a:p>
        </p:txBody>
      </p:sp>
      <p:sp>
        <p:nvSpPr>
          <p:cNvPr id="50" name="Arrow: Right 49">
            <a:extLst>
              <a:ext uri="{FF2B5EF4-FFF2-40B4-BE49-F238E27FC236}">
                <a16:creationId xmlns:a16="http://schemas.microsoft.com/office/drawing/2014/main" id="{A77B5C81-0987-2B71-C1AA-34EAFEC89F30}"/>
              </a:ext>
            </a:extLst>
          </p:cNvPr>
          <p:cNvSpPr/>
          <p:nvPr/>
        </p:nvSpPr>
        <p:spPr>
          <a:xfrm>
            <a:off x="3856392" y="2617708"/>
            <a:ext cx="882218" cy="735848"/>
          </a:xfrm>
          <a:prstGeom prst="rightArrow">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FI"/>
          </a:p>
        </p:txBody>
      </p:sp>
      <p:sp>
        <p:nvSpPr>
          <p:cNvPr id="4" name="TextBox 3">
            <a:extLst>
              <a:ext uri="{FF2B5EF4-FFF2-40B4-BE49-F238E27FC236}">
                <a16:creationId xmlns:a16="http://schemas.microsoft.com/office/drawing/2014/main" id="{E67B0BC1-9F52-7B55-FF59-967F391DB4A7}"/>
              </a:ext>
            </a:extLst>
          </p:cNvPr>
          <p:cNvSpPr txBox="1"/>
          <p:nvPr/>
        </p:nvSpPr>
        <p:spPr>
          <a:xfrm>
            <a:off x="265826" y="857020"/>
            <a:ext cx="8170126" cy="873111"/>
          </a:xfrm>
          <a:prstGeom prst="rect">
            <a:avLst/>
          </a:prstGeom>
          <a:noFill/>
        </p:spPr>
        <p:txBody>
          <a:bodyPr wrap="square" rtlCol="0">
            <a:noAutofit/>
          </a:bodyPr>
          <a:lstStyle/>
          <a:p>
            <a:pPr algn="l"/>
            <a:r>
              <a:rPr kumimoji="0" lang="en-GB" sz="14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The </a:t>
            </a:r>
            <a:r>
              <a:rPr kumimoji="0" lang="en-GB" sz="1400" b="0" i="1" u="none" strike="noStrike" kern="1200" cap="none" spc="0" normalizeH="0" baseline="0" noProof="0" err="1">
                <a:ln>
                  <a:noFill/>
                </a:ln>
                <a:solidFill>
                  <a:prstClr val="black"/>
                </a:solidFill>
                <a:effectLst/>
                <a:uLnTx/>
                <a:uFillTx/>
                <a:latin typeface="Georgia" panose="02040502050405020303" pitchFamily="18" charset="0"/>
                <a:ea typeface="+mn-ea"/>
                <a:cs typeface="+mn-cs"/>
              </a:rPr>
              <a:t>topi</a:t>
            </a:r>
            <a:r>
              <a:rPr lang="en-GB" sz="1400" i="1">
                <a:solidFill>
                  <a:prstClr val="black"/>
                </a:solidFill>
                <a:latin typeface="Georgia" panose="02040502050405020303" pitchFamily="18" charset="0"/>
              </a:rPr>
              <a:t>c is material for sustainability reporting if its material from impact perspective, financial perspective or from  both perspectives</a:t>
            </a:r>
            <a:endParaRPr lang="en-FI" sz="1400" i="1"/>
          </a:p>
        </p:txBody>
      </p:sp>
    </p:spTree>
    <p:extLst>
      <p:ext uri="{BB962C8B-B14F-4D97-AF65-F5344CB8AC3E}">
        <p14:creationId xmlns:p14="http://schemas.microsoft.com/office/powerpoint/2010/main" val="84278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414708-6A58-8E4F-018A-CB0C8BE1887B}"/>
              </a:ext>
            </a:extLst>
          </p:cNvPr>
          <p:cNvSpPr>
            <a:spLocks noGrp="1"/>
          </p:cNvSpPr>
          <p:nvPr>
            <p:ph type="sldNum" sz="quarter" idx="12"/>
          </p:nvPr>
        </p:nvSpPr>
        <p:spPr/>
        <p:txBody>
          <a:bodyPr/>
          <a:lstStyle/>
          <a:p>
            <a:fld id="{C4B6D6C4-FC56-B942-8CAF-D9B595FF1F43}" type="slidenum">
              <a:rPr lang="sv-SE" smtClean="0"/>
              <a:pPr/>
              <a:t>11</a:t>
            </a:fld>
            <a:endParaRPr lang="sv-SE"/>
          </a:p>
        </p:txBody>
      </p:sp>
      <p:sp>
        <p:nvSpPr>
          <p:cNvPr id="3" name="Title 2">
            <a:extLst>
              <a:ext uri="{FF2B5EF4-FFF2-40B4-BE49-F238E27FC236}">
                <a16:creationId xmlns:a16="http://schemas.microsoft.com/office/drawing/2014/main" id="{59FE879E-A622-DE47-4060-0E428F69015A}"/>
              </a:ext>
            </a:extLst>
          </p:cNvPr>
          <p:cNvSpPr>
            <a:spLocks noGrp="1"/>
          </p:cNvSpPr>
          <p:nvPr>
            <p:ph type="title"/>
          </p:nvPr>
        </p:nvSpPr>
        <p:spPr>
          <a:xfrm>
            <a:off x="353002" y="186228"/>
            <a:ext cx="4119996" cy="525044"/>
          </a:xfrm>
        </p:spPr>
        <p:txBody>
          <a:bodyPr/>
          <a:lstStyle/>
          <a:p>
            <a:r>
              <a:rPr lang="en-US"/>
              <a:t>Stakeholder engagement</a:t>
            </a:r>
            <a:br>
              <a:rPr lang="en-US"/>
            </a:br>
            <a:r>
              <a:rPr lang="en-US" sz="1600"/>
              <a:t>As per ESRS</a:t>
            </a:r>
            <a:endParaRPr lang="en-SE" sz="1600"/>
          </a:p>
        </p:txBody>
      </p:sp>
      <p:sp>
        <p:nvSpPr>
          <p:cNvPr id="7" name="Rectangle 6">
            <a:extLst>
              <a:ext uri="{FF2B5EF4-FFF2-40B4-BE49-F238E27FC236}">
                <a16:creationId xmlns:a16="http://schemas.microsoft.com/office/drawing/2014/main" id="{31273FB7-8971-E1E7-1261-B9A78B2BA6A5}"/>
              </a:ext>
            </a:extLst>
          </p:cNvPr>
          <p:cNvSpPr/>
          <p:nvPr/>
        </p:nvSpPr>
        <p:spPr>
          <a:xfrm>
            <a:off x="353002" y="1620316"/>
            <a:ext cx="7685668" cy="852779"/>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400">
                <a:solidFill>
                  <a:schemeClr val="tx1"/>
                </a:solidFill>
              </a:rPr>
              <a:t>ESRS recognizes  two main groups of stakeholders:</a:t>
            </a:r>
          </a:p>
          <a:p>
            <a:pPr marL="800100" lvl="1" indent="-342900">
              <a:buFont typeface="+mj-lt"/>
              <a:buAutoNum type="arabicPeriod"/>
            </a:pPr>
            <a:r>
              <a:rPr lang="en-US" sz="1400">
                <a:solidFill>
                  <a:schemeClr val="tx1"/>
                </a:solidFill>
              </a:rPr>
              <a:t>Affected stakeholders</a:t>
            </a:r>
          </a:p>
          <a:p>
            <a:pPr marL="800100" lvl="1" indent="-342900">
              <a:buFont typeface="+mj-lt"/>
              <a:buAutoNum type="arabicPeriod"/>
            </a:pPr>
            <a:r>
              <a:rPr lang="en-US" sz="1400">
                <a:solidFill>
                  <a:schemeClr val="tx1"/>
                </a:solidFill>
              </a:rPr>
              <a:t>Users of sustainability statements</a:t>
            </a:r>
          </a:p>
        </p:txBody>
      </p:sp>
      <p:sp>
        <p:nvSpPr>
          <p:cNvPr id="8" name="Rectangle 7">
            <a:extLst>
              <a:ext uri="{FF2B5EF4-FFF2-40B4-BE49-F238E27FC236}">
                <a16:creationId xmlns:a16="http://schemas.microsoft.com/office/drawing/2014/main" id="{83D2B053-FB39-7A35-D26E-B97543FF88E9}"/>
              </a:ext>
            </a:extLst>
          </p:cNvPr>
          <p:cNvSpPr/>
          <p:nvPr/>
        </p:nvSpPr>
        <p:spPr>
          <a:xfrm>
            <a:off x="353002" y="2473095"/>
            <a:ext cx="7685668" cy="1404322"/>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400">
                <a:solidFill>
                  <a:schemeClr val="tx1"/>
                </a:solidFill>
              </a:rPr>
              <a:t>Affected stakeholders include individuals or groups whose interests are affected or could be affected by company’s s activities and its direct and indirect business relationships across its value chain: employees and workers, suppliers, consumers and end-users, local communities, vulnerable groups.</a:t>
            </a:r>
          </a:p>
          <a:p>
            <a:pPr marL="285750" indent="-285750">
              <a:buFont typeface="Arial" panose="020B0604020202020204" pitchFamily="34" charset="0"/>
              <a:buChar char="•"/>
            </a:pPr>
            <a:r>
              <a:rPr lang="en-US" sz="1400">
                <a:solidFill>
                  <a:schemeClr val="tx1"/>
                </a:solidFill>
              </a:rPr>
              <a:t>Nature may be considered as a silent stakeholder.</a:t>
            </a:r>
          </a:p>
          <a:p>
            <a:pPr marL="285750" indent="-285750">
              <a:buFont typeface="Arial" panose="020B0604020202020204" pitchFamily="34" charset="0"/>
              <a:buChar char="•"/>
            </a:pPr>
            <a:endParaRPr lang="en-SE" sz="1400">
              <a:solidFill>
                <a:schemeClr val="tx1"/>
              </a:solidFill>
            </a:endParaRPr>
          </a:p>
        </p:txBody>
      </p:sp>
      <p:sp>
        <p:nvSpPr>
          <p:cNvPr id="9" name="Rectangle 8">
            <a:extLst>
              <a:ext uri="{FF2B5EF4-FFF2-40B4-BE49-F238E27FC236}">
                <a16:creationId xmlns:a16="http://schemas.microsoft.com/office/drawing/2014/main" id="{71FFBB3A-36D8-D914-C3B1-CC98DA4763E3}"/>
              </a:ext>
            </a:extLst>
          </p:cNvPr>
          <p:cNvSpPr/>
          <p:nvPr/>
        </p:nvSpPr>
        <p:spPr>
          <a:xfrm>
            <a:off x="353002" y="981077"/>
            <a:ext cx="7685668" cy="525044"/>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400">
                <a:solidFill>
                  <a:schemeClr val="tx1"/>
                </a:solidFill>
              </a:rPr>
              <a:t>Stakeholders are those who can affect or be affected by the company.</a:t>
            </a:r>
          </a:p>
          <a:p>
            <a:pPr marL="285750" indent="-285750">
              <a:buFont typeface="Arial" panose="020B0604020202020204" pitchFamily="34" charset="0"/>
              <a:buChar char="•"/>
            </a:pPr>
            <a:endParaRPr lang="en-US" sz="1400">
              <a:solidFill>
                <a:schemeClr val="tx1"/>
              </a:solidFill>
            </a:endParaRPr>
          </a:p>
        </p:txBody>
      </p:sp>
      <p:sp>
        <p:nvSpPr>
          <p:cNvPr id="10" name="Rectangle 9">
            <a:extLst>
              <a:ext uri="{FF2B5EF4-FFF2-40B4-BE49-F238E27FC236}">
                <a16:creationId xmlns:a16="http://schemas.microsoft.com/office/drawing/2014/main" id="{5C9F0631-6AEA-8B45-30DA-E0D78ABEA389}"/>
              </a:ext>
            </a:extLst>
          </p:cNvPr>
          <p:cNvSpPr/>
          <p:nvPr/>
        </p:nvSpPr>
        <p:spPr>
          <a:xfrm>
            <a:off x="353002" y="3994805"/>
            <a:ext cx="7685668" cy="735391"/>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400">
                <a:solidFill>
                  <a:schemeClr val="tx1"/>
                </a:solidFill>
              </a:rPr>
              <a:t>Engagement with affected stakeholders is central to materiality assessment, including the process to identify and assess the impacts.</a:t>
            </a:r>
          </a:p>
          <a:p>
            <a:endParaRPr lang="en-SE" sz="1400">
              <a:solidFill>
                <a:schemeClr val="tx1"/>
              </a:solidFill>
            </a:endParaRPr>
          </a:p>
        </p:txBody>
      </p:sp>
    </p:spTree>
    <p:extLst>
      <p:ext uri="{BB962C8B-B14F-4D97-AF65-F5344CB8AC3E}">
        <p14:creationId xmlns:p14="http://schemas.microsoft.com/office/powerpoint/2010/main" val="3266538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6EF171-391F-B15A-5BF5-520A8D52A092}"/>
              </a:ext>
            </a:extLst>
          </p:cNvPr>
          <p:cNvSpPr>
            <a:spLocks noGrp="1"/>
          </p:cNvSpPr>
          <p:nvPr>
            <p:ph type="sldNum" sz="quarter" idx="12"/>
          </p:nvPr>
        </p:nvSpPr>
        <p:spPr/>
        <p:txBody>
          <a:bodyPr/>
          <a:lstStyle/>
          <a:p>
            <a:fld id="{C4B6D6C4-FC56-B942-8CAF-D9B595FF1F43}" type="slidenum">
              <a:rPr lang="sv-SE" smtClean="0"/>
              <a:pPr/>
              <a:t>12</a:t>
            </a:fld>
            <a:endParaRPr lang="sv-SE"/>
          </a:p>
        </p:txBody>
      </p:sp>
      <p:sp>
        <p:nvSpPr>
          <p:cNvPr id="3" name="Title 2">
            <a:extLst>
              <a:ext uri="{FF2B5EF4-FFF2-40B4-BE49-F238E27FC236}">
                <a16:creationId xmlns:a16="http://schemas.microsoft.com/office/drawing/2014/main" id="{3D19DF02-FE65-1FC7-4666-341FDCA11B18}"/>
              </a:ext>
            </a:extLst>
          </p:cNvPr>
          <p:cNvSpPr>
            <a:spLocks noGrp="1"/>
          </p:cNvSpPr>
          <p:nvPr>
            <p:ph type="title"/>
          </p:nvPr>
        </p:nvSpPr>
        <p:spPr>
          <a:xfrm>
            <a:off x="125433" y="239720"/>
            <a:ext cx="6022606" cy="525044"/>
          </a:xfrm>
        </p:spPr>
        <p:txBody>
          <a:bodyPr/>
          <a:lstStyle/>
          <a:p>
            <a:r>
              <a:rPr lang="en-US"/>
              <a:t>Double materiality - key changes</a:t>
            </a:r>
            <a:endParaRPr lang="en-FI"/>
          </a:p>
        </p:txBody>
      </p:sp>
      <p:grpSp>
        <p:nvGrpSpPr>
          <p:cNvPr id="7" name="Group 6">
            <a:extLst>
              <a:ext uri="{FF2B5EF4-FFF2-40B4-BE49-F238E27FC236}">
                <a16:creationId xmlns:a16="http://schemas.microsoft.com/office/drawing/2014/main" id="{F7F21282-47AE-4AAE-26E7-B60FFEBD008E}"/>
              </a:ext>
            </a:extLst>
          </p:cNvPr>
          <p:cNvGrpSpPr/>
          <p:nvPr/>
        </p:nvGrpSpPr>
        <p:grpSpPr>
          <a:xfrm>
            <a:off x="1240932" y="1453081"/>
            <a:ext cx="6355910" cy="1785811"/>
            <a:chOff x="586727" y="1445986"/>
            <a:chExt cx="6355910" cy="1785811"/>
          </a:xfrm>
        </p:grpSpPr>
        <p:sp>
          <p:nvSpPr>
            <p:cNvPr id="8" name="Rectangle 7">
              <a:extLst>
                <a:ext uri="{FF2B5EF4-FFF2-40B4-BE49-F238E27FC236}">
                  <a16:creationId xmlns:a16="http://schemas.microsoft.com/office/drawing/2014/main" id="{0055ED7B-7261-CEF3-4328-F2AB6C709C0C}"/>
                </a:ext>
              </a:extLst>
            </p:cNvPr>
            <p:cNvSpPr/>
            <p:nvPr/>
          </p:nvSpPr>
          <p:spPr>
            <a:xfrm>
              <a:off x="586729" y="1445986"/>
              <a:ext cx="1512000" cy="1785811"/>
            </a:xfrm>
            <a:prstGeom prst="rect">
              <a:avLst/>
            </a:prstGeom>
            <a:solidFill>
              <a:srgbClr val="D5CACE"/>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07B55927-80E7-BA77-EA7E-E43CA26ECB42}"/>
                </a:ext>
              </a:extLst>
            </p:cNvPr>
            <p:cNvSpPr/>
            <p:nvPr/>
          </p:nvSpPr>
          <p:spPr>
            <a:xfrm>
              <a:off x="2201365" y="1445986"/>
              <a:ext cx="1512000" cy="1785811"/>
            </a:xfrm>
            <a:prstGeom prst="rect">
              <a:avLst/>
            </a:prstGeom>
            <a:solidFill>
              <a:srgbClr val="D38BA0"/>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3060F1A3-9109-7507-CE2F-D69C2E178E71}"/>
                </a:ext>
              </a:extLst>
            </p:cNvPr>
            <p:cNvSpPr/>
            <p:nvPr/>
          </p:nvSpPr>
          <p:spPr>
            <a:xfrm>
              <a:off x="3816001" y="1445986"/>
              <a:ext cx="1512000" cy="1785811"/>
            </a:xfrm>
            <a:prstGeom prst="rect">
              <a:avLst/>
            </a:prstGeom>
            <a:solidFill>
              <a:srgbClr val="E1D3C4"/>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1" name="Rectangle 10">
              <a:extLst>
                <a:ext uri="{FF2B5EF4-FFF2-40B4-BE49-F238E27FC236}">
                  <a16:creationId xmlns:a16="http://schemas.microsoft.com/office/drawing/2014/main" id="{9E0F9FF3-18F1-EFFA-4C6B-0BAF85AE0EC5}"/>
                </a:ext>
              </a:extLst>
            </p:cNvPr>
            <p:cNvSpPr/>
            <p:nvPr/>
          </p:nvSpPr>
          <p:spPr>
            <a:xfrm>
              <a:off x="5430637" y="1445986"/>
              <a:ext cx="1512000" cy="1785811"/>
            </a:xfrm>
            <a:prstGeom prst="rect">
              <a:avLst/>
            </a:prstGeom>
            <a:solidFill>
              <a:srgbClr val="FFC5B7"/>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200">
                <a:solidFill>
                  <a:prstClr val="black"/>
                </a:solidFill>
                <a:latin typeface="Georgia" panose="02040502050405020303"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b="1">
                  <a:solidFill>
                    <a:prstClr val="black"/>
                  </a:solidFill>
                  <a:latin typeface="Georgia" panose="02040502050405020303" pitchFamily="18" charset="0"/>
                </a:rPr>
                <a:t>4. Change in p</a:t>
              </a:r>
              <a:r>
                <a:rPr kumimoji="0" lang="en-GB" sz="1200" b="1"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rioritisation</a:t>
              </a:r>
              <a:r>
                <a:rPr kumimoji="0" lang="en-GB" sz="12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 and selection of material </a:t>
              </a:r>
              <a:r>
                <a:rPr kumimoji="0" lang="en-GB" sz="1200" b="1"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topi</a:t>
              </a:r>
              <a:r>
                <a:rPr lang="en-GB" sz="1200" b="1">
                  <a:solidFill>
                    <a:prstClr val="black"/>
                  </a:solidFill>
                  <a:latin typeface="Georgia" panose="02040502050405020303" pitchFamily="18" charset="0"/>
                </a:rPr>
                <a:t>cs</a:t>
              </a:r>
              <a:endParaRPr kumimoji="0" lang="en-GB"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3" name="Rechthoek 9">
              <a:extLst>
                <a:ext uri="{FF2B5EF4-FFF2-40B4-BE49-F238E27FC236}">
                  <a16:creationId xmlns:a16="http://schemas.microsoft.com/office/drawing/2014/main" id="{F62F7AF6-2001-F7C9-4C37-AD4D298FA8F9}"/>
                </a:ext>
              </a:extLst>
            </p:cNvPr>
            <p:cNvSpPr/>
            <p:nvPr/>
          </p:nvSpPr>
          <p:spPr>
            <a:xfrm>
              <a:off x="2201365" y="2001710"/>
              <a:ext cx="1512000" cy="725805"/>
            </a:xfrm>
            <a:prstGeom prst="rect">
              <a:avLst/>
            </a:prstGeom>
            <a:noFill/>
            <a:ln w="12700" cap="flat" cmpd="sng" algn="ctr">
              <a:noFill/>
              <a:prstDash val="solid"/>
              <a:miter lim="800000"/>
            </a:ln>
            <a:effectLst/>
          </p:spPr>
          <p:txBody>
            <a:bodyPr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r>
                <a:rPr lang="nl-NL" sz="1200" b="1">
                  <a:latin typeface="Georgia" panose="02040502050405020303" pitchFamily="18" charset="0"/>
                </a:rPr>
                <a:t>2. New process and methodology</a:t>
              </a:r>
              <a:endParaRPr lang="nl-NL" sz="1200">
                <a:latin typeface="Georgia" panose="02040502050405020303" pitchFamily="18" charset="0"/>
              </a:endParaRPr>
            </a:p>
          </p:txBody>
        </p:sp>
        <p:sp>
          <p:nvSpPr>
            <p:cNvPr id="14" name="Rechthoek 10">
              <a:extLst>
                <a:ext uri="{FF2B5EF4-FFF2-40B4-BE49-F238E27FC236}">
                  <a16:creationId xmlns:a16="http://schemas.microsoft.com/office/drawing/2014/main" id="{EBB1E295-C65D-60FA-9FD4-8AAA4CBF245A}"/>
                </a:ext>
              </a:extLst>
            </p:cNvPr>
            <p:cNvSpPr/>
            <p:nvPr/>
          </p:nvSpPr>
          <p:spPr>
            <a:xfrm>
              <a:off x="586727" y="1996870"/>
              <a:ext cx="1512000" cy="714300"/>
            </a:xfrm>
            <a:prstGeom prst="rect">
              <a:avLst/>
            </a:prstGeom>
            <a:noFill/>
            <a:ln w="12700" cap="flat" cmpd="sng" algn="ctr">
              <a:noFill/>
              <a:prstDash val="solid"/>
              <a:miter lim="800000"/>
            </a:ln>
            <a:effectLst/>
          </p:spPr>
          <p:txBody>
            <a:bodyPr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r>
                <a:rPr lang="nl-NL" sz="1200" b="1">
                  <a:latin typeface="Georgia" panose="02040502050405020303" pitchFamily="18" charset="0"/>
                </a:rPr>
                <a:t>1. Two perspectives: impact and financial</a:t>
              </a:r>
              <a:endParaRPr lang="nl-NL" sz="1200">
                <a:latin typeface="Georgia" panose="02040502050405020303" pitchFamily="18" charset="0"/>
              </a:endParaRPr>
            </a:p>
          </p:txBody>
        </p:sp>
        <p:sp>
          <p:nvSpPr>
            <p:cNvPr id="15" name="Rechthoek 11">
              <a:extLst>
                <a:ext uri="{FF2B5EF4-FFF2-40B4-BE49-F238E27FC236}">
                  <a16:creationId xmlns:a16="http://schemas.microsoft.com/office/drawing/2014/main" id="{2D76AF0A-ADAF-60F4-718A-69C236D67B67}"/>
                </a:ext>
              </a:extLst>
            </p:cNvPr>
            <p:cNvSpPr/>
            <p:nvPr/>
          </p:nvSpPr>
          <p:spPr>
            <a:xfrm>
              <a:off x="3816001" y="1973491"/>
              <a:ext cx="1512000" cy="730800"/>
            </a:xfrm>
            <a:prstGeom prst="rect">
              <a:avLst/>
            </a:prstGeom>
            <a:noFill/>
            <a:ln w="12700" cap="flat" cmpd="sng" algn="ctr">
              <a:noFill/>
              <a:prstDash val="solid"/>
              <a:miter lim="800000"/>
            </a:ln>
            <a:effectLst/>
          </p:spPr>
          <p:txBody>
            <a:bodyPr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r>
                <a:rPr lang="nl-NL" sz="1200" b="1">
                  <a:latin typeface="Georgia" panose="02040502050405020303" pitchFamily="18" charset="0"/>
                </a:rPr>
                <a:t>3. Different purpose for stakeholder engagement</a:t>
              </a:r>
              <a:endParaRPr lang="nl-NL" sz="1200">
                <a:latin typeface="Georgia" panose="02040502050405020303" pitchFamily="18" charset="0"/>
              </a:endParaRPr>
            </a:p>
          </p:txBody>
        </p:sp>
        <p:sp>
          <p:nvSpPr>
            <p:cNvPr id="16" name="Rechthoek 11">
              <a:extLst>
                <a:ext uri="{FF2B5EF4-FFF2-40B4-BE49-F238E27FC236}">
                  <a16:creationId xmlns:a16="http://schemas.microsoft.com/office/drawing/2014/main" id="{A60C858A-C82C-C912-7C27-9B30642E7C59}"/>
                </a:ext>
              </a:extLst>
            </p:cNvPr>
            <p:cNvSpPr/>
            <p:nvPr/>
          </p:nvSpPr>
          <p:spPr>
            <a:xfrm>
              <a:off x="5430637" y="2345987"/>
              <a:ext cx="1512000" cy="730367"/>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endParaRPr lang="nl-NL" sz="1200">
                <a:latin typeface="Georgia"/>
              </a:endParaRPr>
            </a:p>
          </p:txBody>
        </p:sp>
      </p:grpSp>
    </p:spTree>
    <p:extLst>
      <p:ext uri="{BB962C8B-B14F-4D97-AF65-F5344CB8AC3E}">
        <p14:creationId xmlns:p14="http://schemas.microsoft.com/office/powerpoint/2010/main" val="1431151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D4D2F-E7C9-F7DE-A74E-969754BA2443}"/>
              </a:ext>
            </a:extLst>
          </p:cNvPr>
          <p:cNvSpPr>
            <a:spLocks noGrp="1"/>
          </p:cNvSpPr>
          <p:nvPr>
            <p:ph type="title"/>
          </p:nvPr>
        </p:nvSpPr>
        <p:spPr>
          <a:xfrm>
            <a:off x="679450" y="2757805"/>
            <a:ext cx="8810715" cy="708971"/>
          </a:xfrm>
        </p:spPr>
        <p:txBody>
          <a:bodyPr>
            <a:normAutofit fontScale="90000"/>
          </a:bodyPr>
          <a:lstStyle/>
          <a:p>
            <a:r>
              <a:rPr lang="en-GB"/>
              <a:t>Impact materiality</a:t>
            </a:r>
          </a:p>
        </p:txBody>
      </p:sp>
      <p:sp>
        <p:nvSpPr>
          <p:cNvPr id="3" name="Text Placeholder 2">
            <a:extLst>
              <a:ext uri="{FF2B5EF4-FFF2-40B4-BE49-F238E27FC236}">
                <a16:creationId xmlns:a16="http://schemas.microsoft.com/office/drawing/2014/main" id="{E6AF517C-2966-3E6B-82AF-3D65B6B224BE}"/>
              </a:ext>
            </a:extLst>
          </p:cNvPr>
          <p:cNvSpPr>
            <a:spLocks noGrp="1"/>
          </p:cNvSpPr>
          <p:nvPr>
            <p:ph type="body" sz="quarter" idx="10"/>
          </p:nvPr>
        </p:nvSpPr>
        <p:spPr>
          <a:xfrm>
            <a:off x="680708" y="3480746"/>
            <a:ext cx="8352258" cy="842335"/>
          </a:xfrm>
        </p:spPr>
        <p:txBody>
          <a:bodyPr/>
          <a:lstStyle/>
          <a:p>
            <a:endParaRPr lang="en-GB" sz="2800"/>
          </a:p>
        </p:txBody>
      </p:sp>
    </p:spTree>
    <p:extLst>
      <p:ext uri="{BB962C8B-B14F-4D97-AF65-F5344CB8AC3E}">
        <p14:creationId xmlns:p14="http://schemas.microsoft.com/office/powerpoint/2010/main" val="1892768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14</a:t>
            </a:fld>
            <a:endParaRPr lang="sv-SE"/>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p:txBody>
          <a:bodyPr/>
          <a:lstStyle/>
          <a:p>
            <a:r>
              <a:rPr lang="en-US"/>
              <a:t>Impacts according to ESRS</a:t>
            </a:r>
            <a:endParaRPr lang="en-FI"/>
          </a:p>
        </p:txBody>
      </p:sp>
      <p:sp>
        <p:nvSpPr>
          <p:cNvPr id="5" name="Rectangle 4">
            <a:extLst>
              <a:ext uri="{FF2B5EF4-FFF2-40B4-BE49-F238E27FC236}">
                <a16:creationId xmlns:a16="http://schemas.microsoft.com/office/drawing/2014/main" id="{DB4FAB78-84BD-B045-830F-8FBBB035C2DF}"/>
              </a:ext>
            </a:extLst>
          </p:cNvPr>
          <p:cNvSpPr/>
          <p:nvPr/>
        </p:nvSpPr>
        <p:spPr>
          <a:xfrm>
            <a:off x="200722" y="1101473"/>
            <a:ext cx="8648003" cy="2408663"/>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i="1">
                <a:solidFill>
                  <a:schemeClr val="tx1"/>
                </a:solidFill>
              </a:rPr>
              <a:t>A sustainability matter is material from an impact perspective when it pertains to the undertaking’s material </a:t>
            </a:r>
            <a:r>
              <a:rPr lang="en-US" sz="1400" b="1" i="1">
                <a:solidFill>
                  <a:schemeClr val="tx1"/>
                </a:solidFill>
              </a:rPr>
              <a:t>actual</a:t>
            </a:r>
            <a:r>
              <a:rPr lang="en-US" sz="1400" i="1">
                <a:solidFill>
                  <a:schemeClr val="tx1"/>
                </a:solidFill>
              </a:rPr>
              <a:t> or </a:t>
            </a:r>
            <a:r>
              <a:rPr lang="en-US" sz="1400" b="1" i="1">
                <a:solidFill>
                  <a:schemeClr val="tx1"/>
                </a:solidFill>
              </a:rPr>
              <a:t>potential</a:t>
            </a:r>
            <a:r>
              <a:rPr lang="en-US" sz="1400" i="1">
                <a:solidFill>
                  <a:schemeClr val="tx1"/>
                </a:solidFill>
              </a:rPr>
              <a:t>, </a:t>
            </a:r>
            <a:r>
              <a:rPr lang="en-US" sz="1400" b="1" i="1">
                <a:solidFill>
                  <a:schemeClr val="tx1"/>
                </a:solidFill>
              </a:rPr>
              <a:t>positive</a:t>
            </a:r>
            <a:r>
              <a:rPr lang="en-US" sz="1400" i="1">
                <a:solidFill>
                  <a:schemeClr val="tx1"/>
                </a:solidFill>
              </a:rPr>
              <a:t> or </a:t>
            </a:r>
            <a:r>
              <a:rPr lang="en-US" sz="1400" b="1" i="1">
                <a:solidFill>
                  <a:schemeClr val="tx1"/>
                </a:solidFill>
              </a:rPr>
              <a:t>negative </a:t>
            </a:r>
            <a:r>
              <a:rPr lang="en-US" sz="1400" i="1">
                <a:solidFill>
                  <a:schemeClr val="tx1"/>
                </a:solidFill>
              </a:rPr>
              <a:t>impacts on people or the environment over the </a:t>
            </a:r>
            <a:r>
              <a:rPr lang="en-US" sz="1400" b="1" i="1">
                <a:solidFill>
                  <a:schemeClr val="tx1"/>
                </a:solidFill>
              </a:rPr>
              <a:t>short-, medium- and long-term time horizons</a:t>
            </a:r>
            <a:r>
              <a:rPr lang="en-US" sz="1400" i="1">
                <a:solidFill>
                  <a:schemeClr val="tx1"/>
                </a:solidFill>
              </a:rPr>
              <a:t>.</a:t>
            </a:r>
          </a:p>
          <a:p>
            <a:pPr algn="ctr"/>
            <a:endParaRPr lang="en-US" sz="1400" i="1">
              <a:solidFill>
                <a:schemeClr val="tx1"/>
              </a:solidFill>
            </a:endParaRPr>
          </a:p>
          <a:p>
            <a:pPr algn="ctr"/>
            <a:r>
              <a:rPr lang="en-US" sz="1400" i="1">
                <a:solidFill>
                  <a:schemeClr val="tx1"/>
                </a:solidFill>
              </a:rPr>
              <a:t>Impacts include those </a:t>
            </a:r>
            <a:r>
              <a:rPr lang="en-US" sz="1400" b="1" i="1">
                <a:solidFill>
                  <a:schemeClr val="tx1"/>
                </a:solidFill>
              </a:rPr>
              <a:t>caused </a:t>
            </a:r>
            <a:r>
              <a:rPr lang="en-US" sz="1400" i="1">
                <a:solidFill>
                  <a:schemeClr val="tx1"/>
                </a:solidFill>
              </a:rPr>
              <a:t>or </a:t>
            </a:r>
            <a:r>
              <a:rPr lang="en-US" sz="1400" b="1" i="1">
                <a:solidFill>
                  <a:schemeClr val="tx1"/>
                </a:solidFill>
              </a:rPr>
              <a:t>contributed</a:t>
            </a:r>
            <a:r>
              <a:rPr lang="en-US" sz="1400" i="1">
                <a:solidFill>
                  <a:schemeClr val="tx1"/>
                </a:solidFill>
              </a:rPr>
              <a:t> to by the undertaking and those which are </a:t>
            </a:r>
            <a:r>
              <a:rPr lang="en-US" sz="1400" b="1" i="1">
                <a:solidFill>
                  <a:schemeClr val="tx1"/>
                </a:solidFill>
              </a:rPr>
              <a:t>directly linked </a:t>
            </a:r>
            <a:r>
              <a:rPr lang="en-US" sz="1400" i="1">
                <a:solidFill>
                  <a:schemeClr val="tx1"/>
                </a:solidFill>
              </a:rPr>
              <a:t>to the undertaking’s own operations, products, or services through its business relationships. Business relationships include the undertaking’s upstream and downstream value chain and are not limited to direct contractual relationships</a:t>
            </a:r>
            <a:endParaRPr lang="en-FI" sz="1400" i="1">
              <a:solidFill>
                <a:schemeClr val="tx1"/>
              </a:solidFill>
            </a:endParaRPr>
          </a:p>
        </p:txBody>
      </p:sp>
    </p:spTree>
    <p:extLst>
      <p:ext uri="{BB962C8B-B14F-4D97-AF65-F5344CB8AC3E}">
        <p14:creationId xmlns:p14="http://schemas.microsoft.com/office/powerpoint/2010/main" val="2138707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97614FE-B486-4426-80E3-14DDE623CF8C}"/>
              </a:ext>
            </a:extLst>
          </p:cNvPr>
          <p:cNvSpPr>
            <a:spLocks noGrp="1"/>
          </p:cNvSpPr>
          <p:nvPr>
            <p:ph type="title"/>
          </p:nvPr>
        </p:nvSpPr>
        <p:spPr>
          <a:xfrm>
            <a:off x="125432" y="239720"/>
            <a:ext cx="4490207" cy="525044"/>
          </a:xfrm>
        </p:spPr>
        <p:txBody>
          <a:bodyPr>
            <a:normAutofit fontScale="90000"/>
          </a:bodyPr>
          <a:lstStyle/>
          <a:p>
            <a:r>
              <a:rPr lang="sv-SE" sz="2200" noProof="0"/>
              <a:t>What do we mean with impact</a:t>
            </a:r>
          </a:p>
        </p:txBody>
      </p:sp>
      <p:sp>
        <p:nvSpPr>
          <p:cNvPr id="3" name="Rectangle 2">
            <a:extLst>
              <a:ext uri="{FF2B5EF4-FFF2-40B4-BE49-F238E27FC236}">
                <a16:creationId xmlns:a16="http://schemas.microsoft.com/office/drawing/2014/main" id="{60E095B4-890C-4FE6-AB0F-B1C29EE894EC}"/>
              </a:ext>
            </a:extLst>
          </p:cNvPr>
          <p:cNvSpPr/>
          <p:nvPr/>
        </p:nvSpPr>
        <p:spPr>
          <a:xfrm>
            <a:off x="304701" y="1024852"/>
            <a:ext cx="8164286" cy="51162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An organisation can have impact on:</a:t>
            </a:r>
          </a:p>
        </p:txBody>
      </p:sp>
      <p:sp>
        <p:nvSpPr>
          <p:cNvPr id="51" name="Rectangle 50">
            <a:extLst>
              <a:ext uri="{FF2B5EF4-FFF2-40B4-BE49-F238E27FC236}">
                <a16:creationId xmlns:a16="http://schemas.microsoft.com/office/drawing/2014/main" id="{CBDBD795-65BB-4788-BB35-8CB3540AC7C8}"/>
              </a:ext>
            </a:extLst>
          </p:cNvPr>
          <p:cNvSpPr/>
          <p:nvPr/>
        </p:nvSpPr>
        <p:spPr>
          <a:xfrm>
            <a:off x="304701" y="1824946"/>
            <a:ext cx="2574471" cy="919845"/>
          </a:xfrm>
          <a:prstGeom prst="rect">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Environmental matters</a:t>
            </a:r>
          </a:p>
        </p:txBody>
      </p:sp>
      <p:sp>
        <p:nvSpPr>
          <p:cNvPr id="52" name="Rectangle 51">
            <a:extLst>
              <a:ext uri="{FF2B5EF4-FFF2-40B4-BE49-F238E27FC236}">
                <a16:creationId xmlns:a16="http://schemas.microsoft.com/office/drawing/2014/main" id="{0B4DCA3E-A597-44F2-9E9A-442239293C61}"/>
              </a:ext>
            </a:extLst>
          </p:cNvPr>
          <p:cNvSpPr/>
          <p:nvPr/>
        </p:nvSpPr>
        <p:spPr>
          <a:xfrm>
            <a:off x="3099608" y="1824946"/>
            <a:ext cx="2574471" cy="919845"/>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Social matters</a:t>
            </a:r>
          </a:p>
        </p:txBody>
      </p:sp>
      <p:sp>
        <p:nvSpPr>
          <p:cNvPr id="53" name="Rectangle 52">
            <a:extLst>
              <a:ext uri="{FF2B5EF4-FFF2-40B4-BE49-F238E27FC236}">
                <a16:creationId xmlns:a16="http://schemas.microsoft.com/office/drawing/2014/main" id="{397E8E28-48A4-454C-9683-4D193F70D447}"/>
              </a:ext>
            </a:extLst>
          </p:cNvPr>
          <p:cNvSpPr/>
          <p:nvPr/>
        </p:nvSpPr>
        <p:spPr>
          <a:xfrm>
            <a:off x="5894516" y="1824946"/>
            <a:ext cx="2574471" cy="919845"/>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Governance matters</a:t>
            </a:r>
          </a:p>
        </p:txBody>
      </p:sp>
      <p:sp>
        <p:nvSpPr>
          <p:cNvPr id="5" name="Isosceles Triangle 4">
            <a:extLst>
              <a:ext uri="{FF2B5EF4-FFF2-40B4-BE49-F238E27FC236}">
                <a16:creationId xmlns:a16="http://schemas.microsoft.com/office/drawing/2014/main" id="{3A2FAB6D-2CA2-427D-96ED-71CE1049C347}"/>
              </a:ext>
            </a:extLst>
          </p:cNvPr>
          <p:cNvSpPr/>
          <p:nvPr/>
        </p:nvSpPr>
        <p:spPr>
          <a:xfrm rot="10800000">
            <a:off x="1477539" y="1552808"/>
            <a:ext cx="228795" cy="197237"/>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0" name="Isosceles Triangle 59">
            <a:extLst>
              <a:ext uri="{FF2B5EF4-FFF2-40B4-BE49-F238E27FC236}">
                <a16:creationId xmlns:a16="http://schemas.microsoft.com/office/drawing/2014/main" id="{5B205B56-90BB-44C6-9FC4-E2A4A1BB8A85}"/>
              </a:ext>
            </a:extLst>
          </p:cNvPr>
          <p:cNvSpPr/>
          <p:nvPr/>
        </p:nvSpPr>
        <p:spPr>
          <a:xfrm rot="10800000">
            <a:off x="4272446" y="1552808"/>
            <a:ext cx="228795" cy="197237"/>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4" name="Isosceles Triangle 63">
            <a:extLst>
              <a:ext uri="{FF2B5EF4-FFF2-40B4-BE49-F238E27FC236}">
                <a16:creationId xmlns:a16="http://schemas.microsoft.com/office/drawing/2014/main" id="{D3C8ACFE-96D1-45F3-99D9-4FE11821F2AD}"/>
              </a:ext>
            </a:extLst>
          </p:cNvPr>
          <p:cNvSpPr/>
          <p:nvPr/>
        </p:nvSpPr>
        <p:spPr>
          <a:xfrm rot="10800000">
            <a:off x="7067354" y="1552808"/>
            <a:ext cx="228795" cy="197237"/>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5" name="Rectangle 64">
            <a:extLst>
              <a:ext uri="{FF2B5EF4-FFF2-40B4-BE49-F238E27FC236}">
                <a16:creationId xmlns:a16="http://schemas.microsoft.com/office/drawing/2014/main" id="{80AADF71-57F9-4F27-8779-4AFF1C2C2C68}"/>
              </a:ext>
            </a:extLst>
          </p:cNvPr>
          <p:cNvSpPr/>
          <p:nvPr/>
        </p:nvSpPr>
        <p:spPr>
          <a:xfrm>
            <a:off x="304700" y="3321735"/>
            <a:ext cx="8164286" cy="123552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Impact</a:t>
            </a:r>
            <a:r>
              <a:rPr kumimoji="0" lang="sv-SE" sz="1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a:t>
            </a:r>
            <a:r>
              <a:rPr kumimoji="0" lang="sv-SE" sz="1800" b="0"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can</a:t>
            </a:r>
            <a:r>
              <a:rPr kumimoji="0" lang="sv-SE" sz="1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be: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Positive, negative, actual, potential, direct, indirect, short-, medium-, or long-term, intended or unintended </a:t>
            </a:r>
          </a:p>
        </p:txBody>
      </p:sp>
      <p:sp>
        <p:nvSpPr>
          <p:cNvPr id="8" name="Oval 7">
            <a:extLst>
              <a:ext uri="{FF2B5EF4-FFF2-40B4-BE49-F238E27FC236}">
                <a16:creationId xmlns:a16="http://schemas.microsoft.com/office/drawing/2014/main" id="{2BBB31C3-C446-4E18-B930-D4FD238AE8D0}"/>
              </a:ext>
            </a:extLst>
          </p:cNvPr>
          <p:cNvSpPr/>
          <p:nvPr/>
        </p:nvSpPr>
        <p:spPr>
          <a:xfrm>
            <a:off x="304700" y="2989720"/>
            <a:ext cx="664029" cy="664029"/>
          </a:xfrm>
          <a:prstGeom prst="ellipse">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pic>
        <p:nvPicPr>
          <p:cNvPr id="7" name="Graphic 6" descr="Information outline">
            <a:extLst>
              <a:ext uri="{FF2B5EF4-FFF2-40B4-BE49-F238E27FC236}">
                <a16:creationId xmlns:a16="http://schemas.microsoft.com/office/drawing/2014/main" id="{1264D743-E63C-4155-B58C-3449353297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190" y="3065210"/>
            <a:ext cx="513047" cy="513047"/>
          </a:xfrm>
          <a:prstGeom prst="rect">
            <a:avLst/>
          </a:prstGeom>
        </p:spPr>
      </p:pic>
    </p:spTree>
    <p:custDataLst>
      <p:tags r:id="rId1"/>
    </p:custDataLst>
    <p:extLst>
      <p:ext uri="{BB962C8B-B14F-4D97-AF65-F5344CB8AC3E}">
        <p14:creationId xmlns:p14="http://schemas.microsoft.com/office/powerpoint/2010/main" val="3421863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C428C4-BC6F-8667-AACA-0D0420104A02}"/>
              </a:ext>
            </a:extLst>
          </p:cNvPr>
          <p:cNvSpPr>
            <a:spLocks noGrp="1"/>
          </p:cNvSpPr>
          <p:nvPr>
            <p:ph type="sldNum" sz="quarter" idx="12"/>
          </p:nvPr>
        </p:nvSpPr>
        <p:spPr/>
        <p:txBody>
          <a:bodyPr/>
          <a:lstStyle/>
          <a:p>
            <a:fld id="{C4B6D6C4-FC56-B942-8CAF-D9B595FF1F43}" type="slidenum">
              <a:rPr lang="sv-SE" smtClean="0"/>
              <a:pPr/>
              <a:t>16</a:t>
            </a:fld>
            <a:endParaRPr lang="sv-SE"/>
          </a:p>
        </p:txBody>
      </p:sp>
      <p:sp>
        <p:nvSpPr>
          <p:cNvPr id="3" name="Title 2">
            <a:extLst>
              <a:ext uri="{FF2B5EF4-FFF2-40B4-BE49-F238E27FC236}">
                <a16:creationId xmlns:a16="http://schemas.microsoft.com/office/drawing/2014/main" id="{A7D3AE4C-52F9-BB3D-A198-CD7277047BD1}"/>
              </a:ext>
            </a:extLst>
          </p:cNvPr>
          <p:cNvSpPr>
            <a:spLocks noGrp="1"/>
          </p:cNvSpPr>
          <p:nvPr>
            <p:ph type="title"/>
          </p:nvPr>
        </p:nvSpPr>
        <p:spPr>
          <a:xfrm>
            <a:off x="177472" y="108115"/>
            <a:ext cx="4119996" cy="525044"/>
          </a:xfrm>
        </p:spPr>
        <p:txBody>
          <a:bodyPr/>
          <a:lstStyle/>
          <a:p>
            <a:r>
              <a:rPr lang="en-US"/>
              <a:t>Time horizons</a:t>
            </a:r>
            <a:br>
              <a:rPr lang="en-US"/>
            </a:br>
            <a:r>
              <a:rPr lang="en-US" sz="1600"/>
              <a:t>As per ESRS</a:t>
            </a:r>
            <a:endParaRPr lang="en-FI" sz="1600"/>
          </a:p>
        </p:txBody>
      </p:sp>
      <p:sp>
        <p:nvSpPr>
          <p:cNvPr id="6" name="Rectangle 5">
            <a:extLst>
              <a:ext uri="{FF2B5EF4-FFF2-40B4-BE49-F238E27FC236}">
                <a16:creationId xmlns:a16="http://schemas.microsoft.com/office/drawing/2014/main" id="{A500862E-6B6F-495E-71B0-C7D213CD7A7E}"/>
              </a:ext>
            </a:extLst>
          </p:cNvPr>
          <p:cNvSpPr/>
          <p:nvPr/>
        </p:nvSpPr>
        <p:spPr>
          <a:xfrm>
            <a:off x="177472" y="990156"/>
            <a:ext cx="2266176" cy="9427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Short-term</a:t>
            </a:r>
            <a:endParaRPr lang="en-FI">
              <a:solidFill>
                <a:schemeClr val="tx1"/>
              </a:solidFill>
            </a:endParaRPr>
          </a:p>
        </p:txBody>
      </p:sp>
      <p:sp>
        <p:nvSpPr>
          <p:cNvPr id="7" name="Rectangle 6">
            <a:extLst>
              <a:ext uri="{FF2B5EF4-FFF2-40B4-BE49-F238E27FC236}">
                <a16:creationId xmlns:a16="http://schemas.microsoft.com/office/drawing/2014/main" id="{4F345F4B-6931-C4DB-E3FA-6C8065D0B14D}"/>
              </a:ext>
            </a:extLst>
          </p:cNvPr>
          <p:cNvSpPr/>
          <p:nvPr/>
        </p:nvSpPr>
        <p:spPr>
          <a:xfrm>
            <a:off x="177472" y="2240046"/>
            <a:ext cx="2266176" cy="942773"/>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Medium-term</a:t>
            </a:r>
            <a:endParaRPr lang="en-FI">
              <a:solidFill>
                <a:schemeClr val="tx1"/>
              </a:solidFill>
            </a:endParaRPr>
          </a:p>
        </p:txBody>
      </p:sp>
      <p:sp>
        <p:nvSpPr>
          <p:cNvPr id="8" name="Rectangle 7">
            <a:extLst>
              <a:ext uri="{FF2B5EF4-FFF2-40B4-BE49-F238E27FC236}">
                <a16:creationId xmlns:a16="http://schemas.microsoft.com/office/drawing/2014/main" id="{FE221D19-569C-7EDD-16D2-E2581257CD50}"/>
              </a:ext>
            </a:extLst>
          </p:cNvPr>
          <p:cNvSpPr/>
          <p:nvPr/>
        </p:nvSpPr>
        <p:spPr>
          <a:xfrm>
            <a:off x="177472" y="3579263"/>
            <a:ext cx="2266176" cy="942773"/>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Long-term</a:t>
            </a:r>
            <a:endParaRPr lang="en-FI">
              <a:solidFill>
                <a:schemeClr val="tx1"/>
              </a:solidFill>
            </a:endParaRPr>
          </a:p>
        </p:txBody>
      </p:sp>
      <p:sp>
        <p:nvSpPr>
          <p:cNvPr id="9" name="Rectangle 8">
            <a:extLst>
              <a:ext uri="{FF2B5EF4-FFF2-40B4-BE49-F238E27FC236}">
                <a16:creationId xmlns:a16="http://schemas.microsoft.com/office/drawing/2014/main" id="{3D46303A-F0D6-A728-0938-26DF0D64B50D}"/>
              </a:ext>
            </a:extLst>
          </p:cNvPr>
          <p:cNvSpPr/>
          <p:nvPr/>
        </p:nvSpPr>
        <p:spPr>
          <a:xfrm>
            <a:off x="2765352" y="992473"/>
            <a:ext cx="3967798" cy="94277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i="1">
                <a:solidFill>
                  <a:schemeClr val="tx1"/>
                </a:solidFill>
              </a:rPr>
              <a:t>Period adopted by the undertaking as the </a:t>
            </a:r>
          </a:p>
          <a:p>
            <a:r>
              <a:rPr lang="en-US" sz="1400" i="1">
                <a:solidFill>
                  <a:schemeClr val="tx1"/>
                </a:solidFill>
              </a:rPr>
              <a:t>reporting period in its financial statements</a:t>
            </a:r>
            <a:endParaRPr lang="en-FI" sz="1400" i="1">
              <a:solidFill>
                <a:schemeClr val="tx1"/>
              </a:solidFill>
            </a:endParaRPr>
          </a:p>
        </p:txBody>
      </p:sp>
      <p:sp>
        <p:nvSpPr>
          <p:cNvPr id="10" name="Rectangle 9">
            <a:extLst>
              <a:ext uri="{FF2B5EF4-FFF2-40B4-BE49-F238E27FC236}">
                <a16:creationId xmlns:a16="http://schemas.microsoft.com/office/drawing/2014/main" id="{7D85DF08-01DA-AD0C-8D44-BF0E1B727578}"/>
              </a:ext>
            </a:extLst>
          </p:cNvPr>
          <p:cNvSpPr/>
          <p:nvPr/>
        </p:nvSpPr>
        <p:spPr>
          <a:xfrm>
            <a:off x="2765352" y="2242363"/>
            <a:ext cx="3967798" cy="942773"/>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400" i="1">
                <a:solidFill>
                  <a:schemeClr val="tx1"/>
                </a:solidFill>
              </a:rPr>
              <a:t>From the end of the short-term reporting period to five years</a:t>
            </a:r>
            <a:endParaRPr lang="en-FI" sz="1400" i="1">
              <a:solidFill>
                <a:schemeClr val="tx1"/>
              </a:solidFill>
            </a:endParaRPr>
          </a:p>
        </p:txBody>
      </p:sp>
      <p:sp>
        <p:nvSpPr>
          <p:cNvPr id="11" name="Rectangle 10">
            <a:extLst>
              <a:ext uri="{FF2B5EF4-FFF2-40B4-BE49-F238E27FC236}">
                <a16:creationId xmlns:a16="http://schemas.microsoft.com/office/drawing/2014/main" id="{98EB0B6D-97E4-C668-6B6D-F5824119AEC7}"/>
              </a:ext>
            </a:extLst>
          </p:cNvPr>
          <p:cNvSpPr/>
          <p:nvPr/>
        </p:nvSpPr>
        <p:spPr>
          <a:xfrm>
            <a:off x="2765352" y="3579263"/>
            <a:ext cx="3967798" cy="942773"/>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i="1">
                <a:solidFill>
                  <a:schemeClr val="tx1"/>
                </a:solidFill>
              </a:rPr>
              <a:t>More than five </a:t>
            </a:r>
            <a:endParaRPr lang="en-FI" sz="1400" i="1">
              <a:solidFill>
                <a:schemeClr val="tx1"/>
              </a:solidFill>
            </a:endParaRPr>
          </a:p>
        </p:txBody>
      </p:sp>
    </p:spTree>
    <p:extLst>
      <p:ext uri="{BB962C8B-B14F-4D97-AF65-F5344CB8AC3E}">
        <p14:creationId xmlns:p14="http://schemas.microsoft.com/office/powerpoint/2010/main" val="21980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7466B1-36E2-954C-4E17-A8D64BB7356B}"/>
              </a:ext>
            </a:extLst>
          </p:cNvPr>
          <p:cNvSpPr>
            <a:spLocks noGrp="1"/>
          </p:cNvSpPr>
          <p:nvPr>
            <p:ph type="title"/>
          </p:nvPr>
        </p:nvSpPr>
        <p:spPr>
          <a:xfrm>
            <a:off x="125432" y="239720"/>
            <a:ext cx="6796735" cy="525044"/>
          </a:xfrm>
        </p:spPr>
        <p:txBody>
          <a:bodyPr/>
          <a:lstStyle/>
          <a:p>
            <a:r>
              <a:rPr kumimoji="0" lang="nl-NL" sz="2000" b="1" i="0" u="none" strike="noStrike" kern="1200" cap="none" spc="0" normalizeH="0" baseline="0" noProof="0">
                <a:ln>
                  <a:noFill/>
                </a:ln>
                <a:solidFill>
                  <a:srgbClr val="000000"/>
                </a:solidFill>
                <a:effectLst/>
                <a:uLnTx/>
                <a:uFillTx/>
                <a:latin typeface="Georgia"/>
                <a:ea typeface="Burgess" panose="02000503080000020003" pitchFamily="50" charset="0"/>
                <a:cs typeface="Segoe UI"/>
              </a:rPr>
              <a:t>Impact materiality</a:t>
            </a:r>
            <a:br>
              <a:rPr kumimoji="0" lang="nl-NL" sz="2000" b="1" i="0" u="none" strike="noStrike" kern="1200" cap="none" spc="0" normalizeH="0" baseline="0" noProof="0">
                <a:ln>
                  <a:noFill/>
                </a:ln>
                <a:solidFill>
                  <a:srgbClr val="000000"/>
                </a:solidFill>
                <a:effectLst/>
                <a:uLnTx/>
                <a:uFillTx/>
                <a:latin typeface="Georgia"/>
                <a:ea typeface="Burgess" panose="02000503080000020003" pitchFamily="50" charset="0"/>
                <a:cs typeface="Segoe UI"/>
              </a:rPr>
            </a:br>
            <a:r>
              <a:rPr kumimoji="0" lang="en-US" sz="1600" b="1" i="0" u="none" strike="noStrike" kern="1200" cap="none" spc="0" normalizeH="0" baseline="0" noProof="0">
                <a:ln>
                  <a:noFill/>
                </a:ln>
                <a:solidFill>
                  <a:srgbClr val="000000"/>
                </a:solidFill>
                <a:effectLst/>
                <a:uLnTx/>
                <a:uFillTx/>
                <a:latin typeface="Georgia"/>
                <a:ea typeface="Burgess" panose="02000503080000020003" pitchFamily="50" charset="0"/>
                <a:cs typeface="Segoe UI"/>
              </a:rPr>
              <a:t>in line with GRI 2021’s updated materiality analysis process</a:t>
            </a:r>
            <a:endParaRPr lang="en-GB" sz="1600"/>
          </a:p>
        </p:txBody>
      </p:sp>
      <p:pic>
        <p:nvPicPr>
          <p:cNvPr id="5" name="Picture 4" descr="Graphical user interface&#10;&#10;Description automatically generated">
            <a:extLst>
              <a:ext uri="{FF2B5EF4-FFF2-40B4-BE49-F238E27FC236}">
                <a16:creationId xmlns:a16="http://schemas.microsoft.com/office/drawing/2014/main" id="{70012846-804A-7C0C-1099-32839CE146A5}"/>
              </a:ext>
            </a:extLst>
          </p:cNvPr>
          <p:cNvPicPr/>
          <p:nvPr/>
        </p:nvPicPr>
        <p:blipFill>
          <a:blip r:embed="rId4" cstate="email">
            <a:extLst>
              <a:ext uri="{28A0092B-C50C-407E-A947-70E740481C1C}">
                <a14:useLocalDpi xmlns:a14="http://schemas.microsoft.com/office/drawing/2010/main"/>
              </a:ext>
            </a:extLst>
          </a:blip>
          <a:stretch>
            <a:fillRect/>
          </a:stretch>
        </p:blipFill>
        <p:spPr>
          <a:xfrm>
            <a:off x="543642" y="564235"/>
            <a:ext cx="7106477" cy="4453247"/>
          </a:xfrm>
          <a:prstGeom prst="roundRect">
            <a:avLst/>
          </a:prstGeom>
        </p:spPr>
      </p:pic>
    </p:spTree>
    <p:custDataLst>
      <p:tags r:id="rId1"/>
    </p:custDataLst>
    <p:extLst>
      <p:ext uri="{BB962C8B-B14F-4D97-AF65-F5344CB8AC3E}">
        <p14:creationId xmlns:p14="http://schemas.microsoft.com/office/powerpoint/2010/main" val="3334567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12EAF9-9714-E1D5-6EE8-D400AB1E47B3}"/>
              </a:ext>
            </a:extLst>
          </p:cNvPr>
          <p:cNvSpPr>
            <a:spLocks noGrp="1"/>
          </p:cNvSpPr>
          <p:nvPr>
            <p:ph type="sldNum" sz="quarter" idx="12"/>
          </p:nvPr>
        </p:nvSpPr>
        <p:spPr>
          <a:xfrm>
            <a:off x="8707845" y="4712384"/>
            <a:ext cx="411540" cy="273844"/>
          </a:xfrm>
        </p:spPr>
        <p:txBody>
          <a:bodyPr/>
          <a:lstStyle/>
          <a:p>
            <a:fld id="{C4B6D6C4-FC56-B942-8CAF-D9B595FF1F43}" type="slidenum">
              <a:rPr lang="sv-SE" smtClean="0"/>
              <a:pPr/>
              <a:t>18</a:t>
            </a:fld>
            <a:endParaRPr lang="sv-SE"/>
          </a:p>
        </p:txBody>
      </p:sp>
      <p:sp>
        <p:nvSpPr>
          <p:cNvPr id="3" name="Title 2">
            <a:extLst>
              <a:ext uri="{FF2B5EF4-FFF2-40B4-BE49-F238E27FC236}">
                <a16:creationId xmlns:a16="http://schemas.microsoft.com/office/drawing/2014/main" id="{6AA537DB-8F99-C5A7-95BC-A56F9D90D109}"/>
              </a:ext>
            </a:extLst>
          </p:cNvPr>
          <p:cNvSpPr>
            <a:spLocks noGrp="1"/>
          </p:cNvSpPr>
          <p:nvPr>
            <p:ph type="title"/>
          </p:nvPr>
        </p:nvSpPr>
        <p:spPr>
          <a:xfrm>
            <a:off x="224914" y="165250"/>
            <a:ext cx="7583155" cy="525044"/>
          </a:xfrm>
        </p:spPr>
        <p:txBody>
          <a:bodyPr/>
          <a:lstStyle/>
          <a:p>
            <a:r>
              <a:rPr lang="en-US"/>
              <a:t>ESRS topics and sub-topics as a tool to support the assessment</a:t>
            </a:r>
            <a:br>
              <a:rPr lang="en-US"/>
            </a:br>
            <a:endParaRPr lang="en-SE"/>
          </a:p>
        </p:txBody>
      </p:sp>
      <p:sp>
        <p:nvSpPr>
          <p:cNvPr id="5" name="TextBox 4">
            <a:extLst>
              <a:ext uri="{FF2B5EF4-FFF2-40B4-BE49-F238E27FC236}">
                <a16:creationId xmlns:a16="http://schemas.microsoft.com/office/drawing/2014/main" id="{A24B8D49-5B4C-E1E5-467E-CCAA4D050AD3}"/>
              </a:ext>
            </a:extLst>
          </p:cNvPr>
          <p:cNvSpPr txBox="1"/>
          <p:nvPr/>
        </p:nvSpPr>
        <p:spPr>
          <a:xfrm>
            <a:off x="7191964" y="1196860"/>
            <a:ext cx="1818289" cy="307777"/>
          </a:xfrm>
          <a:prstGeom prst="rect">
            <a:avLst/>
          </a:prstGeom>
          <a:noFill/>
        </p:spPr>
        <p:txBody>
          <a:bodyPr wrap="square" rtlCol="0">
            <a:spAutoFit/>
          </a:bodyPr>
          <a:lstStyle/>
          <a:p>
            <a:pPr algn="l"/>
            <a:r>
              <a:rPr lang="en-US" sz="1400" b="1"/>
              <a:t>Environment</a:t>
            </a:r>
            <a:endParaRPr lang="en-SE" sz="1400" b="1" err="1"/>
          </a:p>
        </p:txBody>
      </p:sp>
      <p:sp>
        <p:nvSpPr>
          <p:cNvPr id="8" name="Rectangle 7">
            <a:extLst>
              <a:ext uri="{FF2B5EF4-FFF2-40B4-BE49-F238E27FC236}">
                <a16:creationId xmlns:a16="http://schemas.microsoft.com/office/drawing/2014/main" id="{72503F17-A65C-047F-BEB3-9724B0464513}"/>
              </a:ext>
            </a:extLst>
          </p:cNvPr>
          <p:cNvSpPr/>
          <p:nvPr/>
        </p:nvSpPr>
        <p:spPr>
          <a:xfrm>
            <a:off x="208163" y="1269350"/>
            <a:ext cx="1694192" cy="52504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E1 Climate change</a:t>
            </a:r>
            <a:endParaRPr lang="en-SE" sz="1100" b="1">
              <a:solidFill>
                <a:schemeClr val="tx1"/>
              </a:solidFill>
            </a:endParaRPr>
          </a:p>
        </p:txBody>
      </p:sp>
      <p:sp>
        <p:nvSpPr>
          <p:cNvPr id="9" name="Rectangle 8">
            <a:extLst>
              <a:ext uri="{FF2B5EF4-FFF2-40B4-BE49-F238E27FC236}">
                <a16:creationId xmlns:a16="http://schemas.microsoft.com/office/drawing/2014/main" id="{23A75DCE-1349-6677-BB57-034D86D32BE7}"/>
              </a:ext>
            </a:extLst>
          </p:cNvPr>
          <p:cNvSpPr/>
          <p:nvPr/>
        </p:nvSpPr>
        <p:spPr>
          <a:xfrm>
            <a:off x="7089344" y="1269350"/>
            <a:ext cx="1694192" cy="52504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E5 Circular economy</a:t>
            </a:r>
            <a:endParaRPr lang="en-SE" sz="1100" b="1">
              <a:solidFill>
                <a:schemeClr val="tx1"/>
              </a:solidFill>
            </a:endParaRPr>
          </a:p>
        </p:txBody>
      </p:sp>
      <p:sp>
        <p:nvSpPr>
          <p:cNvPr id="10" name="Rectangle 9">
            <a:extLst>
              <a:ext uri="{FF2B5EF4-FFF2-40B4-BE49-F238E27FC236}">
                <a16:creationId xmlns:a16="http://schemas.microsoft.com/office/drawing/2014/main" id="{D13E3CA9-080D-B64F-46D7-2EBE57F4C7DC}"/>
              </a:ext>
            </a:extLst>
          </p:cNvPr>
          <p:cNvSpPr/>
          <p:nvPr/>
        </p:nvSpPr>
        <p:spPr>
          <a:xfrm>
            <a:off x="1935181" y="1269350"/>
            <a:ext cx="1694192" cy="52504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E2 Pollution</a:t>
            </a:r>
            <a:endParaRPr lang="en-SE" sz="1100" b="1">
              <a:solidFill>
                <a:schemeClr val="tx1"/>
              </a:solidFill>
            </a:endParaRPr>
          </a:p>
        </p:txBody>
      </p:sp>
      <p:sp>
        <p:nvSpPr>
          <p:cNvPr id="11" name="Rectangle 10">
            <a:extLst>
              <a:ext uri="{FF2B5EF4-FFF2-40B4-BE49-F238E27FC236}">
                <a16:creationId xmlns:a16="http://schemas.microsoft.com/office/drawing/2014/main" id="{B3FE2099-CD11-F29D-9A06-6777F07230AB}"/>
              </a:ext>
            </a:extLst>
          </p:cNvPr>
          <p:cNvSpPr/>
          <p:nvPr/>
        </p:nvSpPr>
        <p:spPr>
          <a:xfrm>
            <a:off x="3640315" y="1269350"/>
            <a:ext cx="1694192" cy="51714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E3 Water and marine resources</a:t>
            </a:r>
            <a:endParaRPr lang="en-SE" sz="1100" b="1">
              <a:solidFill>
                <a:schemeClr val="tx1"/>
              </a:solidFill>
            </a:endParaRPr>
          </a:p>
        </p:txBody>
      </p:sp>
      <p:sp>
        <p:nvSpPr>
          <p:cNvPr id="12" name="Rectangle 11">
            <a:extLst>
              <a:ext uri="{FF2B5EF4-FFF2-40B4-BE49-F238E27FC236}">
                <a16:creationId xmlns:a16="http://schemas.microsoft.com/office/drawing/2014/main" id="{8EDCF5E3-FDBD-D21A-11F1-A4BDCEC32C4C}"/>
              </a:ext>
            </a:extLst>
          </p:cNvPr>
          <p:cNvSpPr/>
          <p:nvPr/>
        </p:nvSpPr>
        <p:spPr>
          <a:xfrm>
            <a:off x="5356391" y="1269350"/>
            <a:ext cx="1694192" cy="52504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E4 Biodiversity and ecosystems</a:t>
            </a:r>
            <a:endParaRPr lang="en-SE" sz="1100" b="1">
              <a:solidFill>
                <a:schemeClr val="tx1"/>
              </a:solidFill>
            </a:endParaRPr>
          </a:p>
        </p:txBody>
      </p:sp>
      <p:sp>
        <p:nvSpPr>
          <p:cNvPr id="20" name="AutoShape 4">
            <a:extLst>
              <a:ext uri="{FF2B5EF4-FFF2-40B4-BE49-F238E27FC236}">
                <a16:creationId xmlns:a16="http://schemas.microsoft.com/office/drawing/2014/main" id="{F2573170-9E7A-7CDD-3CFB-EF02B85EBD5E}"/>
              </a:ext>
            </a:extLst>
          </p:cNvPr>
          <p:cNvSpPr>
            <a:spLocks noChangeAspect="1" noChangeArrowheads="1"/>
          </p:cNvSpPr>
          <p:nvPr/>
        </p:nvSpPr>
        <p:spPr bwMode="auto">
          <a:xfrm>
            <a:off x="2086302" y="1269350"/>
            <a:ext cx="1201935" cy="12019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pic>
        <p:nvPicPr>
          <p:cNvPr id="23" name="Graphic 22" descr="Recycle outline">
            <a:extLst>
              <a:ext uri="{FF2B5EF4-FFF2-40B4-BE49-F238E27FC236}">
                <a16:creationId xmlns:a16="http://schemas.microsoft.com/office/drawing/2014/main" id="{4062FC0D-0250-EAD8-6B90-172CCE4994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58630" y="348026"/>
            <a:ext cx="639902" cy="639902"/>
          </a:xfrm>
          <a:prstGeom prst="rect">
            <a:avLst/>
          </a:prstGeom>
        </p:spPr>
      </p:pic>
      <p:sp>
        <p:nvSpPr>
          <p:cNvPr id="4" name="Flowchart: Process 3">
            <a:extLst>
              <a:ext uri="{FF2B5EF4-FFF2-40B4-BE49-F238E27FC236}">
                <a16:creationId xmlns:a16="http://schemas.microsoft.com/office/drawing/2014/main" id="{FCE5F597-9C72-493D-A958-C1673AF1D28D}"/>
              </a:ext>
            </a:extLst>
          </p:cNvPr>
          <p:cNvSpPr/>
          <p:nvPr/>
        </p:nvSpPr>
        <p:spPr>
          <a:xfrm>
            <a:off x="216538" y="1851630"/>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Adaptation</a:t>
            </a:r>
            <a:endParaRPr lang="en-SE" sz="1000">
              <a:solidFill>
                <a:schemeClr val="tx1"/>
              </a:solidFill>
            </a:endParaRPr>
          </a:p>
        </p:txBody>
      </p:sp>
      <p:sp>
        <p:nvSpPr>
          <p:cNvPr id="14" name="Flowchart: Process 13">
            <a:extLst>
              <a:ext uri="{FF2B5EF4-FFF2-40B4-BE49-F238E27FC236}">
                <a16:creationId xmlns:a16="http://schemas.microsoft.com/office/drawing/2014/main" id="{C85BC187-D775-7443-4A88-C417F6D85A5D}"/>
              </a:ext>
            </a:extLst>
          </p:cNvPr>
          <p:cNvSpPr/>
          <p:nvPr/>
        </p:nvSpPr>
        <p:spPr>
          <a:xfrm>
            <a:off x="216538" y="2241064"/>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Mitigation</a:t>
            </a:r>
            <a:endParaRPr lang="en-SE" sz="1000">
              <a:solidFill>
                <a:schemeClr val="tx1"/>
              </a:solidFill>
            </a:endParaRPr>
          </a:p>
        </p:txBody>
      </p:sp>
      <p:sp>
        <p:nvSpPr>
          <p:cNvPr id="21" name="Flowchart: Process 20">
            <a:extLst>
              <a:ext uri="{FF2B5EF4-FFF2-40B4-BE49-F238E27FC236}">
                <a16:creationId xmlns:a16="http://schemas.microsoft.com/office/drawing/2014/main" id="{567AB61F-CA92-7588-E671-156216BF72D6}"/>
              </a:ext>
            </a:extLst>
          </p:cNvPr>
          <p:cNvSpPr/>
          <p:nvPr/>
        </p:nvSpPr>
        <p:spPr>
          <a:xfrm>
            <a:off x="201385" y="2605769"/>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Energy</a:t>
            </a:r>
            <a:endParaRPr lang="en-SE" sz="1000">
              <a:solidFill>
                <a:schemeClr val="tx1"/>
              </a:solidFill>
            </a:endParaRPr>
          </a:p>
        </p:txBody>
      </p:sp>
      <p:sp>
        <p:nvSpPr>
          <p:cNvPr id="26" name="Flowchart: Process 25">
            <a:extLst>
              <a:ext uri="{FF2B5EF4-FFF2-40B4-BE49-F238E27FC236}">
                <a16:creationId xmlns:a16="http://schemas.microsoft.com/office/drawing/2014/main" id="{F0AA0C43-4974-5175-AF0D-B5B9AB8EC3DB}"/>
              </a:ext>
            </a:extLst>
          </p:cNvPr>
          <p:cNvSpPr/>
          <p:nvPr/>
        </p:nvSpPr>
        <p:spPr>
          <a:xfrm>
            <a:off x="5364766" y="1830218"/>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Direct impact drivers of biodiversity loss </a:t>
            </a:r>
            <a:endParaRPr lang="en-SE" sz="1000">
              <a:solidFill>
                <a:schemeClr val="tx1"/>
              </a:solidFill>
            </a:endParaRPr>
          </a:p>
        </p:txBody>
      </p:sp>
      <p:sp>
        <p:nvSpPr>
          <p:cNvPr id="27" name="Flowchart: Process 26">
            <a:extLst>
              <a:ext uri="{FF2B5EF4-FFF2-40B4-BE49-F238E27FC236}">
                <a16:creationId xmlns:a16="http://schemas.microsoft.com/office/drawing/2014/main" id="{5C7DDF55-7581-159B-50C8-6AB5202E61CD}"/>
              </a:ext>
            </a:extLst>
          </p:cNvPr>
          <p:cNvSpPr/>
          <p:nvPr/>
        </p:nvSpPr>
        <p:spPr>
          <a:xfrm>
            <a:off x="5364766" y="2947032"/>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Impacts on the state of species</a:t>
            </a:r>
            <a:endParaRPr lang="en-SE" sz="1000">
              <a:solidFill>
                <a:schemeClr val="tx1"/>
              </a:solidFill>
            </a:endParaRPr>
          </a:p>
        </p:txBody>
      </p:sp>
      <p:sp>
        <p:nvSpPr>
          <p:cNvPr id="28" name="Flowchart: Process 27">
            <a:extLst>
              <a:ext uri="{FF2B5EF4-FFF2-40B4-BE49-F238E27FC236}">
                <a16:creationId xmlns:a16="http://schemas.microsoft.com/office/drawing/2014/main" id="{843BFE77-5BEC-A49D-F054-688D95942923}"/>
              </a:ext>
            </a:extLst>
          </p:cNvPr>
          <p:cNvSpPr/>
          <p:nvPr/>
        </p:nvSpPr>
        <p:spPr>
          <a:xfrm>
            <a:off x="5356391" y="3449607"/>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 Impacts on extent and </a:t>
            </a:r>
          </a:p>
          <a:p>
            <a:pPr algn="ctr"/>
            <a:r>
              <a:rPr lang="en-US" sz="1000">
                <a:solidFill>
                  <a:schemeClr val="tx1"/>
                </a:solidFill>
              </a:rPr>
              <a:t>condition of ecosystems</a:t>
            </a:r>
            <a:endParaRPr lang="en-SE" sz="1000">
              <a:solidFill>
                <a:schemeClr val="tx1"/>
              </a:solidFill>
            </a:endParaRPr>
          </a:p>
        </p:txBody>
      </p:sp>
      <p:sp>
        <p:nvSpPr>
          <p:cNvPr id="29" name="Flowchart: Process 28">
            <a:extLst>
              <a:ext uri="{FF2B5EF4-FFF2-40B4-BE49-F238E27FC236}">
                <a16:creationId xmlns:a16="http://schemas.microsoft.com/office/drawing/2014/main" id="{774C25EB-F68E-0440-9C3F-B2A7F10F22B0}"/>
              </a:ext>
            </a:extLst>
          </p:cNvPr>
          <p:cNvSpPr/>
          <p:nvPr/>
        </p:nvSpPr>
        <p:spPr>
          <a:xfrm>
            <a:off x="5395152" y="4566421"/>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Impacts and dependencies on ecosystem services</a:t>
            </a:r>
            <a:endParaRPr lang="en-SE" sz="1000">
              <a:solidFill>
                <a:schemeClr val="tx1"/>
              </a:solidFill>
            </a:endParaRPr>
          </a:p>
        </p:txBody>
      </p:sp>
      <p:sp>
        <p:nvSpPr>
          <p:cNvPr id="32" name="Flowchart: Process 31">
            <a:extLst>
              <a:ext uri="{FF2B5EF4-FFF2-40B4-BE49-F238E27FC236}">
                <a16:creationId xmlns:a16="http://schemas.microsoft.com/office/drawing/2014/main" id="{E327D510-3BBB-C0D5-DE24-32F460F379BB}"/>
              </a:ext>
            </a:extLst>
          </p:cNvPr>
          <p:cNvSpPr/>
          <p:nvPr/>
        </p:nvSpPr>
        <p:spPr>
          <a:xfrm>
            <a:off x="1927143" y="1866884"/>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Pollution of air</a:t>
            </a:r>
            <a:endParaRPr lang="en-SE" sz="1000">
              <a:solidFill>
                <a:schemeClr val="tx1"/>
              </a:solidFill>
            </a:endParaRPr>
          </a:p>
        </p:txBody>
      </p:sp>
      <p:sp>
        <p:nvSpPr>
          <p:cNvPr id="33" name="Flowchart: Process 32">
            <a:extLst>
              <a:ext uri="{FF2B5EF4-FFF2-40B4-BE49-F238E27FC236}">
                <a16:creationId xmlns:a16="http://schemas.microsoft.com/office/drawing/2014/main" id="{B09FBECC-A64D-C0A3-8B60-04002C62E92E}"/>
              </a:ext>
            </a:extLst>
          </p:cNvPr>
          <p:cNvSpPr/>
          <p:nvPr/>
        </p:nvSpPr>
        <p:spPr>
          <a:xfrm>
            <a:off x="1927143" y="2235689"/>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Pollution of water</a:t>
            </a:r>
            <a:endParaRPr lang="en-SE" sz="1000">
              <a:solidFill>
                <a:schemeClr val="tx1"/>
              </a:solidFill>
            </a:endParaRPr>
          </a:p>
        </p:txBody>
      </p:sp>
      <p:sp>
        <p:nvSpPr>
          <p:cNvPr id="34" name="Flowchart: Process 33">
            <a:extLst>
              <a:ext uri="{FF2B5EF4-FFF2-40B4-BE49-F238E27FC236}">
                <a16:creationId xmlns:a16="http://schemas.microsoft.com/office/drawing/2014/main" id="{B5C2ADCD-7E76-B5B9-9992-81CFC75E4507}"/>
              </a:ext>
            </a:extLst>
          </p:cNvPr>
          <p:cNvSpPr/>
          <p:nvPr/>
        </p:nvSpPr>
        <p:spPr>
          <a:xfrm>
            <a:off x="1927143" y="2615148"/>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Pollution of soil</a:t>
            </a:r>
            <a:endParaRPr lang="en-SE" sz="1000">
              <a:solidFill>
                <a:schemeClr val="tx1"/>
              </a:solidFill>
            </a:endParaRPr>
          </a:p>
        </p:txBody>
      </p:sp>
      <p:sp>
        <p:nvSpPr>
          <p:cNvPr id="35" name="Flowchart: Process 34">
            <a:extLst>
              <a:ext uri="{FF2B5EF4-FFF2-40B4-BE49-F238E27FC236}">
                <a16:creationId xmlns:a16="http://schemas.microsoft.com/office/drawing/2014/main" id="{2FA4E0A4-93CA-5F59-FEF0-2DF6DAFDAD81}"/>
              </a:ext>
            </a:extLst>
          </p:cNvPr>
          <p:cNvSpPr/>
          <p:nvPr/>
        </p:nvSpPr>
        <p:spPr>
          <a:xfrm>
            <a:off x="1927143" y="2994606"/>
            <a:ext cx="1677441" cy="394565"/>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Pollution of living organisms and food resources</a:t>
            </a:r>
            <a:endParaRPr lang="en-SE" sz="1000">
              <a:solidFill>
                <a:schemeClr val="tx1"/>
              </a:solidFill>
            </a:endParaRPr>
          </a:p>
        </p:txBody>
      </p:sp>
      <p:sp>
        <p:nvSpPr>
          <p:cNvPr id="36" name="Flowchart: Process 35">
            <a:extLst>
              <a:ext uri="{FF2B5EF4-FFF2-40B4-BE49-F238E27FC236}">
                <a16:creationId xmlns:a16="http://schemas.microsoft.com/office/drawing/2014/main" id="{78EDD524-EA02-70DA-FF4F-5C99365759E1}"/>
              </a:ext>
            </a:extLst>
          </p:cNvPr>
          <p:cNvSpPr/>
          <p:nvPr/>
        </p:nvSpPr>
        <p:spPr>
          <a:xfrm>
            <a:off x="1927143" y="3449607"/>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Substances of concern</a:t>
            </a:r>
            <a:endParaRPr lang="en-SE" sz="1000">
              <a:solidFill>
                <a:schemeClr val="tx1"/>
              </a:solidFill>
            </a:endParaRPr>
          </a:p>
        </p:txBody>
      </p:sp>
      <p:sp>
        <p:nvSpPr>
          <p:cNvPr id="37" name="Flowchart: Process 36">
            <a:extLst>
              <a:ext uri="{FF2B5EF4-FFF2-40B4-BE49-F238E27FC236}">
                <a16:creationId xmlns:a16="http://schemas.microsoft.com/office/drawing/2014/main" id="{E8A2C729-71EC-2D9F-FBFF-AA67FB90AFDF}"/>
              </a:ext>
            </a:extLst>
          </p:cNvPr>
          <p:cNvSpPr/>
          <p:nvPr/>
        </p:nvSpPr>
        <p:spPr>
          <a:xfrm>
            <a:off x="1927143" y="3800678"/>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Substances of very high concern</a:t>
            </a:r>
            <a:endParaRPr lang="en-SE" sz="1000">
              <a:solidFill>
                <a:schemeClr val="tx1"/>
              </a:solidFill>
            </a:endParaRPr>
          </a:p>
        </p:txBody>
      </p:sp>
      <p:sp>
        <p:nvSpPr>
          <p:cNvPr id="38" name="Flowchart: Process 37">
            <a:extLst>
              <a:ext uri="{FF2B5EF4-FFF2-40B4-BE49-F238E27FC236}">
                <a16:creationId xmlns:a16="http://schemas.microsoft.com/office/drawing/2014/main" id="{1AAEF114-0B99-51EB-3DFD-7E2EF1219B51}"/>
              </a:ext>
            </a:extLst>
          </p:cNvPr>
          <p:cNvSpPr/>
          <p:nvPr/>
        </p:nvSpPr>
        <p:spPr>
          <a:xfrm>
            <a:off x="3637748" y="1851630"/>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Water withdrawals</a:t>
            </a:r>
            <a:endParaRPr lang="en-SE" sz="1000">
              <a:solidFill>
                <a:schemeClr val="tx1"/>
              </a:solidFill>
            </a:endParaRPr>
          </a:p>
        </p:txBody>
      </p:sp>
      <p:sp>
        <p:nvSpPr>
          <p:cNvPr id="39" name="Flowchart: Process 38">
            <a:extLst>
              <a:ext uri="{FF2B5EF4-FFF2-40B4-BE49-F238E27FC236}">
                <a16:creationId xmlns:a16="http://schemas.microsoft.com/office/drawing/2014/main" id="{0CB3499D-D7B6-DD9D-4002-208B0857EDC2}"/>
              </a:ext>
            </a:extLst>
          </p:cNvPr>
          <p:cNvSpPr/>
          <p:nvPr/>
        </p:nvSpPr>
        <p:spPr>
          <a:xfrm>
            <a:off x="3637748" y="2241064"/>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Water consumption</a:t>
            </a:r>
            <a:endParaRPr lang="en-SE" sz="1000">
              <a:solidFill>
                <a:schemeClr val="tx1"/>
              </a:solidFill>
            </a:endParaRPr>
          </a:p>
        </p:txBody>
      </p:sp>
      <p:sp>
        <p:nvSpPr>
          <p:cNvPr id="40" name="Flowchart: Process 39">
            <a:extLst>
              <a:ext uri="{FF2B5EF4-FFF2-40B4-BE49-F238E27FC236}">
                <a16:creationId xmlns:a16="http://schemas.microsoft.com/office/drawing/2014/main" id="{FF343088-FB6B-F2B5-C48E-09B98B5CBC97}"/>
              </a:ext>
            </a:extLst>
          </p:cNvPr>
          <p:cNvSpPr/>
          <p:nvPr/>
        </p:nvSpPr>
        <p:spPr>
          <a:xfrm>
            <a:off x="3637748" y="2620523"/>
            <a:ext cx="1677441" cy="315550"/>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Water use</a:t>
            </a:r>
            <a:endParaRPr lang="en-SE" sz="1000">
              <a:solidFill>
                <a:schemeClr val="tx1"/>
              </a:solidFill>
            </a:endParaRPr>
          </a:p>
        </p:txBody>
      </p:sp>
      <p:sp>
        <p:nvSpPr>
          <p:cNvPr id="41" name="Flowchart: Process 40">
            <a:extLst>
              <a:ext uri="{FF2B5EF4-FFF2-40B4-BE49-F238E27FC236}">
                <a16:creationId xmlns:a16="http://schemas.microsoft.com/office/drawing/2014/main" id="{7390C74C-AAB6-A24D-C721-2A130BD0530E}"/>
              </a:ext>
            </a:extLst>
          </p:cNvPr>
          <p:cNvSpPr/>
          <p:nvPr/>
        </p:nvSpPr>
        <p:spPr>
          <a:xfrm>
            <a:off x="3637748" y="2999981"/>
            <a:ext cx="1677441" cy="394565"/>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Water discharges in water bodies and oceans</a:t>
            </a:r>
            <a:endParaRPr lang="en-SE" sz="1000">
              <a:solidFill>
                <a:schemeClr val="tx1"/>
              </a:solidFill>
            </a:endParaRPr>
          </a:p>
        </p:txBody>
      </p:sp>
      <p:sp>
        <p:nvSpPr>
          <p:cNvPr id="42" name="Flowchart: Process 41">
            <a:extLst>
              <a:ext uri="{FF2B5EF4-FFF2-40B4-BE49-F238E27FC236}">
                <a16:creationId xmlns:a16="http://schemas.microsoft.com/office/drawing/2014/main" id="{531D2323-7A94-6200-8FF8-F43EB86BAC6A}"/>
              </a:ext>
            </a:extLst>
          </p:cNvPr>
          <p:cNvSpPr/>
          <p:nvPr/>
        </p:nvSpPr>
        <p:spPr>
          <a:xfrm>
            <a:off x="3637748" y="3441602"/>
            <a:ext cx="1677441" cy="401467"/>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Habitat degradation and pressure on marine </a:t>
            </a:r>
          </a:p>
          <a:p>
            <a:pPr algn="ctr"/>
            <a:r>
              <a:rPr lang="en-US" sz="1000">
                <a:solidFill>
                  <a:schemeClr val="tx1"/>
                </a:solidFill>
              </a:rPr>
              <a:t>resources</a:t>
            </a:r>
            <a:endParaRPr lang="en-SE" sz="1000">
              <a:solidFill>
                <a:schemeClr val="tx1"/>
              </a:solidFill>
            </a:endParaRPr>
          </a:p>
        </p:txBody>
      </p:sp>
      <p:sp>
        <p:nvSpPr>
          <p:cNvPr id="44" name="Flowchart: Process 43">
            <a:extLst>
              <a:ext uri="{FF2B5EF4-FFF2-40B4-BE49-F238E27FC236}">
                <a16:creationId xmlns:a16="http://schemas.microsoft.com/office/drawing/2014/main" id="{F3E19EE8-4006-1A0C-2536-4892504E341A}"/>
              </a:ext>
            </a:extLst>
          </p:cNvPr>
          <p:cNvSpPr/>
          <p:nvPr/>
        </p:nvSpPr>
        <p:spPr>
          <a:xfrm>
            <a:off x="5363506" y="2315316"/>
            <a:ext cx="1694192" cy="584977"/>
          </a:xfrm>
          <a:prstGeom prst="flowChartProcess">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Climate change, land-use change, direct exploitation, invasive alien species, pollution, others</a:t>
            </a:r>
          </a:p>
        </p:txBody>
      </p:sp>
      <p:sp>
        <p:nvSpPr>
          <p:cNvPr id="45" name="Flowchart: Process 44">
            <a:extLst>
              <a:ext uri="{FF2B5EF4-FFF2-40B4-BE49-F238E27FC236}">
                <a16:creationId xmlns:a16="http://schemas.microsoft.com/office/drawing/2014/main" id="{856F113B-021E-C180-7745-71F5D9C6F009}"/>
              </a:ext>
            </a:extLst>
          </p:cNvPr>
          <p:cNvSpPr/>
          <p:nvPr/>
        </p:nvSpPr>
        <p:spPr>
          <a:xfrm>
            <a:off x="5364766" y="3923315"/>
            <a:ext cx="1694192" cy="584977"/>
          </a:xfrm>
          <a:prstGeom prst="flowChartProcess">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Land degradation, desertification, soil sealing</a:t>
            </a:r>
          </a:p>
        </p:txBody>
      </p:sp>
      <p:sp>
        <p:nvSpPr>
          <p:cNvPr id="46" name="Flowchart: Process 45">
            <a:extLst>
              <a:ext uri="{FF2B5EF4-FFF2-40B4-BE49-F238E27FC236}">
                <a16:creationId xmlns:a16="http://schemas.microsoft.com/office/drawing/2014/main" id="{F7275872-215E-CD1F-E480-38865CBF1142}"/>
              </a:ext>
            </a:extLst>
          </p:cNvPr>
          <p:cNvSpPr/>
          <p:nvPr/>
        </p:nvSpPr>
        <p:spPr>
          <a:xfrm>
            <a:off x="7089344" y="1830218"/>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Resource inflows, including resource use</a:t>
            </a:r>
            <a:endParaRPr lang="en-SE" sz="1000">
              <a:solidFill>
                <a:schemeClr val="tx1"/>
              </a:solidFill>
            </a:endParaRPr>
          </a:p>
        </p:txBody>
      </p:sp>
      <p:sp>
        <p:nvSpPr>
          <p:cNvPr id="47" name="Flowchart: Process 46">
            <a:extLst>
              <a:ext uri="{FF2B5EF4-FFF2-40B4-BE49-F238E27FC236}">
                <a16:creationId xmlns:a16="http://schemas.microsoft.com/office/drawing/2014/main" id="{010FF483-1188-442C-0A15-E46D3BE5CF8E}"/>
              </a:ext>
            </a:extLst>
          </p:cNvPr>
          <p:cNvSpPr/>
          <p:nvPr/>
        </p:nvSpPr>
        <p:spPr>
          <a:xfrm>
            <a:off x="7089344" y="2315316"/>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Resource outflows related to products and services</a:t>
            </a:r>
            <a:endParaRPr lang="en-SE" sz="1000">
              <a:solidFill>
                <a:schemeClr val="tx1"/>
              </a:solidFill>
            </a:endParaRPr>
          </a:p>
        </p:txBody>
      </p:sp>
      <p:sp>
        <p:nvSpPr>
          <p:cNvPr id="48" name="Flowchart: Process 47">
            <a:extLst>
              <a:ext uri="{FF2B5EF4-FFF2-40B4-BE49-F238E27FC236}">
                <a16:creationId xmlns:a16="http://schemas.microsoft.com/office/drawing/2014/main" id="{EF632E5E-6B31-1778-9293-676E579560FF}"/>
              </a:ext>
            </a:extLst>
          </p:cNvPr>
          <p:cNvSpPr/>
          <p:nvPr/>
        </p:nvSpPr>
        <p:spPr>
          <a:xfrm>
            <a:off x="7097639" y="2800414"/>
            <a:ext cx="1694192" cy="453476"/>
          </a:xfrm>
          <a:prstGeom prst="flowChartProcess">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Waste</a:t>
            </a:r>
            <a:endParaRPr lang="en-SE" sz="1000">
              <a:solidFill>
                <a:schemeClr val="tx1"/>
              </a:solidFill>
            </a:endParaRPr>
          </a:p>
        </p:txBody>
      </p:sp>
      <p:sp>
        <p:nvSpPr>
          <p:cNvPr id="49" name="TextBox 48">
            <a:extLst>
              <a:ext uri="{FF2B5EF4-FFF2-40B4-BE49-F238E27FC236}">
                <a16:creationId xmlns:a16="http://schemas.microsoft.com/office/drawing/2014/main" id="{6498F907-A1F7-7860-6649-F1CC85D45C18}"/>
              </a:ext>
            </a:extLst>
          </p:cNvPr>
          <p:cNvSpPr txBox="1"/>
          <p:nvPr/>
        </p:nvSpPr>
        <p:spPr>
          <a:xfrm>
            <a:off x="216538" y="858305"/>
            <a:ext cx="6965645" cy="914400"/>
          </a:xfrm>
          <a:prstGeom prst="rect">
            <a:avLst/>
          </a:prstGeom>
          <a:noFill/>
        </p:spPr>
        <p:txBody>
          <a:bodyPr wrap="none" rtlCol="0">
            <a:noAutofit/>
          </a:bodyPr>
          <a:lstStyle/>
          <a:p>
            <a:pPr algn="l"/>
            <a:r>
              <a:rPr lang="en-US" sz="1400"/>
              <a:t>5 environmental topics and 21 sub-topics </a:t>
            </a:r>
            <a:endParaRPr lang="en-FI" sz="1400"/>
          </a:p>
        </p:txBody>
      </p:sp>
    </p:spTree>
    <p:extLst>
      <p:ext uri="{BB962C8B-B14F-4D97-AF65-F5344CB8AC3E}">
        <p14:creationId xmlns:p14="http://schemas.microsoft.com/office/powerpoint/2010/main" val="2120540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A537DB-8F99-C5A7-95BC-A56F9D90D109}"/>
              </a:ext>
            </a:extLst>
          </p:cNvPr>
          <p:cNvSpPr>
            <a:spLocks noGrp="1"/>
          </p:cNvSpPr>
          <p:nvPr>
            <p:ph type="title"/>
          </p:nvPr>
        </p:nvSpPr>
        <p:spPr>
          <a:xfrm>
            <a:off x="235893" y="166877"/>
            <a:ext cx="7583155" cy="525044"/>
          </a:xfrm>
        </p:spPr>
        <p:txBody>
          <a:bodyPr/>
          <a:lstStyle/>
          <a:p>
            <a:r>
              <a:rPr lang="en-US"/>
              <a:t>ESRS topics (and sub-topics) as a tool to support the assessment</a:t>
            </a:r>
            <a:endParaRPr lang="en-SE"/>
          </a:p>
        </p:txBody>
      </p:sp>
      <p:sp>
        <p:nvSpPr>
          <p:cNvPr id="20" name="AutoShape 4">
            <a:extLst>
              <a:ext uri="{FF2B5EF4-FFF2-40B4-BE49-F238E27FC236}">
                <a16:creationId xmlns:a16="http://schemas.microsoft.com/office/drawing/2014/main" id="{F2573170-9E7A-7CDD-3CFB-EF02B85EBD5E}"/>
              </a:ext>
            </a:extLst>
          </p:cNvPr>
          <p:cNvSpPr>
            <a:spLocks noChangeAspect="1" noChangeArrowheads="1"/>
          </p:cNvSpPr>
          <p:nvPr/>
        </p:nvSpPr>
        <p:spPr bwMode="auto">
          <a:xfrm>
            <a:off x="4178474" y="4192191"/>
            <a:ext cx="1201935" cy="12019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sp>
        <p:nvSpPr>
          <p:cNvPr id="32" name="Flowchart: Process 31">
            <a:extLst>
              <a:ext uri="{FF2B5EF4-FFF2-40B4-BE49-F238E27FC236}">
                <a16:creationId xmlns:a16="http://schemas.microsoft.com/office/drawing/2014/main" id="{E327D510-3BBB-C0D5-DE24-32F460F379BB}"/>
              </a:ext>
            </a:extLst>
          </p:cNvPr>
          <p:cNvSpPr/>
          <p:nvPr/>
        </p:nvSpPr>
        <p:spPr>
          <a:xfrm>
            <a:off x="255300" y="1715387"/>
            <a:ext cx="1806214" cy="16512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Working conditions</a:t>
            </a:r>
            <a:endParaRPr lang="en-SE" sz="1000">
              <a:solidFill>
                <a:schemeClr val="tx1"/>
              </a:solidFill>
            </a:endParaRPr>
          </a:p>
        </p:txBody>
      </p:sp>
      <p:sp>
        <p:nvSpPr>
          <p:cNvPr id="49" name="TextBox 48">
            <a:extLst>
              <a:ext uri="{FF2B5EF4-FFF2-40B4-BE49-F238E27FC236}">
                <a16:creationId xmlns:a16="http://schemas.microsoft.com/office/drawing/2014/main" id="{6498F907-A1F7-7860-6649-F1CC85D45C18}"/>
              </a:ext>
            </a:extLst>
          </p:cNvPr>
          <p:cNvSpPr txBox="1"/>
          <p:nvPr/>
        </p:nvSpPr>
        <p:spPr>
          <a:xfrm>
            <a:off x="243173" y="689373"/>
            <a:ext cx="6965645" cy="914400"/>
          </a:xfrm>
          <a:prstGeom prst="rect">
            <a:avLst/>
          </a:prstGeom>
          <a:noFill/>
        </p:spPr>
        <p:txBody>
          <a:bodyPr wrap="none" rtlCol="0">
            <a:noAutofit/>
          </a:bodyPr>
          <a:lstStyle/>
          <a:p>
            <a:pPr algn="l"/>
            <a:r>
              <a:rPr lang="en-US" sz="1400"/>
              <a:t>4 social topics, 12 sub-topics and 52 sub-sub topics </a:t>
            </a:r>
            <a:endParaRPr lang="en-FI" sz="1400"/>
          </a:p>
        </p:txBody>
      </p:sp>
      <p:pic>
        <p:nvPicPr>
          <p:cNvPr id="6" name="Graphic 5" descr="Group of people outline">
            <a:extLst>
              <a:ext uri="{FF2B5EF4-FFF2-40B4-BE49-F238E27FC236}">
                <a16:creationId xmlns:a16="http://schemas.microsoft.com/office/drawing/2014/main" id="{5D1CCD86-4EDE-4E12-7351-F5C27C9D0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36440" y="359689"/>
            <a:ext cx="610500" cy="610500"/>
          </a:xfrm>
          <a:prstGeom prst="rect">
            <a:avLst/>
          </a:prstGeom>
        </p:spPr>
      </p:pic>
      <p:sp>
        <p:nvSpPr>
          <p:cNvPr id="7" name="Rectangle 6">
            <a:extLst>
              <a:ext uri="{FF2B5EF4-FFF2-40B4-BE49-F238E27FC236}">
                <a16:creationId xmlns:a16="http://schemas.microsoft.com/office/drawing/2014/main" id="{A816E63D-9ED7-B91A-1D23-B1B20044ADBC}"/>
              </a:ext>
            </a:extLst>
          </p:cNvPr>
          <p:cNvSpPr/>
          <p:nvPr/>
        </p:nvSpPr>
        <p:spPr>
          <a:xfrm>
            <a:off x="243173" y="1152613"/>
            <a:ext cx="1818289" cy="52504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S1 Own workforce</a:t>
            </a:r>
            <a:endParaRPr lang="en-SE" sz="1100" b="1">
              <a:solidFill>
                <a:schemeClr val="tx1"/>
              </a:solidFill>
            </a:endParaRPr>
          </a:p>
        </p:txBody>
      </p:sp>
      <p:sp>
        <p:nvSpPr>
          <p:cNvPr id="13" name="Rectangle 12">
            <a:extLst>
              <a:ext uri="{FF2B5EF4-FFF2-40B4-BE49-F238E27FC236}">
                <a16:creationId xmlns:a16="http://schemas.microsoft.com/office/drawing/2014/main" id="{95BD0A21-C898-0850-7B5B-D23BB5DD9D18}"/>
              </a:ext>
            </a:extLst>
          </p:cNvPr>
          <p:cNvSpPr/>
          <p:nvPr/>
        </p:nvSpPr>
        <p:spPr>
          <a:xfrm>
            <a:off x="2322233" y="1146573"/>
            <a:ext cx="1818289" cy="52504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S2 Workers in the value chains</a:t>
            </a:r>
            <a:endParaRPr lang="en-SE" sz="1100" b="1">
              <a:solidFill>
                <a:schemeClr val="tx1"/>
              </a:solidFill>
            </a:endParaRPr>
          </a:p>
        </p:txBody>
      </p:sp>
      <p:sp>
        <p:nvSpPr>
          <p:cNvPr id="15" name="Rectangle 14">
            <a:extLst>
              <a:ext uri="{FF2B5EF4-FFF2-40B4-BE49-F238E27FC236}">
                <a16:creationId xmlns:a16="http://schemas.microsoft.com/office/drawing/2014/main" id="{93478FB9-155D-03BC-BC1F-A80A3A91F1DC}"/>
              </a:ext>
            </a:extLst>
          </p:cNvPr>
          <p:cNvSpPr/>
          <p:nvPr/>
        </p:nvSpPr>
        <p:spPr>
          <a:xfrm>
            <a:off x="4534661" y="1135980"/>
            <a:ext cx="1818289" cy="52504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S3 Affected communities</a:t>
            </a:r>
            <a:endParaRPr lang="en-SE" sz="1100" b="1">
              <a:solidFill>
                <a:schemeClr val="tx1"/>
              </a:solidFill>
            </a:endParaRPr>
          </a:p>
        </p:txBody>
      </p:sp>
      <p:sp>
        <p:nvSpPr>
          <p:cNvPr id="16" name="Rectangle 15">
            <a:extLst>
              <a:ext uri="{FF2B5EF4-FFF2-40B4-BE49-F238E27FC236}">
                <a16:creationId xmlns:a16="http://schemas.microsoft.com/office/drawing/2014/main" id="{8DC0B72D-FA92-8A76-473D-CD7DDA56F518}"/>
              </a:ext>
            </a:extLst>
          </p:cNvPr>
          <p:cNvSpPr/>
          <p:nvPr/>
        </p:nvSpPr>
        <p:spPr>
          <a:xfrm>
            <a:off x="6684987" y="1129877"/>
            <a:ext cx="1818289" cy="52504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S4 Consumer and end-users</a:t>
            </a:r>
            <a:endParaRPr lang="en-SE" sz="1100" b="1">
              <a:solidFill>
                <a:schemeClr val="tx1"/>
              </a:solidFill>
            </a:endParaRPr>
          </a:p>
        </p:txBody>
      </p:sp>
      <p:sp>
        <p:nvSpPr>
          <p:cNvPr id="17" name="Flowchart: Process 16">
            <a:extLst>
              <a:ext uri="{FF2B5EF4-FFF2-40B4-BE49-F238E27FC236}">
                <a16:creationId xmlns:a16="http://schemas.microsoft.com/office/drawing/2014/main" id="{914EE341-83A0-3792-2E6C-350A7866A657}"/>
              </a:ext>
            </a:extLst>
          </p:cNvPr>
          <p:cNvSpPr/>
          <p:nvPr/>
        </p:nvSpPr>
        <p:spPr>
          <a:xfrm>
            <a:off x="235893" y="2896001"/>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Equal treatment and opportunities</a:t>
            </a:r>
            <a:endParaRPr lang="en-SE" sz="1000">
              <a:solidFill>
                <a:schemeClr val="tx1"/>
              </a:solidFill>
            </a:endParaRPr>
          </a:p>
        </p:txBody>
      </p:sp>
      <p:sp>
        <p:nvSpPr>
          <p:cNvPr id="18" name="Flowchart: Process 17">
            <a:extLst>
              <a:ext uri="{FF2B5EF4-FFF2-40B4-BE49-F238E27FC236}">
                <a16:creationId xmlns:a16="http://schemas.microsoft.com/office/drawing/2014/main" id="{1D284A96-6525-D853-F89F-EC5DD564E5BE}"/>
              </a:ext>
            </a:extLst>
          </p:cNvPr>
          <p:cNvSpPr/>
          <p:nvPr/>
        </p:nvSpPr>
        <p:spPr>
          <a:xfrm>
            <a:off x="235893" y="3940301"/>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Other work-related rights</a:t>
            </a:r>
            <a:endParaRPr lang="en-SE" sz="1000">
              <a:solidFill>
                <a:schemeClr val="tx1"/>
              </a:solidFill>
            </a:endParaRPr>
          </a:p>
        </p:txBody>
      </p:sp>
      <p:sp>
        <p:nvSpPr>
          <p:cNvPr id="43" name="Flowchart: Process 42">
            <a:extLst>
              <a:ext uri="{FF2B5EF4-FFF2-40B4-BE49-F238E27FC236}">
                <a16:creationId xmlns:a16="http://schemas.microsoft.com/office/drawing/2014/main" id="{063279B3-7B47-470E-1710-DA1B813BA5F9}"/>
              </a:ext>
            </a:extLst>
          </p:cNvPr>
          <p:cNvSpPr/>
          <p:nvPr/>
        </p:nvSpPr>
        <p:spPr>
          <a:xfrm>
            <a:off x="235893" y="3247072"/>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Gender equality and equal pay</a:t>
            </a:r>
          </a:p>
          <a:p>
            <a:pPr algn="ctr"/>
            <a:r>
              <a:rPr lang="en-US" sz="800">
                <a:solidFill>
                  <a:schemeClr val="tx1"/>
                </a:solidFill>
              </a:rPr>
              <a:t>Training and skills development</a:t>
            </a:r>
          </a:p>
          <a:p>
            <a:pPr algn="ctr"/>
            <a:r>
              <a:rPr lang="en-US" sz="800">
                <a:solidFill>
                  <a:schemeClr val="tx1"/>
                </a:solidFill>
              </a:rPr>
              <a:t>Disabilities</a:t>
            </a:r>
          </a:p>
          <a:p>
            <a:pPr algn="ctr"/>
            <a:r>
              <a:rPr lang="en-US" sz="800">
                <a:solidFill>
                  <a:schemeClr val="tx1"/>
                </a:solidFill>
              </a:rPr>
              <a:t>Harassment and violence</a:t>
            </a:r>
          </a:p>
          <a:p>
            <a:pPr algn="ctr"/>
            <a:r>
              <a:rPr lang="en-US" sz="800">
                <a:solidFill>
                  <a:schemeClr val="tx1"/>
                </a:solidFill>
              </a:rPr>
              <a:t>Diversity</a:t>
            </a:r>
            <a:endParaRPr lang="en-SE" sz="800">
              <a:solidFill>
                <a:schemeClr val="tx1"/>
              </a:solidFill>
            </a:endParaRPr>
          </a:p>
        </p:txBody>
      </p:sp>
      <p:sp>
        <p:nvSpPr>
          <p:cNvPr id="50" name="Flowchart: Process 49">
            <a:extLst>
              <a:ext uri="{FF2B5EF4-FFF2-40B4-BE49-F238E27FC236}">
                <a16:creationId xmlns:a16="http://schemas.microsoft.com/office/drawing/2014/main" id="{20213EB9-31A7-2EE5-F36E-165D8235309D}"/>
              </a:ext>
            </a:extLst>
          </p:cNvPr>
          <p:cNvSpPr/>
          <p:nvPr/>
        </p:nvSpPr>
        <p:spPr>
          <a:xfrm>
            <a:off x="256383" y="1911505"/>
            <a:ext cx="1806214" cy="962799"/>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Secure employment</a:t>
            </a:r>
          </a:p>
          <a:p>
            <a:pPr algn="ctr"/>
            <a:r>
              <a:rPr lang="en-US" sz="800">
                <a:solidFill>
                  <a:schemeClr val="tx1"/>
                </a:solidFill>
              </a:rPr>
              <a:t>Working time</a:t>
            </a:r>
          </a:p>
          <a:p>
            <a:pPr algn="ctr"/>
            <a:r>
              <a:rPr lang="en-US" sz="800">
                <a:solidFill>
                  <a:schemeClr val="tx1"/>
                </a:solidFill>
              </a:rPr>
              <a:t>Adequate wages</a:t>
            </a:r>
          </a:p>
          <a:p>
            <a:pPr algn="ctr"/>
            <a:r>
              <a:rPr lang="en-US" sz="800">
                <a:solidFill>
                  <a:schemeClr val="tx1"/>
                </a:solidFill>
              </a:rPr>
              <a:t>Social dialogue</a:t>
            </a:r>
          </a:p>
          <a:p>
            <a:pPr algn="ctr"/>
            <a:r>
              <a:rPr lang="en-US" sz="800">
                <a:solidFill>
                  <a:schemeClr val="tx1"/>
                </a:solidFill>
              </a:rPr>
              <a:t>Freedom of association and collective bargaining</a:t>
            </a:r>
          </a:p>
          <a:p>
            <a:pPr algn="ctr"/>
            <a:r>
              <a:rPr lang="en-US" sz="800">
                <a:solidFill>
                  <a:schemeClr val="tx1"/>
                </a:solidFill>
              </a:rPr>
              <a:t>Work-life balance</a:t>
            </a:r>
          </a:p>
          <a:p>
            <a:pPr algn="ctr"/>
            <a:r>
              <a:rPr lang="en-US" sz="800">
                <a:solidFill>
                  <a:schemeClr val="tx1"/>
                </a:solidFill>
              </a:rPr>
              <a:t>Health and safety</a:t>
            </a:r>
            <a:endParaRPr lang="en-SE" sz="800">
              <a:solidFill>
                <a:schemeClr val="tx1"/>
              </a:solidFill>
            </a:endParaRPr>
          </a:p>
        </p:txBody>
      </p:sp>
      <p:sp>
        <p:nvSpPr>
          <p:cNvPr id="51" name="Flowchart: Process 50">
            <a:extLst>
              <a:ext uri="{FF2B5EF4-FFF2-40B4-BE49-F238E27FC236}">
                <a16:creationId xmlns:a16="http://schemas.microsoft.com/office/drawing/2014/main" id="{8197BEB9-B7F2-4E96-1304-5CA771DF8D29}"/>
              </a:ext>
            </a:extLst>
          </p:cNvPr>
          <p:cNvSpPr/>
          <p:nvPr/>
        </p:nvSpPr>
        <p:spPr>
          <a:xfrm>
            <a:off x="235893" y="4311635"/>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Child </a:t>
            </a:r>
            <a:r>
              <a:rPr lang="en-US" sz="800" err="1">
                <a:solidFill>
                  <a:schemeClr val="tx1"/>
                </a:solidFill>
              </a:rPr>
              <a:t>labour</a:t>
            </a:r>
            <a:endParaRPr lang="en-SE" sz="800">
              <a:solidFill>
                <a:schemeClr val="tx1"/>
              </a:solidFill>
            </a:endParaRPr>
          </a:p>
          <a:p>
            <a:pPr algn="ctr"/>
            <a:r>
              <a:rPr lang="en-US" sz="800">
                <a:solidFill>
                  <a:schemeClr val="tx1"/>
                </a:solidFill>
              </a:rPr>
              <a:t>Forced </a:t>
            </a:r>
            <a:r>
              <a:rPr lang="en-US" sz="800" err="1">
                <a:solidFill>
                  <a:schemeClr val="tx1"/>
                </a:solidFill>
              </a:rPr>
              <a:t>labour</a:t>
            </a:r>
            <a:endParaRPr lang="en-US" sz="800">
              <a:solidFill>
                <a:schemeClr val="tx1"/>
              </a:solidFill>
            </a:endParaRPr>
          </a:p>
          <a:p>
            <a:pPr algn="ctr"/>
            <a:r>
              <a:rPr lang="en-US" sz="800">
                <a:solidFill>
                  <a:schemeClr val="tx1"/>
                </a:solidFill>
              </a:rPr>
              <a:t>Adequate housing</a:t>
            </a:r>
          </a:p>
          <a:p>
            <a:pPr algn="ctr"/>
            <a:r>
              <a:rPr lang="en-US" sz="800">
                <a:solidFill>
                  <a:schemeClr val="tx1"/>
                </a:solidFill>
              </a:rPr>
              <a:t>Privacy</a:t>
            </a:r>
            <a:endParaRPr lang="en-SE" sz="800">
              <a:solidFill>
                <a:schemeClr val="tx1"/>
              </a:solidFill>
            </a:endParaRPr>
          </a:p>
        </p:txBody>
      </p:sp>
      <p:sp>
        <p:nvSpPr>
          <p:cNvPr id="52" name="Flowchart: Process 51">
            <a:extLst>
              <a:ext uri="{FF2B5EF4-FFF2-40B4-BE49-F238E27FC236}">
                <a16:creationId xmlns:a16="http://schemas.microsoft.com/office/drawing/2014/main" id="{F4BCA6B5-6772-034E-4B0B-C6218D0FE5F6}"/>
              </a:ext>
            </a:extLst>
          </p:cNvPr>
          <p:cNvSpPr/>
          <p:nvPr/>
        </p:nvSpPr>
        <p:spPr>
          <a:xfrm>
            <a:off x="2334308" y="1715387"/>
            <a:ext cx="1806214" cy="16512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Working conditions</a:t>
            </a:r>
            <a:endParaRPr lang="en-SE" sz="1000">
              <a:solidFill>
                <a:schemeClr val="tx1"/>
              </a:solidFill>
            </a:endParaRPr>
          </a:p>
        </p:txBody>
      </p:sp>
      <p:sp>
        <p:nvSpPr>
          <p:cNvPr id="53" name="Flowchart: Process 52">
            <a:extLst>
              <a:ext uri="{FF2B5EF4-FFF2-40B4-BE49-F238E27FC236}">
                <a16:creationId xmlns:a16="http://schemas.microsoft.com/office/drawing/2014/main" id="{8CB1C256-F89C-844F-43A7-79C622C815A1}"/>
              </a:ext>
            </a:extLst>
          </p:cNvPr>
          <p:cNvSpPr/>
          <p:nvPr/>
        </p:nvSpPr>
        <p:spPr>
          <a:xfrm>
            <a:off x="2314901" y="2896001"/>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Equal treatment and opportunities</a:t>
            </a:r>
            <a:endParaRPr lang="en-SE" sz="1000">
              <a:solidFill>
                <a:schemeClr val="tx1"/>
              </a:solidFill>
            </a:endParaRPr>
          </a:p>
        </p:txBody>
      </p:sp>
      <p:sp>
        <p:nvSpPr>
          <p:cNvPr id="54" name="Flowchart: Process 53">
            <a:extLst>
              <a:ext uri="{FF2B5EF4-FFF2-40B4-BE49-F238E27FC236}">
                <a16:creationId xmlns:a16="http://schemas.microsoft.com/office/drawing/2014/main" id="{0D4090E0-D6DF-BFA7-8514-50DAFF1BF5E3}"/>
              </a:ext>
            </a:extLst>
          </p:cNvPr>
          <p:cNvSpPr/>
          <p:nvPr/>
        </p:nvSpPr>
        <p:spPr>
          <a:xfrm>
            <a:off x="2314901" y="3940301"/>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Other work-related rights</a:t>
            </a:r>
            <a:endParaRPr lang="en-SE" sz="1000">
              <a:solidFill>
                <a:schemeClr val="tx1"/>
              </a:solidFill>
            </a:endParaRPr>
          </a:p>
        </p:txBody>
      </p:sp>
      <p:sp>
        <p:nvSpPr>
          <p:cNvPr id="55" name="Flowchart: Process 54">
            <a:extLst>
              <a:ext uri="{FF2B5EF4-FFF2-40B4-BE49-F238E27FC236}">
                <a16:creationId xmlns:a16="http://schemas.microsoft.com/office/drawing/2014/main" id="{60D880AE-A005-FF8C-03C0-B2D5BFFD62C0}"/>
              </a:ext>
            </a:extLst>
          </p:cNvPr>
          <p:cNvSpPr/>
          <p:nvPr/>
        </p:nvSpPr>
        <p:spPr>
          <a:xfrm>
            <a:off x="2314901" y="3247072"/>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Gender equality and equal pay</a:t>
            </a:r>
          </a:p>
          <a:p>
            <a:pPr algn="ctr"/>
            <a:r>
              <a:rPr lang="en-US" sz="800">
                <a:solidFill>
                  <a:schemeClr val="tx1"/>
                </a:solidFill>
              </a:rPr>
              <a:t>Training and skills development</a:t>
            </a:r>
          </a:p>
          <a:p>
            <a:pPr algn="ctr"/>
            <a:r>
              <a:rPr lang="en-US" sz="800">
                <a:solidFill>
                  <a:schemeClr val="tx1"/>
                </a:solidFill>
              </a:rPr>
              <a:t>Disabilities</a:t>
            </a:r>
          </a:p>
          <a:p>
            <a:pPr algn="ctr"/>
            <a:r>
              <a:rPr lang="en-US" sz="800">
                <a:solidFill>
                  <a:schemeClr val="tx1"/>
                </a:solidFill>
              </a:rPr>
              <a:t>Harassment and violence</a:t>
            </a:r>
          </a:p>
          <a:p>
            <a:pPr algn="ctr"/>
            <a:r>
              <a:rPr lang="en-US" sz="800">
                <a:solidFill>
                  <a:schemeClr val="tx1"/>
                </a:solidFill>
              </a:rPr>
              <a:t>Diversity</a:t>
            </a:r>
            <a:endParaRPr lang="en-SE" sz="800">
              <a:solidFill>
                <a:schemeClr val="tx1"/>
              </a:solidFill>
            </a:endParaRPr>
          </a:p>
        </p:txBody>
      </p:sp>
      <p:sp>
        <p:nvSpPr>
          <p:cNvPr id="56" name="Flowchart: Process 55">
            <a:extLst>
              <a:ext uri="{FF2B5EF4-FFF2-40B4-BE49-F238E27FC236}">
                <a16:creationId xmlns:a16="http://schemas.microsoft.com/office/drawing/2014/main" id="{F7439C68-BBCE-1114-C135-75995101C3C2}"/>
              </a:ext>
            </a:extLst>
          </p:cNvPr>
          <p:cNvSpPr/>
          <p:nvPr/>
        </p:nvSpPr>
        <p:spPr>
          <a:xfrm>
            <a:off x="2335391" y="1911505"/>
            <a:ext cx="1806214" cy="962799"/>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Secure employment</a:t>
            </a:r>
          </a:p>
          <a:p>
            <a:pPr algn="ctr"/>
            <a:r>
              <a:rPr lang="en-US" sz="800">
                <a:solidFill>
                  <a:schemeClr val="tx1"/>
                </a:solidFill>
              </a:rPr>
              <a:t>Working time</a:t>
            </a:r>
          </a:p>
          <a:p>
            <a:pPr algn="ctr"/>
            <a:r>
              <a:rPr lang="en-US" sz="800">
                <a:solidFill>
                  <a:schemeClr val="tx1"/>
                </a:solidFill>
              </a:rPr>
              <a:t>Adequate wages</a:t>
            </a:r>
          </a:p>
          <a:p>
            <a:pPr algn="ctr"/>
            <a:r>
              <a:rPr lang="en-US" sz="800">
                <a:solidFill>
                  <a:schemeClr val="tx1"/>
                </a:solidFill>
              </a:rPr>
              <a:t>Social dialogue</a:t>
            </a:r>
          </a:p>
          <a:p>
            <a:pPr algn="ctr"/>
            <a:r>
              <a:rPr lang="en-US" sz="800">
                <a:solidFill>
                  <a:schemeClr val="tx1"/>
                </a:solidFill>
              </a:rPr>
              <a:t>Freedom of association and collective bargaining</a:t>
            </a:r>
          </a:p>
          <a:p>
            <a:pPr algn="ctr"/>
            <a:r>
              <a:rPr lang="en-US" sz="800">
                <a:solidFill>
                  <a:schemeClr val="tx1"/>
                </a:solidFill>
              </a:rPr>
              <a:t>Work-life balance</a:t>
            </a:r>
          </a:p>
          <a:p>
            <a:pPr algn="ctr"/>
            <a:r>
              <a:rPr lang="en-US" sz="800">
                <a:solidFill>
                  <a:schemeClr val="tx1"/>
                </a:solidFill>
              </a:rPr>
              <a:t>Health and safety</a:t>
            </a:r>
            <a:endParaRPr lang="en-SE" sz="800">
              <a:solidFill>
                <a:schemeClr val="tx1"/>
              </a:solidFill>
            </a:endParaRPr>
          </a:p>
        </p:txBody>
      </p:sp>
      <p:sp>
        <p:nvSpPr>
          <p:cNvPr id="57" name="Flowchart: Process 56">
            <a:extLst>
              <a:ext uri="{FF2B5EF4-FFF2-40B4-BE49-F238E27FC236}">
                <a16:creationId xmlns:a16="http://schemas.microsoft.com/office/drawing/2014/main" id="{D332D841-4A21-66B3-041C-B33AA139CE5E}"/>
              </a:ext>
            </a:extLst>
          </p:cNvPr>
          <p:cNvSpPr/>
          <p:nvPr/>
        </p:nvSpPr>
        <p:spPr>
          <a:xfrm>
            <a:off x="2314901" y="4311635"/>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Child </a:t>
            </a:r>
            <a:r>
              <a:rPr lang="en-US" sz="800" err="1">
                <a:solidFill>
                  <a:schemeClr val="tx1"/>
                </a:solidFill>
              </a:rPr>
              <a:t>labour</a:t>
            </a:r>
            <a:endParaRPr lang="en-SE" sz="800">
              <a:solidFill>
                <a:schemeClr val="tx1"/>
              </a:solidFill>
            </a:endParaRPr>
          </a:p>
          <a:p>
            <a:pPr algn="ctr"/>
            <a:r>
              <a:rPr lang="en-US" sz="800">
                <a:solidFill>
                  <a:schemeClr val="tx1"/>
                </a:solidFill>
              </a:rPr>
              <a:t>Forced </a:t>
            </a:r>
            <a:r>
              <a:rPr lang="en-US" sz="800" err="1">
                <a:solidFill>
                  <a:schemeClr val="tx1"/>
                </a:solidFill>
              </a:rPr>
              <a:t>labour</a:t>
            </a:r>
            <a:endParaRPr lang="en-US" sz="800">
              <a:solidFill>
                <a:schemeClr val="tx1"/>
              </a:solidFill>
            </a:endParaRPr>
          </a:p>
          <a:p>
            <a:pPr algn="ctr"/>
            <a:r>
              <a:rPr lang="en-US" sz="800">
                <a:solidFill>
                  <a:schemeClr val="tx1"/>
                </a:solidFill>
              </a:rPr>
              <a:t>Adequate housing</a:t>
            </a:r>
          </a:p>
          <a:p>
            <a:pPr algn="ctr"/>
            <a:r>
              <a:rPr lang="en-US" sz="800">
                <a:solidFill>
                  <a:schemeClr val="tx1"/>
                </a:solidFill>
              </a:rPr>
              <a:t>Water and sanitation</a:t>
            </a:r>
          </a:p>
          <a:p>
            <a:pPr algn="ctr"/>
            <a:r>
              <a:rPr lang="en-US" sz="800">
                <a:solidFill>
                  <a:schemeClr val="tx1"/>
                </a:solidFill>
              </a:rPr>
              <a:t>Privacy</a:t>
            </a:r>
            <a:endParaRPr lang="en-SE" sz="800">
              <a:solidFill>
                <a:schemeClr val="tx1"/>
              </a:solidFill>
            </a:endParaRPr>
          </a:p>
        </p:txBody>
      </p:sp>
      <p:sp>
        <p:nvSpPr>
          <p:cNvPr id="58" name="Flowchart: Process 57">
            <a:extLst>
              <a:ext uri="{FF2B5EF4-FFF2-40B4-BE49-F238E27FC236}">
                <a16:creationId xmlns:a16="http://schemas.microsoft.com/office/drawing/2014/main" id="{384032B2-F0F8-FFE5-E051-166AC0787F24}"/>
              </a:ext>
            </a:extLst>
          </p:cNvPr>
          <p:cNvSpPr/>
          <p:nvPr/>
        </p:nvSpPr>
        <p:spPr>
          <a:xfrm>
            <a:off x="4534661" y="1682721"/>
            <a:ext cx="1806214" cy="258434"/>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Communities’ economic, social and cultural rights</a:t>
            </a:r>
            <a:endParaRPr lang="en-SE" sz="1000">
              <a:solidFill>
                <a:schemeClr val="tx1"/>
              </a:solidFill>
            </a:endParaRPr>
          </a:p>
        </p:txBody>
      </p:sp>
      <p:sp>
        <p:nvSpPr>
          <p:cNvPr id="59" name="Flowchart: Process 58">
            <a:extLst>
              <a:ext uri="{FF2B5EF4-FFF2-40B4-BE49-F238E27FC236}">
                <a16:creationId xmlns:a16="http://schemas.microsoft.com/office/drawing/2014/main" id="{024EF0A4-3D00-4B4C-50CD-E3BDA8A57CE4}"/>
              </a:ext>
            </a:extLst>
          </p:cNvPr>
          <p:cNvSpPr/>
          <p:nvPr/>
        </p:nvSpPr>
        <p:spPr>
          <a:xfrm>
            <a:off x="4534661" y="2883281"/>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 Communities’ civil and political rights</a:t>
            </a:r>
            <a:endParaRPr lang="en-SE" sz="1000">
              <a:solidFill>
                <a:schemeClr val="tx1"/>
              </a:solidFill>
            </a:endParaRPr>
          </a:p>
        </p:txBody>
      </p:sp>
      <p:sp>
        <p:nvSpPr>
          <p:cNvPr id="60" name="Flowchart: Process 59">
            <a:extLst>
              <a:ext uri="{FF2B5EF4-FFF2-40B4-BE49-F238E27FC236}">
                <a16:creationId xmlns:a16="http://schemas.microsoft.com/office/drawing/2014/main" id="{5EE0F74E-5F9C-4ED5-6374-9EBAD4780192}"/>
              </a:ext>
            </a:extLst>
          </p:cNvPr>
          <p:cNvSpPr/>
          <p:nvPr/>
        </p:nvSpPr>
        <p:spPr>
          <a:xfrm>
            <a:off x="4534661" y="3927581"/>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 Particular rights of indigenous communities</a:t>
            </a:r>
            <a:endParaRPr lang="en-SE" sz="1000">
              <a:solidFill>
                <a:schemeClr val="tx1"/>
              </a:solidFill>
            </a:endParaRPr>
          </a:p>
        </p:txBody>
      </p:sp>
      <p:sp>
        <p:nvSpPr>
          <p:cNvPr id="61" name="Flowchart: Process 60">
            <a:extLst>
              <a:ext uri="{FF2B5EF4-FFF2-40B4-BE49-F238E27FC236}">
                <a16:creationId xmlns:a16="http://schemas.microsoft.com/office/drawing/2014/main" id="{D8903915-5EFF-E871-9043-A273AADBC955}"/>
              </a:ext>
            </a:extLst>
          </p:cNvPr>
          <p:cNvSpPr/>
          <p:nvPr/>
        </p:nvSpPr>
        <p:spPr>
          <a:xfrm>
            <a:off x="4534661" y="3234352"/>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 Freedom of expression</a:t>
            </a:r>
          </a:p>
          <a:p>
            <a:pPr algn="ctr"/>
            <a:r>
              <a:rPr lang="en-US" sz="800">
                <a:solidFill>
                  <a:schemeClr val="tx1"/>
                </a:solidFill>
              </a:rPr>
              <a:t>Freedom of assembly</a:t>
            </a:r>
          </a:p>
          <a:p>
            <a:pPr algn="ctr"/>
            <a:r>
              <a:rPr lang="en-US" sz="800">
                <a:solidFill>
                  <a:schemeClr val="tx1"/>
                </a:solidFill>
              </a:rPr>
              <a:t>Impacts on human rights</a:t>
            </a:r>
          </a:p>
          <a:p>
            <a:pPr algn="ctr"/>
            <a:r>
              <a:rPr lang="en-US" sz="800">
                <a:solidFill>
                  <a:schemeClr val="tx1"/>
                </a:solidFill>
              </a:rPr>
              <a:t>defenders</a:t>
            </a:r>
          </a:p>
        </p:txBody>
      </p:sp>
      <p:sp>
        <p:nvSpPr>
          <p:cNvPr id="62" name="Flowchart: Process 61">
            <a:extLst>
              <a:ext uri="{FF2B5EF4-FFF2-40B4-BE49-F238E27FC236}">
                <a16:creationId xmlns:a16="http://schemas.microsoft.com/office/drawing/2014/main" id="{D5AD796E-DD9E-AFBD-A42E-61D7F21E75A3}"/>
              </a:ext>
            </a:extLst>
          </p:cNvPr>
          <p:cNvSpPr/>
          <p:nvPr/>
        </p:nvSpPr>
        <p:spPr>
          <a:xfrm>
            <a:off x="4535744" y="1962852"/>
            <a:ext cx="1806214" cy="898732"/>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 Adequate housing</a:t>
            </a:r>
          </a:p>
          <a:p>
            <a:pPr algn="ctr"/>
            <a:r>
              <a:rPr lang="en-US" sz="800">
                <a:solidFill>
                  <a:schemeClr val="tx1"/>
                </a:solidFill>
              </a:rPr>
              <a:t>Adequate food</a:t>
            </a:r>
          </a:p>
          <a:p>
            <a:pPr algn="ctr"/>
            <a:r>
              <a:rPr lang="en-US" sz="800">
                <a:solidFill>
                  <a:schemeClr val="tx1"/>
                </a:solidFill>
              </a:rPr>
              <a:t>Water and sanitation</a:t>
            </a:r>
          </a:p>
          <a:p>
            <a:pPr algn="ctr"/>
            <a:r>
              <a:rPr lang="en-US" sz="800">
                <a:solidFill>
                  <a:schemeClr val="tx1"/>
                </a:solidFill>
              </a:rPr>
              <a:t>Land-related impacts</a:t>
            </a:r>
          </a:p>
          <a:p>
            <a:pPr algn="ctr"/>
            <a:r>
              <a:rPr lang="en-US" sz="800">
                <a:solidFill>
                  <a:schemeClr val="tx1"/>
                </a:solidFill>
              </a:rPr>
              <a:t>Security-related impacts</a:t>
            </a:r>
            <a:endParaRPr lang="en-SE" sz="800">
              <a:solidFill>
                <a:schemeClr val="tx1"/>
              </a:solidFill>
            </a:endParaRPr>
          </a:p>
        </p:txBody>
      </p:sp>
      <p:sp>
        <p:nvSpPr>
          <p:cNvPr id="63" name="Flowchart: Process 62">
            <a:extLst>
              <a:ext uri="{FF2B5EF4-FFF2-40B4-BE49-F238E27FC236}">
                <a16:creationId xmlns:a16="http://schemas.microsoft.com/office/drawing/2014/main" id="{632756DE-4706-8533-FD66-298194F3A7FC}"/>
              </a:ext>
            </a:extLst>
          </p:cNvPr>
          <p:cNvSpPr/>
          <p:nvPr/>
        </p:nvSpPr>
        <p:spPr>
          <a:xfrm>
            <a:off x="4534661" y="4298915"/>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 Free, prior and informed consent</a:t>
            </a:r>
          </a:p>
          <a:p>
            <a:pPr algn="ctr"/>
            <a:r>
              <a:rPr lang="en-US" sz="800">
                <a:solidFill>
                  <a:schemeClr val="tx1"/>
                </a:solidFill>
              </a:rPr>
              <a:t>Self-determination</a:t>
            </a:r>
          </a:p>
          <a:p>
            <a:pPr algn="ctr"/>
            <a:r>
              <a:rPr lang="en-US" sz="800">
                <a:solidFill>
                  <a:schemeClr val="tx1"/>
                </a:solidFill>
              </a:rPr>
              <a:t>Cultural rights</a:t>
            </a:r>
          </a:p>
        </p:txBody>
      </p:sp>
      <p:sp>
        <p:nvSpPr>
          <p:cNvPr id="64" name="Flowchart: Process 63">
            <a:extLst>
              <a:ext uri="{FF2B5EF4-FFF2-40B4-BE49-F238E27FC236}">
                <a16:creationId xmlns:a16="http://schemas.microsoft.com/office/drawing/2014/main" id="{AC0F7A80-84B6-329F-0C80-F16455C666D6}"/>
              </a:ext>
            </a:extLst>
          </p:cNvPr>
          <p:cNvSpPr/>
          <p:nvPr/>
        </p:nvSpPr>
        <p:spPr>
          <a:xfrm>
            <a:off x="6697062" y="1704418"/>
            <a:ext cx="1806214" cy="348558"/>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 Information-related impacts for consumers and/or end-users</a:t>
            </a:r>
            <a:endParaRPr lang="en-SE" sz="1000">
              <a:solidFill>
                <a:schemeClr val="tx1"/>
              </a:solidFill>
            </a:endParaRPr>
          </a:p>
        </p:txBody>
      </p:sp>
      <p:sp>
        <p:nvSpPr>
          <p:cNvPr id="65" name="Flowchart: Process 64">
            <a:extLst>
              <a:ext uri="{FF2B5EF4-FFF2-40B4-BE49-F238E27FC236}">
                <a16:creationId xmlns:a16="http://schemas.microsoft.com/office/drawing/2014/main" id="{700E3337-67C5-956F-46E2-F43583C26597}"/>
              </a:ext>
            </a:extLst>
          </p:cNvPr>
          <p:cNvSpPr/>
          <p:nvPr/>
        </p:nvSpPr>
        <p:spPr>
          <a:xfrm>
            <a:off x="6697062" y="2904978"/>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 Personal safety of consumers and/or end-users</a:t>
            </a:r>
            <a:endParaRPr lang="en-SE" sz="1000">
              <a:solidFill>
                <a:schemeClr val="tx1"/>
              </a:solidFill>
            </a:endParaRPr>
          </a:p>
        </p:txBody>
      </p:sp>
      <p:sp>
        <p:nvSpPr>
          <p:cNvPr id="66" name="Flowchart: Process 65">
            <a:extLst>
              <a:ext uri="{FF2B5EF4-FFF2-40B4-BE49-F238E27FC236}">
                <a16:creationId xmlns:a16="http://schemas.microsoft.com/office/drawing/2014/main" id="{D278B050-9832-066C-E396-5C29C9DBD92B}"/>
              </a:ext>
            </a:extLst>
          </p:cNvPr>
          <p:cNvSpPr/>
          <p:nvPr/>
        </p:nvSpPr>
        <p:spPr>
          <a:xfrm>
            <a:off x="6697062" y="3949278"/>
            <a:ext cx="1806214" cy="315550"/>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  Social inclusion of consumers and/or end-users</a:t>
            </a:r>
          </a:p>
        </p:txBody>
      </p:sp>
      <p:sp>
        <p:nvSpPr>
          <p:cNvPr id="67" name="Flowchart: Process 66">
            <a:extLst>
              <a:ext uri="{FF2B5EF4-FFF2-40B4-BE49-F238E27FC236}">
                <a16:creationId xmlns:a16="http://schemas.microsoft.com/office/drawing/2014/main" id="{5357A8FE-81D5-E485-285F-0F51130ACFD2}"/>
              </a:ext>
            </a:extLst>
          </p:cNvPr>
          <p:cNvSpPr/>
          <p:nvPr/>
        </p:nvSpPr>
        <p:spPr>
          <a:xfrm>
            <a:off x="6697062" y="3256049"/>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 Health and safety</a:t>
            </a:r>
          </a:p>
          <a:p>
            <a:pPr algn="ctr"/>
            <a:r>
              <a:rPr lang="en-US" sz="800">
                <a:solidFill>
                  <a:schemeClr val="tx1"/>
                </a:solidFill>
              </a:rPr>
              <a:t>Security of a person</a:t>
            </a:r>
          </a:p>
          <a:p>
            <a:pPr algn="ctr"/>
            <a:r>
              <a:rPr lang="en-US" sz="800">
                <a:solidFill>
                  <a:schemeClr val="tx1"/>
                </a:solidFill>
              </a:rPr>
              <a:t>Protection of children</a:t>
            </a:r>
          </a:p>
        </p:txBody>
      </p:sp>
      <p:sp>
        <p:nvSpPr>
          <p:cNvPr id="68" name="Flowchart: Process 67">
            <a:extLst>
              <a:ext uri="{FF2B5EF4-FFF2-40B4-BE49-F238E27FC236}">
                <a16:creationId xmlns:a16="http://schemas.microsoft.com/office/drawing/2014/main" id="{095C0D13-F815-DB3E-EB0E-DADB70D30203}"/>
              </a:ext>
            </a:extLst>
          </p:cNvPr>
          <p:cNvSpPr/>
          <p:nvPr/>
        </p:nvSpPr>
        <p:spPr>
          <a:xfrm>
            <a:off x="6698145" y="2074673"/>
            <a:ext cx="1806214" cy="808608"/>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  Privacy</a:t>
            </a:r>
          </a:p>
          <a:p>
            <a:pPr algn="ctr"/>
            <a:r>
              <a:rPr lang="en-US" sz="800">
                <a:solidFill>
                  <a:schemeClr val="tx1"/>
                </a:solidFill>
              </a:rPr>
              <a:t>Freedom of expression</a:t>
            </a:r>
          </a:p>
          <a:p>
            <a:pPr algn="ctr"/>
            <a:r>
              <a:rPr lang="en-US" sz="800">
                <a:solidFill>
                  <a:schemeClr val="tx1"/>
                </a:solidFill>
              </a:rPr>
              <a:t>Access to (quality) information</a:t>
            </a:r>
            <a:endParaRPr lang="en-SE" sz="800">
              <a:solidFill>
                <a:schemeClr val="tx1"/>
              </a:solidFill>
            </a:endParaRPr>
          </a:p>
        </p:txBody>
      </p:sp>
      <p:sp>
        <p:nvSpPr>
          <p:cNvPr id="69" name="Flowchart: Process 68">
            <a:extLst>
              <a:ext uri="{FF2B5EF4-FFF2-40B4-BE49-F238E27FC236}">
                <a16:creationId xmlns:a16="http://schemas.microsoft.com/office/drawing/2014/main" id="{F9E0EE74-9DDF-1E5C-C435-90C3B513D246}"/>
              </a:ext>
            </a:extLst>
          </p:cNvPr>
          <p:cNvSpPr/>
          <p:nvPr/>
        </p:nvSpPr>
        <p:spPr>
          <a:xfrm>
            <a:off x="6697062" y="4320612"/>
            <a:ext cx="1806214" cy="656011"/>
          </a:xfrm>
          <a:prstGeom prst="flowChartProcess">
            <a:avLst/>
          </a:prstGeom>
          <a:solidFill>
            <a:schemeClr val="accent4">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 Non-discrimination</a:t>
            </a:r>
          </a:p>
          <a:p>
            <a:pPr algn="ctr"/>
            <a:r>
              <a:rPr lang="en-US" sz="800">
                <a:solidFill>
                  <a:schemeClr val="tx1"/>
                </a:solidFill>
              </a:rPr>
              <a:t>Access to products and services Responsible marketing practices </a:t>
            </a:r>
          </a:p>
        </p:txBody>
      </p:sp>
    </p:spTree>
    <p:extLst>
      <p:ext uri="{BB962C8B-B14F-4D97-AF65-F5344CB8AC3E}">
        <p14:creationId xmlns:p14="http://schemas.microsoft.com/office/powerpoint/2010/main" val="336157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9136E3-EBD4-9E27-B91E-DCED34B00D3C}"/>
              </a:ext>
            </a:extLst>
          </p:cNvPr>
          <p:cNvSpPr>
            <a:spLocks noGrp="1"/>
          </p:cNvSpPr>
          <p:nvPr>
            <p:ph type="sldNum" sz="quarter" idx="12"/>
          </p:nvPr>
        </p:nvSpPr>
        <p:spPr/>
        <p:txBody>
          <a:bodyPr/>
          <a:lstStyle/>
          <a:p>
            <a:fld id="{C4B6D6C4-FC56-B942-8CAF-D9B595FF1F43}" type="slidenum">
              <a:rPr lang="sv-SE" smtClean="0"/>
              <a:pPr/>
              <a:t>2</a:t>
            </a:fld>
            <a:endParaRPr lang="sv-SE"/>
          </a:p>
        </p:txBody>
      </p:sp>
      <p:sp>
        <p:nvSpPr>
          <p:cNvPr id="4" name="Title 3">
            <a:extLst>
              <a:ext uri="{FF2B5EF4-FFF2-40B4-BE49-F238E27FC236}">
                <a16:creationId xmlns:a16="http://schemas.microsoft.com/office/drawing/2014/main" id="{A3E7F64D-EEFD-F34A-E8BC-362EBA3CF1EF}"/>
              </a:ext>
            </a:extLst>
          </p:cNvPr>
          <p:cNvSpPr>
            <a:spLocks noGrp="1"/>
          </p:cNvSpPr>
          <p:nvPr>
            <p:ph type="title"/>
          </p:nvPr>
        </p:nvSpPr>
        <p:spPr/>
        <p:txBody>
          <a:bodyPr/>
          <a:lstStyle/>
          <a:p>
            <a:r>
              <a:rPr lang="en-US"/>
              <a:t>Program and objectives</a:t>
            </a:r>
            <a:endParaRPr lang="en-FI"/>
          </a:p>
        </p:txBody>
      </p:sp>
      <p:sp>
        <p:nvSpPr>
          <p:cNvPr id="5" name="Content Placeholder 4">
            <a:extLst>
              <a:ext uri="{FF2B5EF4-FFF2-40B4-BE49-F238E27FC236}">
                <a16:creationId xmlns:a16="http://schemas.microsoft.com/office/drawing/2014/main" id="{17C63BFA-6B7C-D52B-9C4B-9A47BEF2BB46}"/>
              </a:ext>
            </a:extLst>
          </p:cNvPr>
          <p:cNvSpPr>
            <a:spLocks noGrp="1"/>
          </p:cNvSpPr>
          <p:nvPr>
            <p:ph sz="quarter" idx="13"/>
          </p:nvPr>
        </p:nvSpPr>
        <p:spPr>
          <a:xfrm>
            <a:off x="326572" y="961424"/>
            <a:ext cx="4866640" cy="3967480"/>
          </a:xfrm>
        </p:spPr>
        <p:txBody>
          <a:bodyPr vert="horz" lIns="91440" tIns="45720" rIns="91440" bIns="45720" rtlCol="0" anchor="t">
            <a:noAutofit/>
          </a:bodyPr>
          <a:lstStyle/>
          <a:p>
            <a:br>
              <a:rPr lang="en-US" sz="1200"/>
            </a:br>
            <a:r>
              <a:rPr lang="en-US" sz="1200"/>
              <a:t>Opening &amp; getting to know</a:t>
            </a:r>
            <a:br>
              <a:rPr lang="en-US" sz="1200"/>
            </a:br>
            <a:r>
              <a:rPr lang="en-US" sz="1200"/>
              <a:t>Double materiality – setting the scene (15 min)</a:t>
            </a:r>
            <a:br>
              <a:rPr lang="en-US" sz="1200"/>
            </a:br>
            <a:br>
              <a:rPr lang="en-US" sz="1200"/>
            </a:br>
            <a:r>
              <a:rPr lang="en-US" sz="1200" b="1"/>
              <a:t>Impact materiality</a:t>
            </a:r>
            <a:br>
              <a:rPr lang="en-US" sz="1200"/>
            </a:br>
            <a:r>
              <a:rPr lang="en-US" sz="1200"/>
              <a:t>Case: impact materiality, Sofia Overhill, St1</a:t>
            </a:r>
            <a:endParaRPr lang="en-US"/>
          </a:p>
          <a:p>
            <a:endParaRPr lang="en-US" sz="1200"/>
          </a:p>
          <a:p>
            <a:r>
              <a:rPr lang="en-US" sz="1200"/>
              <a:t>Short break</a:t>
            </a:r>
          </a:p>
          <a:p>
            <a:endParaRPr lang="en-US" sz="1200"/>
          </a:p>
          <a:p>
            <a:r>
              <a:rPr lang="en-US" sz="1200"/>
              <a:t>Group discussion</a:t>
            </a:r>
          </a:p>
          <a:p>
            <a:endParaRPr lang="en-US" sz="1200"/>
          </a:p>
          <a:p>
            <a:r>
              <a:rPr lang="en-US" sz="1200" b="1"/>
              <a:t>Financial materiality</a:t>
            </a:r>
          </a:p>
          <a:p>
            <a:r>
              <a:rPr lang="en-US" sz="1200"/>
              <a:t>Final reflections</a:t>
            </a:r>
          </a:p>
          <a:p>
            <a:endParaRPr lang="en-US" sz="1200"/>
          </a:p>
          <a:p>
            <a:r>
              <a:rPr lang="en-US" sz="1200"/>
              <a:t>12.00	Workshop ends</a:t>
            </a:r>
          </a:p>
          <a:p>
            <a:endParaRPr lang="en-FI"/>
          </a:p>
        </p:txBody>
      </p:sp>
      <p:sp>
        <p:nvSpPr>
          <p:cNvPr id="6" name="Oval 5">
            <a:extLst>
              <a:ext uri="{FF2B5EF4-FFF2-40B4-BE49-F238E27FC236}">
                <a16:creationId xmlns:a16="http://schemas.microsoft.com/office/drawing/2014/main" id="{CBD774D4-5B19-0E39-DD48-CDFF73EDAA76}"/>
              </a:ext>
            </a:extLst>
          </p:cNvPr>
          <p:cNvSpPr/>
          <p:nvPr/>
        </p:nvSpPr>
        <p:spPr>
          <a:xfrm>
            <a:off x="4845266" y="911804"/>
            <a:ext cx="3496377" cy="3199310"/>
          </a:xfrm>
          <a:prstGeom prst="ellipse">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a:solidFill>
                  <a:schemeClr val="tx1"/>
                </a:solidFill>
              </a:rPr>
              <a:t>In this workshop you’ll:</a:t>
            </a:r>
          </a:p>
          <a:p>
            <a:pPr marL="342900" indent="-342900" algn="ctr">
              <a:buFont typeface="+mj-lt"/>
              <a:buAutoNum type="arabicPeriod"/>
            </a:pPr>
            <a:r>
              <a:rPr lang="en-US" sz="1200">
                <a:solidFill>
                  <a:schemeClr val="tx1"/>
                </a:solidFill>
              </a:rPr>
              <a:t>learn what is double materiality</a:t>
            </a:r>
          </a:p>
          <a:p>
            <a:pPr marL="342900" indent="-342900" algn="ctr">
              <a:buFont typeface="+mj-lt"/>
              <a:buAutoNum type="arabicPeriod"/>
            </a:pPr>
            <a:r>
              <a:rPr lang="en-US" sz="1200">
                <a:solidFill>
                  <a:schemeClr val="tx1"/>
                </a:solidFill>
              </a:rPr>
              <a:t>get an understanding on the process and practical steps needed to define the material topics</a:t>
            </a:r>
          </a:p>
          <a:p>
            <a:pPr marL="342900" indent="-342900" algn="ctr">
              <a:buFont typeface="+mj-lt"/>
              <a:buAutoNum type="arabicPeriod"/>
            </a:pPr>
            <a:r>
              <a:rPr lang="en-US" sz="1200">
                <a:solidFill>
                  <a:schemeClr val="tx1"/>
                </a:solidFill>
              </a:rPr>
              <a:t>share experiences, reflections and emerging practices.</a:t>
            </a:r>
          </a:p>
        </p:txBody>
      </p:sp>
    </p:spTree>
    <p:extLst>
      <p:ext uri="{BB962C8B-B14F-4D97-AF65-F5344CB8AC3E}">
        <p14:creationId xmlns:p14="http://schemas.microsoft.com/office/powerpoint/2010/main" val="612988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A537DB-8F99-C5A7-95BC-A56F9D90D109}"/>
              </a:ext>
            </a:extLst>
          </p:cNvPr>
          <p:cNvSpPr>
            <a:spLocks noGrp="1"/>
          </p:cNvSpPr>
          <p:nvPr>
            <p:ph type="title"/>
          </p:nvPr>
        </p:nvSpPr>
        <p:spPr>
          <a:xfrm>
            <a:off x="224914" y="218473"/>
            <a:ext cx="7583155" cy="525044"/>
          </a:xfrm>
        </p:spPr>
        <p:txBody>
          <a:bodyPr/>
          <a:lstStyle/>
          <a:p>
            <a:r>
              <a:rPr lang="en-US"/>
              <a:t>ESRS topics (and sub-topics) as a tool to support the assessment</a:t>
            </a:r>
            <a:endParaRPr lang="en-SE"/>
          </a:p>
        </p:txBody>
      </p:sp>
      <p:sp>
        <p:nvSpPr>
          <p:cNvPr id="20" name="AutoShape 4">
            <a:extLst>
              <a:ext uri="{FF2B5EF4-FFF2-40B4-BE49-F238E27FC236}">
                <a16:creationId xmlns:a16="http://schemas.microsoft.com/office/drawing/2014/main" id="{F2573170-9E7A-7CDD-3CFB-EF02B85EBD5E}"/>
              </a:ext>
            </a:extLst>
          </p:cNvPr>
          <p:cNvSpPr>
            <a:spLocks noChangeAspect="1" noChangeArrowheads="1"/>
          </p:cNvSpPr>
          <p:nvPr/>
        </p:nvSpPr>
        <p:spPr bwMode="auto">
          <a:xfrm>
            <a:off x="4178474" y="4192191"/>
            <a:ext cx="1201935" cy="12019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sp>
        <p:nvSpPr>
          <p:cNvPr id="32" name="Flowchart: Process 31">
            <a:extLst>
              <a:ext uri="{FF2B5EF4-FFF2-40B4-BE49-F238E27FC236}">
                <a16:creationId xmlns:a16="http://schemas.microsoft.com/office/drawing/2014/main" id="{E327D510-3BBB-C0D5-DE24-32F460F379BB}"/>
              </a:ext>
            </a:extLst>
          </p:cNvPr>
          <p:cNvSpPr/>
          <p:nvPr/>
        </p:nvSpPr>
        <p:spPr>
          <a:xfrm>
            <a:off x="3181380" y="1704627"/>
            <a:ext cx="1806214" cy="238703"/>
          </a:xfrm>
          <a:prstGeom prst="flowChartProcess">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Corporate culture</a:t>
            </a:r>
            <a:endParaRPr lang="en-SE" sz="1000">
              <a:solidFill>
                <a:schemeClr val="tx1"/>
              </a:solidFill>
            </a:endParaRPr>
          </a:p>
        </p:txBody>
      </p:sp>
      <p:sp>
        <p:nvSpPr>
          <p:cNvPr id="49" name="TextBox 48">
            <a:extLst>
              <a:ext uri="{FF2B5EF4-FFF2-40B4-BE49-F238E27FC236}">
                <a16:creationId xmlns:a16="http://schemas.microsoft.com/office/drawing/2014/main" id="{6498F907-A1F7-7860-6649-F1CC85D45C18}"/>
              </a:ext>
            </a:extLst>
          </p:cNvPr>
          <p:cNvSpPr txBox="1"/>
          <p:nvPr/>
        </p:nvSpPr>
        <p:spPr>
          <a:xfrm>
            <a:off x="243173" y="792943"/>
            <a:ext cx="6965645" cy="914400"/>
          </a:xfrm>
          <a:prstGeom prst="rect">
            <a:avLst/>
          </a:prstGeom>
          <a:noFill/>
        </p:spPr>
        <p:txBody>
          <a:bodyPr wrap="none" rtlCol="0">
            <a:noAutofit/>
          </a:bodyPr>
          <a:lstStyle/>
          <a:p>
            <a:pPr algn="l"/>
            <a:r>
              <a:rPr lang="en-US" sz="1400"/>
              <a:t>1 business conduct topic, and 6 sub-topics</a:t>
            </a:r>
            <a:endParaRPr lang="en-FI" sz="1400"/>
          </a:p>
        </p:txBody>
      </p:sp>
      <p:sp>
        <p:nvSpPr>
          <p:cNvPr id="17" name="Flowchart: Process 16">
            <a:extLst>
              <a:ext uri="{FF2B5EF4-FFF2-40B4-BE49-F238E27FC236}">
                <a16:creationId xmlns:a16="http://schemas.microsoft.com/office/drawing/2014/main" id="{914EE341-83A0-3792-2E6C-350A7866A657}"/>
              </a:ext>
            </a:extLst>
          </p:cNvPr>
          <p:cNvSpPr/>
          <p:nvPr/>
        </p:nvSpPr>
        <p:spPr>
          <a:xfrm>
            <a:off x="3181380" y="1974622"/>
            <a:ext cx="1806214" cy="315550"/>
          </a:xfrm>
          <a:prstGeom prst="flowChartProcess">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Protection of whistle-blowers</a:t>
            </a:r>
            <a:endParaRPr lang="en-SE" sz="1000">
              <a:solidFill>
                <a:schemeClr val="tx1"/>
              </a:solidFill>
            </a:endParaRPr>
          </a:p>
        </p:txBody>
      </p:sp>
      <p:sp>
        <p:nvSpPr>
          <p:cNvPr id="18" name="Flowchart: Process 17">
            <a:extLst>
              <a:ext uri="{FF2B5EF4-FFF2-40B4-BE49-F238E27FC236}">
                <a16:creationId xmlns:a16="http://schemas.microsoft.com/office/drawing/2014/main" id="{1D284A96-6525-D853-F89F-EC5DD564E5BE}"/>
              </a:ext>
            </a:extLst>
          </p:cNvPr>
          <p:cNvSpPr/>
          <p:nvPr/>
        </p:nvSpPr>
        <p:spPr>
          <a:xfrm>
            <a:off x="3181380" y="2331407"/>
            <a:ext cx="1806214" cy="315550"/>
          </a:xfrm>
          <a:prstGeom prst="flowChartProcess">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Animal welfare</a:t>
            </a:r>
            <a:endParaRPr lang="en-SE" sz="1000">
              <a:solidFill>
                <a:schemeClr val="tx1"/>
              </a:solidFill>
            </a:endParaRPr>
          </a:p>
        </p:txBody>
      </p:sp>
      <p:sp>
        <p:nvSpPr>
          <p:cNvPr id="2" name="Rectangle 1">
            <a:extLst>
              <a:ext uri="{FF2B5EF4-FFF2-40B4-BE49-F238E27FC236}">
                <a16:creationId xmlns:a16="http://schemas.microsoft.com/office/drawing/2014/main" id="{E362A2CE-B827-59B0-89EC-50FE50B58B17}"/>
              </a:ext>
            </a:extLst>
          </p:cNvPr>
          <p:cNvSpPr/>
          <p:nvPr/>
        </p:nvSpPr>
        <p:spPr>
          <a:xfrm>
            <a:off x="3181380" y="1138348"/>
            <a:ext cx="1818289" cy="52504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G1 Business conduct</a:t>
            </a:r>
            <a:endParaRPr lang="en-SE" sz="1100" b="1">
              <a:solidFill>
                <a:schemeClr val="tx1"/>
              </a:solidFill>
            </a:endParaRPr>
          </a:p>
        </p:txBody>
      </p:sp>
      <p:pic>
        <p:nvPicPr>
          <p:cNvPr id="4" name="Graphic 3" descr="Person with idea outline">
            <a:extLst>
              <a:ext uri="{FF2B5EF4-FFF2-40B4-BE49-F238E27FC236}">
                <a16:creationId xmlns:a16="http://schemas.microsoft.com/office/drawing/2014/main" id="{ED69FAF7-2767-C92E-508D-9832A15916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7076" y="257893"/>
            <a:ext cx="886243" cy="886243"/>
          </a:xfrm>
          <a:prstGeom prst="rect">
            <a:avLst/>
          </a:prstGeom>
        </p:spPr>
      </p:pic>
      <p:sp>
        <p:nvSpPr>
          <p:cNvPr id="5" name="Flowchart: Process 4">
            <a:extLst>
              <a:ext uri="{FF2B5EF4-FFF2-40B4-BE49-F238E27FC236}">
                <a16:creationId xmlns:a16="http://schemas.microsoft.com/office/drawing/2014/main" id="{4B58E5D4-B393-98A1-977A-58790C71B4D3}"/>
              </a:ext>
            </a:extLst>
          </p:cNvPr>
          <p:cNvSpPr/>
          <p:nvPr/>
        </p:nvSpPr>
        <p:spPr>
          <a:xfrm>
            <a:off x="3181380" y="2703020"/>
            <a:ext cx="1806214" cy="315550"/>
          </a:xfrm>
          <a:prstGeom prst="flowChartProcess">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Political engagement and lobbying</a:t>
            </a:r>
            <a:endParaRPr lang="en-SE" sz="1000">
              <a:solidFill>
                <a:schemeClr val="tx1"/>
              </a:solidFill>
            </a:endParaRPr>
          </a:p>
        </p:txBody>
      </p:sp>
      <p:sp>
        <p:nvSpPr>
          <p:cNvPr id="8" name="Flowchart: Process 7">
            <a:extLst>
              <a:ext uri="{FF2B5EF4-FFF2-40B4-BE49-F238E27FC236}">
                <a16:creationId xmlns:a16="http://schemas.microsoft.com/office/drawing/2014/main" id="{8396BCE3-871E-A654-A225-E8C2E77E9599}"/>
              </a:ext>
            </a:extLst>
          </p:cNvPr>
          <p:cNvSpPr/>
          <p:nvPr/>
        </p:nvSpPr>
        <p:spPr>
          <a:xfrm>
            <a:off x="3181380" y="3072160"/>
            <a:ext cx="1806214" cy="242812"/>
          </a:xfrm>
          <a:prstGeom prst="flowChartProcess">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Supplier relationships</a:t>
            </a:r>
            <a:endParaRPr lang="en-SE" sz="1000">
              <a:solidFill>
                <a:schemeClr val="tx1"/>
              </a:solidFill>
            </a:endParaRPr>
          </a:p>
        </p:txBody>
      </p:sp>
      <p:sp>
        <p:nvSpPr>
          <p:cNvPr id="9" name="Flowchart: Process 8">
            <a:extLst>
              <a:ext uri="{FF2B5EF4-FFF2-40B4-BE49-F238E27FC236}">
                <a16:creationId xmlns:a16="http://schemas.microsoft.com/office/drawing/2014/main" id="{B82A7C31-0C02-A770-0FC5-654E274FB511}"/>
              </a:ext>
            </a:extLst>
          </p:cNvPr>
          <p:cNvSpPr/>
          <p:nvPr/>
        </p:nvSpPr>
        <p:spPr>
          <a:xfrm>
            <a:off x="3181380" y="3366401"/>
            <a:ext cx="1806214" cy="268371"/>
          </a:xfrm>
          <a:prstGeom prst="flowChartProcess">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Corruption and bribery</a:t>
            </a:r>
            <a:endParaRPr lang="en-SE" sz="1000">
              <a:solidFill>
                <a:schemeClr val="tx1"/>
              </a:solidFill>
            </a:endParaRPr>
          </a:p>
        </p:txBody>
      </p:sp>
      <p:sp>
        <p:nvSpPr>
          <p:cNvPr id="10" name="Flowchart: Process 9">
            <a:extLst>
              <a:ext uri="{FF2B5EF4-FFF2-40B4-BE49-F238E27FC236}">
                <a16:creationId xmlns:a16="http://schemas.microsoft.com/office/drawing/2014/main" id="{F4B11A13-D054-0686-8048-B68716ABD904}"/>
              </a:ext>
            </a:extLst>
          </p:cNvPr>
          <p:cNvSpPr/>
          <p:nvPr/>
        </p:nvSpPr>
        <p:spPr>
          <a:xfrm>
            <a:off x="3181380" y="3689602"/>
            <a:ext cx="1806214" cy="315550"/>
          </a:xfrm>
          <a:prstGeom prst="flowChartProcess">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Prevention and detection</a:t>
            </a:r>
          </a:p>
          <a:p>
            <a:pPr algn="ctr"/>
            <a:r>
              <a:rPr lang="en-US" sz="800">
                <a:solidFill>
                  <a:schemeClr val="tx1"/>
                </a:solidFill>
              </a:rPr>
              <a:t>Incidents</a:t>
            </a:r>
            <a:endParaRPr lang="en-SE" sz="800">
              <a:solidFill>
                <a:schemeClr val="tx1"/>
              </a:solidFill>
            </a:endParaRPr>
          </a:p>
        </p:txBody>
      </p:sp>
    </p:spTree>
    <p:extLst>
      <p:ext uri="{BB962C8B-B14F-4D97-AF65-F5344CB8AC3E}">
        <p14:creationId xmlns:p14="http://schemas.microsoft.com/office/powerpoint/2010/main" val="2392666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7534A-42B3-4F99-B0C2-681E7717AD9B}"/>
              </a:ext>
            </a:extLst>
          </p:cNvPr>
          <p:cNvSpPr>
            <a:spLocks noGrp="1"/>
          </p:cNvSpPr>
          <p:nvPr>
            <p:ph type="title"/>
          </p:nvPr>
        </p:nvSpPr>
        <p:spPr>
          <a:xfrm>
            <a:off x="125432" y="239720"/>
            <a:ext cx="6368673" cy="525044"/>
          </a:xfrm>
        </p:spPr>
        <p:txBody>
          <a:bodyPr>
            <a:normAutofit fontScale="90000"/>
          </a:bodyPr>
          <a:lstStyle/>
          <a:p>
            <a:r>
              <a:rPr lang="en-US" sz="2400"/>
              <a:t>Applies to impacts across the value chain</a:t>
            </a:r>
            <a:endParaRPr lang="sv-SE" sz="2200" noProof="0">
              <a:latin typeface="Georgia" panose="02040502050405020303" pitchFamily="18" charset="0"/>
            </a:endParaRPr>
          </a:p>
        </p:txBody>
      </p:sp>
      <p:grpSp>
        <p:nvGrpSpPr>
          <p:cNvPr id="42" name="Group 41">
            <a:extLst>
              <a:ext uri="{FF2B5EF4-FFF2-40B4-BE49-F238E27FC236}">
                <a16:creationId xmlns:a16="http://schemas.microsoft.com/office/drawing/2014/main" id="{EA09C84E-7008-2E23-30DC-DD4FBEF57DCA}"/>
              </a:ext>
            </a:extLst>
          </p:cNvPr>
          <p:cNvGrpSpPr/>
          <p:nvPr/>
        </p:nvGrpSpPr>
        <p:grpSpPr>
          <a:xfrm>
            <a:off x="1127414" y="2192467"/>
            <a:ext cx="6300278" cy="2294248"/>
            <a:chOff x="94495" y="1456828"/>
            <a:chExt cx="6085130" cy="1914386"/>
          </a:xfrm>
        </p:grpSpPr>
        <p:sp>
          <p:nvSpPr>
            <p:cNvPr id="47" name="Rectangle 46">
              <a:extLst>
                <a:ext uri="{FF2B5EF4-FFF2-40B4-BE49-F238E27FC236}">
                  <a16:creationId xmlns:a16="http://schemas.microsoft.com/office/drawing/2014/main" id="{E83F2F9B-CC54-759E-D050-5ECD2C3C0CBB}"/>
                </a:ext>
              </a:extLst>
            </p:cNvPr>
            <p:cNvSpPr/>
            <p:nvPr/>
          </p:nvSpPr>
          <p:spPr>
            <a:xfrm>
              <a:off x="1081847" y="2650812"/>
              <a:ext cx="901849" cy="115459"/>
            </a:xfrm>
            <a:prstGeom prst="rect">
              <a:avLst/>
            </a:prstGeom>
            <a:solidFill>
              <a:srgbClr val="D38B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eorgia" panose="02040502050405020303" pitchFamily="18" charset="0"/>
              </a:endParaRPr>
            </a:p>
          </p:txBody>
        </p:sp>
        <p:sp>
          <p:nvSpPr>
            <p:cNvPr id="48" name="Rectangle 47">
              <a:extLst>
                <a:ext uri="{FF2B5EF4-FFF2-40B4-BE49-F238E27FC236}">
                  <a16:creationId xmlns:a16="http://schemas.microsoft.com/office/drawing/2014/main" id="{DEA35F18-659F-2E08-1C43-AC372B0BB0C3}"/>
                </a:ext>
              </a:extLst>
            </p:cNvPr>
            <p:cNvSpPr/>
            <p:nvPr/>
          </p:nvSpPr>
          <p:spPr>
            <a:xfrm>
              <a:off x="3042641" y="2650812"/>
              <a:ext cx="901849" cy="115459"/>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eorgia" panose="02040502050405020303" pitchFamily="18" charset="0"/>
              </a:endParaRPr>
            </a:p>
          </p:txBody>
        </p:sp>
        <p:sp>
          <p:nvSpPr>
            <p:cNvPr id="49" name="Rectangle 48">
              <a:extLst>
                <a:ext uri="{FF2B5EF4-FFF2-40B4-BE49-F238E27FC236}">
                  <a16:creationId xmlns:a16="http://schemas.microsoft.com/office/drawing/2014/main" id="{53DF122F-509F-34BC-FBA3-5C951E4E0AC9}"/>
                </a:ext>
              </a:extLst>
            </p:cNvPr>
            <p:cNvSpPr/>
            <p:nvPr/>
          </p:nvSpPr>
          <p:spPr>
            <a:xfrm>
              <a:off x="94495" y="1749620"/>
              <a:ext cx="901849" cy="115459"/>
            </a:xfrm>
            <a:prstGeom prst="rect">
              <a:avLst/>
            </a:prstGeom>
            <a:solidFill>
              <a:srgbClr val="DED8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eorgia" panose="02040502050405020303" pitchFamily="18" charset="0"/>
              </a:endParaRPr>
            </a:p>
          </p:txBody>
        </p:sp>
        <p:sp>
          <p:nvSpPr>
            <p:cNvPr id="50" name="Rectangle 49">
              <a:extLst>
                <a:ext uri="{FF2B5EF4-FFF2-40B4-BE49-F238E27FC236}">
                  <a16:creationId xmlns:a16="http://schemas.microsoft.com/office/drawing/2014/main" id="{F7554AF5-5471-84F2-6753-25AFEAB9789B}"/>
                </a:ext>
              </a:extLst>
            </p:cNvPr>
            <p:cNvSpPr/>
            <p:nvPr/>
          </p:nvSpPr>
          <p:spPr>
            <a:xfrm>
              <a:off x="2055289" y="1749620"/>
              <a:ext cx="901849" cy="115459"/>
            </a:xfrm>
            <a:prstGeom prst="rect">
              <a:avLst/>
            </a:prstGeom>
            <a:solidFill>
              <a:srgbClr val="BE50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eorgia" panose="02040502050405020303" pitchFamily="18" charset="0"/>
              </a:endParaRPr>
            </a:p>
          </p:txBody>
        </p:sp>
        <p:sp>
          <p:nvSpPr>
            <p:cNvPr id="51" name="Rectangle 50">
              <a:extLst>
                <a:ext uri="{FF2B5EF4-FFF2-40B4-BE49-F238E27FC236}">
                  <a16:creationId xmlns:a16="http://schemas.microsoft.com/office/drawing/2014/main" id="{C50F7AF7-2985-18D9-7B14-7604752EAA66}"/>
                </a:ext>
              </a:extLst>
            </p:cNvPr>
            <p:cNvSpPr/>
            <p:nvPr/>
          </p:nvSpPr>
          <p:spPr>
            <a:xfrm>
              <a:off x="4011657" y="1749620"/>
              <a:ext cx="901849" cy="115459"/>
            </a:xfrm>
            <a:prstGeom prst="rect">
              <a:avLst/>
            </a:prstGeom>
            <a:solidFill>
              <a:srgbClr val="FFA8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eorgia" panose="02040502050405020303" pitchFamily="18" charset="0"/>
              </a:endParaRPr>
            </a:p>
          </p:txBody>
        </p:sp>
        <p:sp>
          <p:nvSpPr>
            <p:cNvPr id="52" name="TextBox 51">
              <a:extLst>
                <a:ext uri="{FF2B5EF4-FFF2-40B4-BE49-F238E27FC236}">
                  <a16:creationId xmlns:a16="http://schemas.microsoft.com/office/drawing/2014/main" id="{4AD1528D-3307-159E-500E-A675C31FA451}"/>
                </a:ext>
              </a:extLst>
            </p:cNvPr>
            <p:cNvSpPr txBox="1"/>
            <p:nvPr/>
          </p:nvSpPr>
          <p:spPr>
            <a:xfrm>
              <a:off x="94495" y="1466833"/>
              <a:ext cx="1206701" cy="430887"/>
            </a:xfrm>
            <a:prstGeom prst="rect">
              <a:avLst/>
            </a:prstGeom>
            <a:noFill/>
          </p:spPr>
          <p:txBody>
            <a:bodyPr wrap="square" rtlCol="0">
              <a:spAutoFit/>
            </a:bodyPr>
            <a:lstStyle/>
            <a:p>
              <a:r>
                <a:rPr lang="en-GB" sz="1100" b="1">
                  <a:latin typeface="Georgia" panose="02040502050405020303" pitchFamily="18" charset="0"/>
                </a:rPr>
                <a:t>Raw materials</a:t>
              </a:r>
            </a:p>
          </p:txBody>
        </p:sp>
        <p:sp>
          <p:nvSpPr>
            <p:cNvPr id="53" name="TextBox 52">
              <a:extLst>
                <a:ext uri="{FF2B5EF4-FFF2-40B4-BE49-F238E27FC236}">
                  <a16:creationId xmlns:a16="http://schemas.microsoft.com/office/drawing/2014/main" id="{D4A92B93-B04A-F435-BC40-E999F06F019A}"/>
                </a:ext>
              </a:extLst>
            </p:cNvPr>
            <p:cNvSpPr txBox="1"/>
            <p:nvPr/>
          </p:nvSpPr>
          <p:spPr>
            <a:xfrm>
              <a:off x="1887467" y="1456828"/>
              <a:ext cx="1289853" cy="430887"/>
            </a:xfrm>
            <a:prstGeom prst="rect">
              <a:avLst/>
            </a:prstGeom>
            <a:noFill/>
          </p:spPr>
          <p:txBody>
            <a:bodyPr wrap="square" rtlCol="0">
              <a:spAutoFit/>
            </a:bodyPr>
            <a:lstStyle/>
            <a:p>
              <a:r>
                <a:rPr lang="en-GB" sz="1100" b="1">
                  <a:latin typeface="Georgia" panose="02040502050405020303" pitchFamily="18" charset="0"/>
                </a:rPr>
                <a:t>Own operations</a:t>
              </a:r>
            </a:p>
          </p:txBody>
        </p:sp>
        <p:sp>
          <p:nvSpPr>
            <p:cNvPr id="54" name="TextBox 53">
              <a:extLst>
                <a:ext uri="{FF2B5EF4-FFF2-40B4-BE49-F238E27FC236}">
                  <a16:creationId xmlns:a16="http://schemas.microsoft.com/office/drawing/2014/main" id="{DE0EA31C-C254-037D-1A28-2EE0001EA876}"/>
                </a:ext>
              </a:extLst>
            </p:cNvPr>
            <p:cNvSpPr txBox="1"/>
            <p:nvPr/>
          </p:nvSpPr>
          <p:spPr>
            <a:xfrm>
              <a:off x="3925207" y="1469448"/>
              <a:ext cx="1206701" cy="261610"/>
            </a:xfrm>
            <a:prstGeom prst="rect">
              <a:avLst/>
            </a:prstGeom>
            <a:noFill/>
          </p:spPr>
          <p:txBody>
            <a:bodyPr wrap="square" rtlCol="0">
              <a:spAutoFit/>
            </a:bodyPr>
            <a:lstStyle/>
            <a:p>
              <a:r>
                <a:rPr lang="en-GB" sz="1100" b="1">
                  <a:latin typeface="Georgia" panose="02040502050405020303" pitchFamily="18" charset="0"/>
                </a:rPr>
                <a:t>Consumption</a:t>
              </a:r>
            </a:p>
          </p:txBody>
        </p:sp>
        <p:sp>
          <p:nvSpPr>
            <p:cNvPr id="55" name="TextBox 54">
              <a:extLst>
                <a:ext uri="{FF2B5EF4-FFF2-40B4-BE49-F238E27FC236}">
                  <a16:creationId xmlns:a16="http://schemas.microsoft.com/office/drawing/2014/main" id="{C52F2BE7-A67B-8FA5-2A37-958BE33D8796}"/>
                </a:ext>
              </a:extLst>
            </p:cNvPr>
            <p:cNvSpPr txBox="1"/>
            <p:nvPr/>
          </p:nvSpPr>
          <p:spPr>
            <a:xfrm>
              <a:off x="1084599" y="2771050"/>
              <a:ext cx="1108693" cy="261610"/>
            </a:xfrm>
            <a:prstGeom prst="rect">
              <a:avLst/>
            </a:prstGeom>
            <a:noFill/>
          </p:spPr>
          <p:txBody>
            <a:bodyPr wrap="square" rtlCol="0">
              <a:spAutoFit/>
            </a:bodyPr>
            <a:lstStyle/>
            <a:p>
              <a:r>
                <a:rPr lang="en-GB" sz="1100" b="1">
                  <a:latin typeface="Georgia" panose="02040502050405020303" pitchFamily="18" charset="0"/>
                </a:rPr>
                <a:t>Suppliers</a:t>
              </a:r>
            </a:p>
          </p:txBody>
        </p:sp>
        <p:sp>
          <p:nvSpPr>
            <p:cNvPr id="56" name="TextBox 55">
              <a:extLst>
                <a:ext uri="{FF2B5EF4-FFF2-40B4-BE49-F238E27FC236}">
                  <a16:creationId xmlns:a16="http://schemas.microsoft.com/office/drawing/2014/main" id="{C3FEAFA5-C8CA-41A6-E301-80B6AE630970}"/>
                </a:ext>
              </a:extLst>
            </p:cNvPr>
            <p:cNvSpPr txBox="1"/>
            <p:nvPr/>
          </p:nvSpPr>
          <p:spPr>
            <a:xfrm>
              <a:off x="3045394" y="2771050"/>
              <a:ext cx="1325578" cy="430887"/>
            </a:xfrm>
            <a:prstGeom prst="rect">
              <a:avLst/>
            </a:prstGeom>
            <a:noFill/>
          </p:spPr>
          <p:txBody>
            <a:bodyPr wrap="square" rtlCol="0">
              <a:spAutoFit/>
            </a:bodyPr>
            <a:lstStyle/>
            <a:p>
              <a:r>
                <a:rPr lang="en-GB" sz="1100" b="1">
                  <a:latin typeface="Georgia" panose="02040502050405020303" pitchFamily="18" charset="0"/>
                </a:rPr>
                <a:t>Logistics</a:t>
              </a:r>
            </a:p>
            <a:p>
              <a:endParaRPr lang="en-GB" sz="1100" b="1">
                <a:latin typeface="Georgia" panose="02040502050405020303" pitchFamily="18" charset="0"/>
              </a:endParaRPr>
            </a:p>
          </p:txBody>
        </p:sp>
        <p:sp>
          <p:nvSpPr>
            <p:cNvPr id="57" name="Freeform: Shape 56">
              <a:extLst>
                <a:ext uri="{FF2B5EF4-FFF2-40B4-BE49-F238E27FC236}">
                  <a16:creationId xmlns:a16="http://schemas.microsoft.com/office/drawing/2014/main" id="{FD7850A0-F18B-83E3-921A-6B781F6096EC}"/>
                </a:ext>
              </a:extLst>
            </p:cNvPr>
            <p:cNvSpPr/>
            <p:nvPr/>
          </p:nvSpPr>
          <p:spPr>
            <a:xfrm>
              <a:off x="111003" y="1902203"/>
              <a:ext cx="1134585" cy="703335"/>
            </a:xfrm>
            <a:custGeom>
              <a:avLst/>
              <a:gdLst>
                <a:gd name="connsiteX0" fmla="*/ 0 w 2175867"/>
                <a:gd name="connsiteY0" fmla="*/ 0 h 870346"/>
                <a:gd name="connsiteX1" fmla="*/ 1740694 w 2175867"/>
                <a:gd name="connsiteY1" fmla="*/ 0 h 870346"/>
                <a:gd name="connsiteX2" fmla="*/ 2175867 w 2175867"/>
                <a:gd name="connsiteY2" fmla="*/ 435173 h 870346"/>
                <a:gd name="connsiteX3" fmla="*/ 1740694 w 2175867"/>
                <a:gd name="connsiteY3" fmla="*/ 870346 h 870346"/>
                <a:gd name="connsiteX4" fmla="*/ 0 w 2175867"/>
                <a:gd name="connsiteY4" fmla="*/ 870346 h 870346"/>
                <a:gd name="connsiteX5" fmla="*/ 435173 w 2175867"/>
                <a:gd name="connsiteY5" fmla="*/ 435173 h 870346"/>
                <a:gd name="connsiteX6" fmla="*/ 0 w 2175867"/>
                <a:gd name="connsiteY6" fmla="*/ 0 h 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867" h="870346">
                  <a:moveTo>
                    <a:pt x="0" y="0"/>
                  </a:moveTo>
                  <a:lnTo>
                    <a:pt x="1740694" y="0"/>
                  </a:lnTo>
                  <a:lnTo>
                    <a:pt x="2175867" y="435173"/>
                  </a:lnTo>
                  <a:lnTo>
                    <a:pt x="1740694" y="870346"/>
                  </a:lnTo>
                  <a:lnTo>
                    <a:pt x="0" y="870346"/>
                  </a:lnTo>
                  <a:lnTo>
                    <a:pt x="435173" y="435173"/>
                  </a:lnTo>
                  <a:lnTo>
                    <a:pt x="0" y="0"/>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7192" tIns="50673" rIns="485846" bIns="50673" numCol="1" spcCol="1270" anchor="ctr" anchorCtr="0">
              <a:noAutofit/>
            </a:bodyPr>
            <a:lstStyle/>
            <a:p>
              <a:pPr marL="0" lvl="0" indent="0" algn="ctr" defTabSz="1689100">
                <a:lnSpc>
                  <a:spcPct val="90000"/>
                </a:lnSpc>
                <a:spcBef>
                  <a:spcPct val="0"/>
                </a:spcBef>
                <a:spcAft>
                  <a:spcPct val="35000"/>
                </a:spcAft>
                <a:buNone/>
              </a:pPr>
              <a:endParaRPr lang="en-GB" sz="3800" kern="1200">
                <a:latin typeface="Georgia" panose="02040502050405020303" pitchFamily="18" charset="0"/>
              </a:endParaRPr>
            </a:p>
          </p:txBody>
        </p:sp>
        <p:sp>
          <p:nvSpPr>
            <p:cNvPr id="58" name="Freeform: Shape 57">
              <a:extLst>
                <a:ext uri="{FF2B5EF4-FFF2-40B4-BE49-F238E27FC236}">
                  <a16:creationId xmlns:a16="http://schemas.microsoft.com/office/drawing/2014/main" id="{F515A28B-D247-716C-9354-F3164125D911}"/>
                </a:ext>
              </a:extLst>
            </p:cNvPr>
            <p:cNvSpPr/>
            <p:nvPr/>
          </p:nvSpPr>
          <p:spPr>
            <a:xfrm>
              <a:off x="2061330" y="1910353"/>
              <a:ext cx="1134585" cy="703335"/>
            </a:xfrm>
            <a:custGeom>
              <a:avLst/>
              <a:gdLst>
                <a:gd name="connsiteX0" fmla="*/ 0 w 2175867"/>
                <a:gd name="connsiteY0" fmla="*/ 0 h 870346"/>
                <a:gd name="connsiteX1" fmla="*/ 1740694 w 2175867"/>
                <a:gd name="connsiteY1" fmla="*/ 0 h 870346"/>
                <a:gd name="connsiteX2" fmla="*/ 2175867 w 2175867"/>
                <a:gd name="connsiteY2" fmla="*/ 435173 h 870346"/>
                <a:gd name="connsiteX3" fmla="*/ 1740694 w 2175867"/>
                <a:gd name="connsiteY3" fmla="*/ 870346 h 870346"/>
                <a:gd name="connsiteX4" fmla="*/ 0 w 2175867"/>
                <a:gd name="connsiteY4" fmla="*/ 870346 h 870346"/>
                <a:gd name="connsiteX5" fmla="*/ 435173 w 2175867"/>
                <a:gd name="connsiteY5" fmla="*/ 435173 h 870346"/>
                <a:gd name="connsiteX6" fmla="*/ 0 w 2175867"/>
                <a:gd name="connsiteY6" fmla="*/ 0 h 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867" h="870346">
                  <a:moveTo>
                    <a:pt x="0" y="0"/>
                  </a:moveTo>
                  <a:lnTo>
                    <a:pt x="1740694" y="0"/>
                  </a:lnTo>
                  <a:lnTo>
                    <a:pt x="2175867" y="435173"/>
                  </a:lnTo>
                  <a:lnTo>
                    <a:pt x="1740694" y="870346"/>
                  </a:lnTo>
                  <a:lnTo>
                    <a:pt x="0" y="870346"/>
                  </a:lnTo>
                  <a:lnTo>
                    <a:pt x="435173" y="435173"/>
                  </a:lnTo>
                  <a:lnTo>
                    <a:pt x="0" y="0"/>
                  </a:lnTo>
                  <a:close/>
                </a:path>
              </a:pathLst>
            </a:custGeom>
            <a:solidFill>
              <a:srgbClr val="BE5071"/>
            </a:solidFill>
            <a:ln w="3810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7192" tIns="50673" rIns="485846" bIns="50673" numCol="1" spcCol="1270" anchor="ctr" anchorCtr="0">
              <a:noAutofit/>
            </a:bodyPr>
            <a:lstStyle/>
            <a:p>
              <a:pPr marL="0" lvl="0" indent="0" algn="ctr" defTabSz="1689100">
                <a:lnSpc>
                  <a:spcPct val="90000"/>
                </a:lnSpc>
                <a:spcBef>
                  <a:spcPct val="0"/>
                </a:spcBef>
                <a:spcAft>
                  <a:spcPct val="35000"/>
                </a:spcAft>
                <a:buNone/>
              </a:pPr>
              <a:endParaRPr lang="en-GB" sz="3800" kern="1200">
                <a:latin typeface="Georgia" panose="02040502050405020303" pitchFamily="18" charset="0"/>
              </a:endParaRPr>
            </a:p>
          </p:txBody>
        </p:sp>
        <p:sp>
          <p:nvSpPr>
            <p:cNvPr id="59" name="Freeform: Shape 58">
              <a:extLst>
                <a:ext uri="{FF2B5EF4-FFF2-40B4-BE49-F238E27FC236}">
                  <a16:creationId xmlns:a16="http://schemas.microsoft.com/office/drawing/2014/main" id="{A81C0269-4229-5AD1-E627-E4728B90B5E9}"/>
                </a:ext>
              </a:extLst>
            </p:cNvPr>
            <p:cNvSpPr/>
            <p:nvPr/>
          </p:nvSpPr>
          <p:spPr>
            <a:xfrm>
              <a:off x="1086166" y="1902203"/>
              <a:ext cx="1134585" cy="703335"/>
            </a:xfrm>
            <a:custGeom>
              <a:avLst/>
              <a:gdLst>
                <a:gd name="connsiteX0" fmla="*/ 0 w 2175867"/>
                <a:gd name="connsiteY0" fmla="*/ 0 h 870346"/>
                <a:gd name="connsiteX1" fmla="*/ 1740694 w 2175867"/>
                <a:gd name="connsiteY1" fmla="*/ 0 h 870346"/>
                <a:gd name="connsiteX2" fmla="*/ 2175867 w 2175867"/>
                <a:gd name="connsiteY2" fmla="*/ 435173 h 870346"/>
                <a:gd name="connsiteX3" fmla="*/ 1740694 w 2175867"/>
                <a:gd name="connsiteY3" fmla="*/ 870346 h 870346"/>
                <a:gd name="connsiteX4" fmla="*/ 0 w 2175867"/>
                <a:gd name="connsiteY4" fmla="*/ 870346 h 870346"/>
                <a:gd name="connsiteX5" fmla="*/ 435173 w 2175867"/>
                <a:gd name="connsiteY5" fmla="*/ 435173 h 870346"/>
                <a:gd name="connsiteX6" fmla="*/ 0 w 2175867"/>
                <a:gd name="connsiteY6" fmla="*/ 0 h 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867" h="870346">
                  <a:moveTo>
                    <a:pt x="0" y="0"/>
                  </a:moveTo>
                  <a:lnTo>
                    <a:pt x="1740694" y="0"/>
                  </a:lnTo>
                  <a:lnTo>
                    <a:pt x="2175867" y="435173"/>
                  </a:lnTo>
                  <a:lnTo>
                    <a:pt x="1740694" y="870346"/>
                  </a:lnTo>
                  <a:lnTo>
                    <a:pt x="0" y="870346"/>
                  </a:lnTo>
                  <a:lnTo>
                    <a:pt x="435173" y="435173"/>
                  </a:lnTo>
                  <a:lnTo>
                    <a:pt x="0" y="0"/>
                  </a:lnTo>
                  <a:close/>
                </a:path>
              </a:pathLst>
            </a:custGeom>
            <a:solidFill>
              <a:schemeClr val="accent1">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7192" tIns="50673" rIns="485846" bIns="50673" numCol="1" spcCol="1270" anchor="ctr" anchorCtr="0">
              <a:noAutofit/>
            </a:bodyPr>
            <a:lstStyle/>
            <a:p>
              <a:pPr marL="0" lvl="0" indent="0" algn="ctr" defTabSz="1689100">
                <a:lnSpc>
                  <a:spcPct val="90000"/>
                </a:lnSpc>
                <a:spcBef>
                  <a:spcPct val="0"/>
                </a:spcBef>
                <a:spcAft>
                  <a:spcPct val="35000"/>
                </a:spcAft>
                <a:buNone/>
              </a:pPr>
              <a:endParaRPr lang="en-GB" sz="3800" kern="1200">
                <a:latin typeface="Georgia" panose="02040502050405020303" pitchFamily="18" charset="0"/>
              </a:endParaRPr>
            </a:p>
          </p:txBody>
        </p:sp>
        <p:sp>
          <p:nvSpPr>
            <p:cNvPr id="60" name="Freeform: Shape 59">
              <a:extLst>
                <a:ext uri="{FF2B5EF4-FFF2-40B4-BE49-F238E27FC236}">
                  <a16:creationId xmlns:a16="http://schemas.microsoft.com/office/drawing/2014/main" id="{325A1377-3617-11F1-E3D8-4CD01E655C61}"/>
                </a:ext>
              </a:extLst>
            </p:cNvPr>
            <p:cNvSpPr/>
            <p:nvPr/>
          </p:nvSpPr>
          <p:spPr>
            <a:xfrm>
              <a:off x="3036493" y="1910353"/>
              <a:ext cx="1134585" cy="703335"/>
            </a:xfrm>
            <a:custGeom>
              <a:avLst/>
              <a:gdLst>
                <a:gd name="connsiteX0" fmla="*/ 0 w 2175867"/>
                <a:gd name="connsiteY0" fmla="*/ 0 h 870346"/>
                <a:gd name="connsiteX1" fmla="*/ 1740694 w 2175867"/>
                <a:gd name="connsiteY1" fmla="*/ 0 h 870346"/>
                <a:gd name="connsiteX2" fmla="*/ 2175867 w 2175867"/>
                <a:gd name="connsiteY2" fmla="*/ 435173 h 870346"/>
                <a:gd name="connsiteX3" fmla="*/ 1740694 w 2175867"/>
                <a:gd name="connsiteY3" fmla="*/ 870346 h 870346"/>
                <a:gd name="connsiteX4" fmla="*/ 0 w 2175867"/>
                <a:gd name="connsiteY4" fmla="*/ 870346 h 870346"/>
                <a:gd name="connsiteX5" fmla="*/ 435173 w 2175867"/>
                <a:gd name="connsiteY5" fmla="*/ 435173 h 870346"/>
                <a:gd name="connsiteX6" fmla="*/ 0 w 2175867"/>
                <a:gd name="connsiteY6" fmla="*/ 0 h 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867" h="870346">
                  <a:moveTo>
                    <a:pt x="0" y="0"/>
                  </a:moveTo>
                  <a:lnTo>
                    <a:pt x="1740694" y="0"/>
                  </a:lnTo>
                  <a:lnTo>
                    <a:pt x="2175867" y="435173"/>
                  </a:lnTo>
                  <a:lnTo>
                    <a:pt x="1740694" y="870346"/>
                  </a:lnTo>
                  <a:lnTo>
                    <a:pt x="0" y="870346"/>
                  </a:lnTo>
                  <a:lnTo>
                    <a:pt x="435173" y="435173"/>
                  </a:lnTo>
                  <a:lnTo>
                    <a:pt x="0" y="0"/>
                  </a:lnTo>
                  <a:close/>
                </a:path>
              </a:pathLst>
            </a:custGeom>
            <a:solidFill>
              <a:srgbClr val="D2BDA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7192" tIns="50673" rIns="485846" bIns="50673" numCol="1" spcCol="1270" anchor="ctr" anchorCtr="0">
              <a:noAutofit/>
            </a:bodyPr>
            <a:lstStyle/>
            <a:p>
              <a:pPr marL="0" lvl="0" indent="0" algn="ctr" defTabSz="1689100">
                <a:lnSpc>
                  <a:spcPct val="90000"/>
                </a:lnSpc>
                <a:spcBef>
                  <a:spcPct val="0"/>
                </a:spcBef>
                <a:spcAft>
                  <a:spcPct val="35000"/>
                </a:spcAft>
                <a:buNone/>
              </a:pPr>
              <a:endParaRPr lang="en-GB" sz="3800" kern="1200">
                <a:latin typeface="Georgia" panose="02040502050405020303" pitchFamily="18" charset="0"/>
              </a:endParaRPr>
            </a:p>
          </p:txBody>
        </p:sp>
        <p:sp>
          <p:nvSpPr>
            <p:cNvPr id="61" name="Freeform: Shape 60">
              <a:extLst>
                <a:ext uri="{FF2B5EF4-FFF2-40B4-BE49-F238E27FC236}">
                  <a16:creationId xmlns:a16="http://schemas.microsoft.com/office/drawing/2014/main" id="{719E3550-8DE7-27C3-8883-52915C894317}"/>
                </a:ext>
              </a:extLst>
            </p:cNvPr>
            <p:cNvSpPr/>
            <p:nvPr/>
          </p:nvSpPr>
          <p:spPr>
            <a:xfrm>
              <a:off x="4011657" y="1914059"/>
              <a:ext cx="1134585" cy="703335"/>
            </a:xfrm>
            <a:custGeom>
              <a:avLst/>
              <a:gdLst>
                <a:gd name="connsiteX0" fmla="*/ 0 w 2175867"/>
                <a:gd name="connsiteY0" fmla="*/ 0 h 870346"/>
                <a:gd name="connsiteX1" fmla="*/ 1740694 w 2175867"/>
                <a:gd name="connsiteY1" fmla="*/ 0 h 870346"/>
                <a:gd name="connsiteX2" fmla="*/ 2175867 w 2175867"/>
                <a:gd name="connsiteY2" fmla="*/ 435173 h 870346"/>
                <a:gd name="connsiteX3" fmla="*/ 1740694 w 2175867"/>
                <a:gd name="connsiteY3" fmla="*/ 870346 h 870346"/>
                <a:gd name="connsiteX4" fmla="*/ 0 w 2175867"/>
                <a:gd name="connsiteY4" fmla="*/ 870346 h 870346"/>
                <a:gd name="connsiteX5" fmla="*/ 435173 w 2175867"/>
                <a:gd name="connsiteY5" fmla="*/ 435173 h 870346"/>
                <a:gd name="connsiteX6" fmla="*/ 0 w 2175867"/>
                <a:gd name="connsiteY6" fmla="*/ 0 h 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867" h="870346">
                  <a:moveTo>
                    <a:pt x="0" y="0"/>
                  </a:moveTo>
                  <a:lnTo>
                    <a:pt x="1740694" y="0"/>
                  </a:lnTo>
                  <a:lnTo>
                    <a:pt x="2175867" y="435173"/>
                  </a:lnTo>
                  <a:lnTo>
                    <a:pt x="1740694" y="870346"/>
                  </a:lnTo>
                  <a:lnTo>
                    <a:pt x="0" y="870346"/>
                  </a:lnTo>
                  <a:lnTo>
                    <a:pt x="435173" y="435173"/>
                  </a:lnTo>
                  <a:lnTo>
                    <a:pt x="0" y="0"/>
                  </a:lnTo>
                  <a:close/>
                </a:path>
              </a:pathLst>
            </a:custGeom>
            <a:solidFill>
              <a:schemeClr val="accent3">
                <a:lumMod val="60000"/>
                <a:lumOff val="4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7192" tIns="50673" rIns="485846" bIns="50673" numCol="1" spcCol="1270" anchor="ctr" anchorCtr="0">
              <a:noAutofit/>
            </a:bodyPr>
            <a:lstStyle/>
            <a:p>
              <a:pPr marL="0" lvl="0" indent="0" algn="ctr" defTabSz="1689100">
                <a:lnSpc>
                  <a:spcPct val="90000"/>
                </a:lnSpc>
                <a:spcBef>
                  <a:spcPct val="0"/>
                </a:spcBef>
                <a:spcAft>
                  <a:spcPct val="35000"/>
                </a:spcAft>
                <a:buNone/>
              </a:pPr>
              <a:endParaRPr lang="en-GB" sz="3800" kern="1200">
                <a:latin typeface="Georgia" panose="02040502050405020303" pitchFamily="18" charset="0"/>
              </a:endParaRPr>
            </a:p>
          </p:txBody>
        </p:sp>
        <p:pic>
          <p:nvPicPr>
            <p:cNvPr id="62" name="Graphic 61" descr="Group outline">
              <a:extLst>
                <a:ext uri="{FF2B5EF4-FFF2-40B4-BE49-F238E27FC236}">
                  <a16:creationId xmlns:a16="http://schemas.microsoft.com/office/drawing/2014/main" id="{872BE2BB-F946-7DDA-3300-8CA351772D5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316730" y="2008738"/>
              <a:ext cx="505555" cy="505555"/>
            </a:xfrm>
            <a:prstGeom prst="rect">
              <a:avLst/>
            </a:prstGeom>
          </p:spPr>
        </p:pic>
        <p:sp>
          <p:nvSpPr>
            <p:cNvPr id="5" name="Rectangle 4">
              <a:extLst>
                <a:ext uri="{FF2B5EF4-FFF2-40B4-BE49-F238E27FC236}">
                  <a16:creationId xmlns:a16="http://schemas.microsoft.com/office/drawing/2014/main" id="{5800148F-B826-0255-7953-A24D9892FC5B}"/>
                </a:ext>
              </a:extLst>
            </p:cNvPr>
            <p:cNvSpPr/>
            <p:nvPr/>
          </p:nvSpPr>
          <p:spPr>
            <a:xfrm>
              <a:off x="4985807" y="2654518"/>
              <a:ext cx="901849" cy="115459"/>
            </a:xfrm>
            <a:prstGeom prst="rect">
              <a:avLst/>
            </a:prstGeom>
            <a:solidFill>
              <a:srgbClr val="DED8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eorgia" panose="02040502050405020303" pitchFamily="18" charset="0"/>
              </a:endParaRPr>
            </a:p>
          </p:txBody>
        </p:sp>
        <p:sp>
          <p:nvSpPr>
            <p:cNvPr id="18" name="Freeform: Shape 17">
              <a:extLst>
                <a:ext uri="{FF2B5EF4-FFF2-40B4-BE49-F238E27FC236}">
                  <a16:creationId xmlns:a16="http://schemas.microsoft.com/office/drawing/2014/main" id="{81472CF6-5687-7D16-2EA0-6966E9D70EF7}"/>
                </a:ext>
              </a:extLst>
            </p:cNvPr>
            <p:cNvSpPr/>
            <p:nvPr/>
          </p:nvSpPr>
          <p:spPr>
            <a:xfrm>
              <a:off x="4989432" y="1914059"/>
              <a:ext cx="1134585" cy="703335"/>
            </a:xfrm>
            <a:custGeom>
              <a:avLst/>
              <a:gdLst>
                <a:gd name="connsiteX0" fmla="*/ 0 w 2175867"/>
                <a:gd name="connsiteY0" fmla="*/ 0 h 870346"/>
                <a:gd name="connsiteX1" fmla="*/ 1740694 w 2175867"/>
                <a:gd name="connsiteY1" fmla="*/ 0 h 870346"/>
                <a:gd name="connsiteX2" fmla="*/ 2175867 w 2175867"/>
                <a:gd name="connsiteY2" fmla="*/ 435173 h 870346"/>
                <a:gd name="connsiteX3" fmla="*/ 1740694 w 2175867"/>
                <a:gd name="connsiteY3" fmla="*/ 870346 h 870346"/>
                <a:gd name="connsiteX4" fmla="*/ 0 w 2175867"/>
                <a:gd name="connsiteY4" fmla="*/ 870346 h 870346"/>
                <a:gd name="connsiteX5" fmla="*/ 435173 w 2175867"/>
                <a:gd name="connsiteY5" fmla="*/ 435173 h 870346"/>
                <a:gd name="connsiteX6" fmla="*/ 0 w 2175867"/>
                <a:gd name="connsiteY6" fmla="*/ 0 h 8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867" h="870346">
                  <a:moveTo>
                    <a:pt x="0" y="0"/>
                  </a:moveTo>
                  <a:lnTo>
                    <a:pt x="1740694" y="0"/>
                  </a:lnTo>
                  <a:lnTo>
                    <a:pt x="2175867" y="435173"/>
                  </a:lnTo>
                  <a:lnTo>
                    <a:pt x="1740694" y="870346"/>
                  </a:lnTo>
                  <a:lnTo>
                    <a:pt x="0" y="870346"/>
                  </a:lnTo>
                  <a:lnTo>
                    <a:pt x="435173" y="435173"/>
                  </a:lnTo>
                  <a:lnTo>
                    <a:pt x="0" y="0"/>
                  </a:lnTo>
                  <a:close/>
                </a:path>
              </a:pathLst>
            </a:custGeom>
            <a:solidFill>
              <a:schemeClr val="accent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7192" tIns="50673" rIns="485846" bIns="50673" numCol="1" spcCol="1270" anchor="ctr" anchorCtr="0">
              <a:noAutofit/>
            </a:bodyPr>
            <a:lstStyle/>
            <a:p>
              <a:pPr marL="0" lvl="0" indent="0" algn="ctr" defTabSz="1689100">
                <a:lnSpc>
                  <a:spcPct val="90000"/>
                </a:lnSpc>
                <a:spcBef>
                  <a:spcPct val="0"/>
                </a:spcBef>
                <a:spcAft>
                  <a:spcPct val="35000"/>
                </a:spcAft>
                <a:buNone/>
              </a:pPr>
              <a:endParaRPr lang="en-GB" sz="3800" kern="1200">
                <a:latin typeface="Georgia" panose="02040502050405020303" pitchFamily="18" charset="0"/>
              </a:endParaRPr>
            </a:p>
          </p:txBody>
        </p:sp>
        <p:pic>
          <p:nvPicPr>
            <p:cNvPr id="29" name="Graphic 28" descr="Truck outline">
              <a:extLst>
                <a:ext uri="{FF2B5EF4-FFF2-40B4-BE49-F238E27FC236}">
                  <a16:creationId xmlns:a16="http://schemas.microsoft.com/office/drawing/2014/main" id="{24FA307A-FB4B-61D7-8870-3D5C82168A4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341566" y="1979401"/>
              <a:ext cx="565388" cy="565388"/>
            </a:xfrm>
            <a:prstGeom prst="rect">
              <a:avLst/>
            </a:prstGeom>
          </p:spPr>
        </p:pic>
        <p:sp>
          <p:nvSpPr>
            <p:cNvPr id="31" name="TextBox 30">
              <a:extLst>
                <a:ext uri="{FF2B5EF4-FFF2-40B4-BE49-F238E27FC236}">
                  <a16:creationId xmlns:a16="http://schemas.microsoft.com/office/drawing/2014/main" id="{7A822D3D-0AB9-F96A-D7D7-ED54D49B242D}"/>
                </a:ext>
              </a:extLst>
            </p:cNvPr>
            <p:cNvSpPr txBox="1"/>
            <p:nvPr/>
          </p:nvSpPr>
          <p:spPr>
            <a:xfrm>
              <a:off x="4914185" y="2771050"/>
              <a:ext cx="1265440" cy="600164"/>
            </a:xfrm>
            <a:prstGeom prst="rect">
              <a:avLst/>
            </a:prstGeom>
            <a:noFill/>
          </p:spPr>
          <p:txBody>
            <a:bodyPr wrap="square" rtlCol="0">
              <a:spAutoFit/>
            </a:bodyPr>
            <a:lstStyle/>
            <a:p>
              <a:r>
                <a:rPr lang="en-GB" sz="1100" b="1">
                  <a:latin typeface="Georgia" panose="02040502050405020303" pitchFamily="18" charset="0"/>
                </a:rPr>
                <a:t>Recycling</a:t>
              </a:r>
            </a:p>
            <a:p>
              <a:r>
                <a:rPr lang="en-GB" sz="1100" b="1">
                  <a:latin typeface="Georgia" panose="02040502050405020303" pitchFamily="18" charset="0"/>
                </a:rPr>
                <a:t>Composting</a:t>
              </a:r>
            </a:p>
            <a:p>
              <a:r>
                <a:rPr lang="en-GB" sz="1100" b="1">
                  <a:latin typeface="Georgia" panose="02040502050405020303" pitchFamily="18" charset="0"/>
                </a:rPr>
                <a:t>Disposal</a:t>
              </a:r>
            </a:p>
          </p:txBody>
        </p:sp>
        <p:pic>
          <p:nvPicPr>
            <p:cNvPr id="39" name="Graphic 38" descr="Factory outline">
              <a:extLst>
                <a:ext uri="{FF2B5EF4-FFF2-40B4-BE49-F238E27FC236}">
                  <a16:creationId xmlns:a16="http://schemas.microsoft.com/office/drawing/2014/main" id="{13791701-9155-D46E-40B1-D09B580CF53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400137" y="1979401"/>
              <a:ext cx="581838" cy="581838"/>
            </a:xfrm>
            <a:prstGeom prst="rect">
              <a:avLst/>
            </a:prstGeom>
          </p:spPr>
        </p:pic>
        <p:pic>
          <p:nvPicPr>
            <p:cNvPr id="40" name="Graphic 39" descr="Recycle outline">
              <a:extLst>
                <a:ext uri="{FF2B5EF4-FFF2-40B4-BE49-F238E27FC236}">
                  <a16:creationId xmlns:a16="http://schemas.microsoft.com/office/drawing/2014/main" id="{07C26767-8ACE-4584-E606-2311EF00C2A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257505" y="1997644"/>
              <a:ext cx="516650" cy="516650"/>
            </a:xfrm>
            <a:prstGeom prst="rect">
              <a:avLst/>
            </a:prstGeom>
          </p:spPr>
        </p:pic>
      </p:grpSp>
      <p:pic>
        <p:nvPicPr>
          <p:cNvPr id="3" name="Graphic 2" descr="City outline">
            <a:extLst>
              <a:ext uri="{FF2B5EF4-FFF2-40B4-BE49-F238E27FC236}">
                <a16:creationId xmlns:a16="http://schemas.microsoft.com/office/drawing/2014/main" id="{9BBE85CF-33D1-5AF1-8F27-EDF1E884ADD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37252" y="2840599"/>
            <a:ext cx="646960" cy="646960"/>
          </a:xfrm>
          <a:prstGeom prst="rect">
            <a:avLst/>
          </a:prstGeom>
        </p:spPr>
      </p:pic>
      <p:pic>
        <p:nvPicPr>
          <p:cNvPr id="6" name="Graphic 5" descr="Hammer1 outline">
            <a:extLst>
              <a:ext uri="{FF2B5EF4-FFF2-40B4-BE49-F238E27FC236}">
                <a16:creationId xmlns:a16="http://schemas.microsoft.com/office/drawing/2014/main" id="{89F7E3B0-0F51-A601-A2EE-1B6EA73D70A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40848" y="2840598"/>
            <a:ext cx="562694" cy="562694"/>
          </a:xfrm>
          <a:prstGeom prst="rect">
            <a:avLst/>
          </a:prstGeom>
        </p:spPr>
      </p:pic>
      <p:sp>
        <p:nvSpPr>
          <p:cNvPr id="8" name="Rectangle 7">
            <a:extLst>
              <a:ext uri="{FF2B5EF4-FFF2-40B4-BE49-F238E27FC236}">
                <a16:creationId xmlns:a16="http://schemas.microsoft.com/office/drawing/2014/main" id="{3C46C932-0B7B-36BD-D1F0-F087B28A3772}"/>
              </a:ext>
            </a:extLst>
          </p:cNvPr>
          <p:cNvSpPr/>
          <p:nvPr/>
        </p:nvSpPr>
        <p:spPr>
          <a:xfrm>
            <a:off x="780586" y="1006116"/>
            <a:ext cx="6928624" cy="892978"/>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i="1">
                <a:solidFill>
                  <a:schemeClr val="tx1"/>
                </a:solidFill>
              </a:rPr>
              <a:t>ESRS: In identifying and assessing the impacts, risks and opportunities in the undertaking’s value chain to determine their materiality, the undertaking shall focus on areas where they are deemed likely to arise based on the nature of the activities, business relationships, geographies or other risk factors concerned.</a:t>
            </a:r>
            <a:endParaRPr lang="en-FI" sz="1200" i="1">
              <a:solidFill>
                <a:schemeClr val="tx1"/>
              </a:solidFill>
            </a:endParaRPr>
          </a:p>
        </p:txBody>
      </p:sp>
    </p:spTree>
    <p:custDataLst>
      <p:tags r:id="rId1"/>
    </p:custDataLst>
    <p:extLst>
      <p:ext uri="{BB962C8B-B14F-4D97-AF65-F5344CB8AC3E}">
        <p14:creationId xmlns:p14="http://schemas.microsoft.com/office/powerpoint/2010/main" val="1151931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A3B4E18-BA6D-4CE4-7E70-25B24555076E}"/>
              </a:ext>
            </a:extLst>
          </p:cNvPr>
          <p:cNvSpPr/>
          <p:nvPr/>
        </p:nvSpPr>
        <p:spPr>
          <a:xfrm>
            <a:off x="426773" y="603702"/>
            <a:ext cx="8161015" cy="575431"/>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FI"/>
          </a:p>
        </p:txBody>
      </p:sp>
      <p:sp>
        <p:nvSpPr>
          <p:cNvPr id="16" name="Tijdelijke aanduiding voor tekst 4">
            <a:extLst>
              <a:ext uri="{FF2B5EF4-FFF2-40B4-BE49-F238E27FC236}">
                <a16:creationId xmlns:a16="http://schemas.microsoft.com/office/drawing/2014/main" id="{7F87C78A-E33A-438F-8306-34065C925894}"/>
              </a:ext>
            </a:extLst>
          </p:cNvPr>
          <p:cNvSpPr txBox="1">
            <a:spLocks/>
          </p:cNvSpPr>
          <p:nvPr/>
        </p:nvSpPr>
        <p:spPr>
          <a:xfrm>
            <a:off x="426772" y="202231"/>
            <a:ext cx="7379512" cy="5190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2400" b="1" i="0" kern="1200">
                <a:solidFill>
                  <a:schemeClr val="tx1"/>
                </a:solidFill>
                <a:latin typeface="Segoe UI" charset="0"/>
                <a:ea typeface="Segoe UI" charset="0"/>
                <a:cs typeface="Segoe UI" charset="0"/>
              </a:defRPr>
            </a:lvl1pPr>
            <a:lvl2pPr marL="685800" indent="-228600" algn="l" defTabSz="914400" rtl="0" eaLnBrk="1" latinLnBrk="0" hangingPunct="1">
              <a:lnSpc>
                <a:spcPct val="90000"/>
              </a:lnSpc>
              <a:spcBef>
                <a:spcPts val="500"/>
              </a:spcBef>
              <a:buFont typeface="Arial"/>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sz="2200">
                <a:latin typeface="Georgia" panose="02040502050405020303" pitchFamily="18" charset="0"/>
                <a:ea typeface="+mn-ea"/>
                <a:cs typeface="+mn-cs"/>
              </a:rPr>
              <a:t>Different degrees of involvement in impacts</a:t>
            </a:r>
          </a:p>
        </p:txBody>
      </p:sp>
      <p:grpSp>
        <p:nvGrpSpPr>
          <p:cNvPr id="4" name="Groep 3">
            <a:extLst>
              <a:ext uri="{FF2B5EF4-FFF2-40B4-BE49-F238E27FC236}">
                <a16:creationId xmlns:a16="http://schemas.microsoft.com/office/drawing/2014/main" id="{DA427896-7B71-4988-B236-E6F7CA278484}"/>
              </a:ext>
            </a:extLst>
          </p:cNvPr>
          <p:cNvGrpSpPr/>
          <p:nvPr/>
        </p:nvGrpSpPr>
        <p:grpSpPr>
          <a:xfrm>
            <a:off x="426772" y="1145286"/>
            <a:ext cx="8161016" cy="3188970"/>
            <a:chOff x="786385" y="1527048"/>
            <a:chExt cx="10881354" cy="4251960"/>
          </a:xfrm>
        </p:grpSpPr>
        <p:sp>
          <p:nvSpPr>
            <p:cNvPr id="20" name="Tekstvak 19">
              <a:extLst>
                <a:ext uri="{FF2B5EF4-FFF2-40B4-BE49-F238E27FC236}">
                  <a16:creationId xmlns:a16="http://schemas.microsoft.com/office/drawing/2014/main" id="{A747C29D-5F47-42E2-8835-055B774478DC}"/>
                </a:ext>
              </a:extLst>
            </p:cNvPr>
            <p:cNvSpPr txBox="1"/>
            <p:nvPr/>
          </p:nvSpPr>
          <p:spPr>
            <a:xfrm>
              <a:off x="1320582" y="2145414"/>
              <a:ext cx="2610291" cy="540000"/>
            </a:xfrm>
            <a:prstGeom prst="rect">
              <a:avLst/>
            </a:prstGeom>
            <a:solidFill>
              <a:schemeClr val="accent3">
                <a:lumMod val="20000"/>
                <a:lumOff val="80000"/>
              </a:schemeClr>
            </a:solidFill>
          </p:spPr>
          <p:txBody>
            <a:bodyPr wrap="square" rtlCol="0" anchor="ctr" anchorCtr="0">
              <a:noAutofit/>
            </a:bodyPr>
            <a:lstStyle/>
            <a:p>
              <a:pPr algn="ctr"/>
              <a:r>
                <a:rPr lang="nl-NL" sz="1050" b="1">
                  <a:latin typeface="Georgia" panose="02040502050405020303" pitchFamily="18" charset="0"/>
                </a:rPr>
                <a:t>CAUSE</a:t>
              </a:r>
              <a:endParaRPr lang="en-GB" sz="1050">
                <a:latin typeface="Georgia" panose="02040502050405020303" pitchFamily="18" charset="0"/>
              </a:endParaRPr>
            </a:p>
          </p:txBody>
        </p:sp>
        <p:sp>
          <p:nvSpPr>
            <p:cNvPr id="22" name="Tekstvak 21">
              <a:extLst>
                <a:ext uri="{FF2B5EF4-FFF2-40B4-BE49-F238E27FC236}">
                  <a16:creationId xmlns:a16="http://schemas.microsoft.com/office/drawing/2014/main" id="{DC4DA176-9077-4203-A98A-F6BBBD47F68B}"/>
                </a:ext>
              </a:extLst>
            </p:cNvPr>
            <p:cNvSpPr txBox="1"/>
            <p:nvPr/>
          </p:nvSpPr>
          <p:spPr>
            <a:xfrm>
              <a:off x="5085254" y="2145414"/>
              <a:ext cx="2610291" cy="540000"/>
            </a:xfrm>
            <a:prstGeom prst="rect">
              <a:avLst/>
            </a:prstGeom>
            <a:solidFill>
              <a:schemeClr val="accent3">
                <a:lumMod val="20000"/>
                <a:lumOff val="80000"/>
              </a:schemeClr>
            </a:solidFill>
          </p:spPr>
          <p:txBody>
            <a:bodyPr wrap="square" rtlCol="0" anchor="ctr" anchorCtr="0">
              <a:noAutofit/>
            </a:bodyPr>
            <a:lstStyle/>
            <a:p>
              <a:pPr algn="ctr"/>
              <a:r>
                <a:rPr lang="nl-NL" sz="1050" b="1">
                  <a:latin typeface="Georgia" panose="02040502050405020303" pitchFamily="18" charset="0"/>
                </a:rPr>
                <a:t>CONTRIBUTE</a:t>
              </a:r>
              <a:endParaRPr lang="en-GB" sz="1050" b="1">
                <a:latin typeface="Georgia" panose="02040502050405020303" pitchFamily="18" charset="0"/>
              </a:endParaRPr>
            </a:p>
          </p:txBody>
        </p:sp>
        <p:sp>
          <p:nvSpPr>
            <p:cNvPr id="23" name="Tekstvak 22">
              <a:extLst>
                <a:ext uri="{FF2B5EF4-FFF2-40B4-BE49-F238E27FC236}">
                  <a16:creationId xmlns:a16="http://schemas.microsoft.com/office/drawing/2014/main" id="{68C9841F-B10F-4C4D-B8B4-53E7B3E6E148}"/>
                </a:ext>
              </a:extLst>
            </p:cNvPr>
            <p:cNvSpPr txBox="1"/>
            <p:nvPr/>
          </p:nvSpPr>
          <p:spPr>
            <a:xfrm>
              <a:off x="8849926" y="2145414"/>
              <a:ext cx="2610291" cy="540000"/>
            </a:xfrm>
            <a:prstGeom prst="rect">
              <a:avLst/>
            </a:prstGeom>
            <a:solidFill>
              <a:schemeClr val="accent3">
                <a:lumMod val="20000"/>
                <a:lumOff val="80000"/>
              </a:schemeClr>
            </a:solidFill>
          </p:spPr>
          <p:txBody>
            <a:bodyPr wrap="square" rtlCol="0" anchor="ctr" anchorCtr="0">
              <a:noAutofit/>
            </a:bodyPr>
            <a:lstStyle/>
            <a:p>
              <a:pPr algn="ctr"/>
              <a:r>
                <a:rPr lang="nl-NL" sz="1050" b="1">
                  <a:latin typeface="Georgia" panose="02040502050405020303" pitchFamily="18" charset="0"/>
                </a:rPr>
                <a:t>DIRECTLY LINKED</a:t>
              </a:r>
              <a:endParaRPr lang="en-GB" sz="1050">
                <a:latin typeface="Georgia" panose="02040502050405020303" pitchFamily="18" charset="0"/>
              </a:endParaRPr>
            </a:p>
          </p:txBody>
        </p:sp>
        <p:cxnSp>
          <p:nvCxnSpPr>
            <p:cNvPr id="32" name="Rechte verbindingslijn met pijl 31">
              <a:extLst>
                <a:ext uri="{FF2B5EF4-FFF2-40B4-BE49-F238E27FC236}">
                  <a16:creationId xmlns:a16="http://schemas.microsoft.com/office/drawing/2014/main" id="{1962322D-8300-42DE-9B23-E422DAFA9496}"/>
                </a:ext>
              </a:extLst>
            </p:cNvPr>
            <p:cNvCxnSpPr>
              <a:cxnSpLocks/>
            </p:cNvCxnSpPr>
            <p:nvPr/>
          </p:nvCxnSpPr>
          <p:spPr>
            <a:xfrm>
              <a:off x="786386" y="2800339"/>
              <a:ext cx="10881352" cy="0"/>
            </a:xfrm>
            <a:prstGeom prst="straightConnector1">
              <a:avLst/>
            </a:prstGeom>
            <a:ln w="38100">
              <a:solidFill>
                <a:schemeClr val="accent6">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Stroomdiagram: Verbindingslijn 39">
              <a:extLst>
                <a:ext uri="{FF2B5EF4-FFF2-40B4-BE49-F238E27FC236}">
                  <a16:creationId xmlns:a16="http://schemas.microsoft.com/office/drawing/2014/main" id="{EFAC4BC9-5056-4ED3-9349-C5CE891F84C8}"/>
                </a:ext>
              </a:extLst>
            </p:cNvPr>
            <p:cNvSpPr/>
            <p:nvPr/>
          </p:nvSpPr>
          <p:spPr>
            <a:xfrm>
              <a:off x="1049071" y="2141244"/>
              <a:ext cx="543021" cy="540000"/>
            </a:xfrm>
            <a:prstGeom prst="flowChartConnector">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25" b="1">
                  <a:solidFill>
                    <a:schemeClr val="tx1"/>
                  </a:solidFill>
                  <a:latin typeface="Georgia" panose="02040502050405020303" pitchFamily="18" charset="0"/>
                </a:rPr>
                <a:t>I</a:t>
              </a:r>
              <a:endParaRPr lang="en-GB" sz="825" b="1">
                <a:solidFill>
                  <a:schemeClr val="tx1"/>
                </a:solidFill>
                <a:latin typeface="Georgia" panose="02040502050405020303" pitchFamily="18" charset="0"/>
              </a:endParaRPr>
            </a:p>
          </p:txBody>
        </p:sp>
        <p:sp>
          <p:nvSpPr>
            <p:cNvPr id="42" name="Stroomdiagram: Verbindingslijn 41">
              <a:extLst>
                <a:ext uri="{FF2B5EF4-FFF2-40B4-BE49-F238E27FC236}">
                  <a16:creationId xmlns:a16="http://schemas.microsoft.com/office/drawing/2014/main" id="{C80C442D-DD92-43E5-85B5-7990A449FCFF}"/>
                </a:ext>
              </a:extLst>
            </p:cNvPr>
            <p:cNvSpPr/>
            <p:nvPr/>
          </p:nvSpPr>
          <p:spPr>
            <a:xfrm>
              <a:off x="4813743" y="2141244"/>
              <a:ext cx="543021" cy="540000"/>
            </a:xfrm>
            <a:prstGeom prst="flowChartConnector">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25" b="1">
                  <a:solidFill>
                    <a:schemeClr val="tx1"/>
                  </a:solidFill>
                  <a:latin typeface="Georgia" panose="02040502050405020303" pitchFamily="18" charset="0"/>
                </a:rPr>
                <a:t>II</a:t>
              </a:r>
              <a:endParaRPr lang="en-GB" sz="825" b="1">
                <a:solidFill>
                  <a:schemeClr val="tx1"/>
                </a:solidFill>
                <a:latin typeface="Georgia" panose="02040502050405020303" pitchFamily="18" charset="0"/>
              </a:endParaRPr>
            </a:p>
          </p:txBody>
        </p:sp>
        <p:sp>
          <p:nvSpPr>
            <p:cNvPr id="43" name="Stroomdiagram: Verbindingslijn 42">
              <a:extLst>
                <a:ext uri="{FF2B5EF4-FFF2-40B4-BE49-F238E27FC236}">
                  <a16:creationId xmlns:a16="http://schemas.microsoft.com/office/drawing/2014/main" id="{7B3D5DDB-2D25-4BD8-9092-83FD54ABFD1A}"/>
                </a:ext>
              </a:extLst>
            </p:cNvPr>
            <p:cNvSpPr/>
            <p:nvPr/>
          </p:nvSpPr>
          <p:spPr>
            <a:xfrm>
              <a:off x="8578415" y="2141244"/>
              <a:ext cx="543021" cy="540000"/>
            </a:xfrm>
            <a:prstGeom prst="flowChartConnector">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25" b="1">
                  <a:solidFill>
                    <a:schemeClr val="tx1"/>
                  </a:solidFill>
                  <a:latin typeface="Georgia" panose="02040502050405020303" pitchFamily="18" charset="0"/>
                </a:rPr>
                <a:t>III</a:t>
              </a:r>
              <a:endParaRPr lang="en-GB" sz="825" b="1">
                <a:solidFill>
                  <a:schemeClr val="tx1"/>
                </a:solidFill>
                <a:latin typeface="Georgia" panose="02040502050405020303" pitchFamily="18" charset="0"/>
              </a:endParaRPr>
            </a:p>
          </p:txBody>
        </p:sp>
        <p:cxnSp>
          <p:nvCxnSpPr>
            <p:cNvPr id="21" name="Rechte verbindingslijn met pijl 20">
              <a:extLst>
                <a:ext uri="{FF2B5EF4-FFF2-40B4-BE49-F238E27FC236}">
                  <a16:creationId xmlns:a16="http://schemas.microsoft.com/office/drawing/2014/main" id="{535389AA-21DF-4405-A32F-80784962CD42}"/>
                </a:ext>
              </a:extLst>
            </p:cNvPr>
            <p:cNvCxnSpPr>
              <a:cxnSpLocks/>
            </p:cNvCxnSpPr>
            <p:nvPr/>
          </p:nvCxnSpPr>
          <p:spPr>
            <a:xfrm flipV="1">
              <a:off x="8271954" y="2020826"/>
              <a:ext cx="0" cy="3758182"/>
            </a:xfrm>
            <a:prstGeom prst="straightConnector1">
              <a:avLst/>
            </a:prstGeom>
            <a:ln w="38100">
              <a:solidFill>
                <a:schemeClr val="tx1">
                  <a:lumMod val="50000"/>
                  <a:lumOff val="50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Pijl: links/rechts 6">
              <a:extLst>
                <a:ext uri="{FF2B5EF4-FFF2-40B4-BE49-F238E27FC236}">
                  <a16:creationId xmlns:a16="http://schemas.microsoft.com/office/drawing/2014/main" id="{68E22885-9B7A-43A4-B4BC-582DFD9D327F}"/>
                </a:ext>
              </a:extLst>
            </p:cNvPr>
            <p:cNvSpPr/>
            <p:nvPr/>
          </p:nvSpPr>
          <p:spPr>
            <a:xfrm flipV="1">
              <a:off x="786386" y="1773939"/>
              <a:ext cx="10881353" cy="137999"/>
            </a:xfrm>
            <a:prstGeom prst="leftRightArrow">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l"/>
              <a:endParaRPr lang="nl-NL" sz="900" err="1">
                <a:solidFill>
                  <a:schemeClr val="tx1"/>
                </a:solidFill>
                <a:latin typeface="Georgia" panose="02040502050405020303" pitchFamily="18" charset="0"/>
              </a:endParaRPr>
            </a:p>
          </p:txBody>
        </p:sp>
        <p:sp>
          <p:nvSpPr>
            <p:cNvPr id="35" name="Rechthoek 34">
              <a:extLst>
                <a:ext uri="{FF2B5EF4-FFF2-40B4-BE49-F238E27FC236}">
                  <a16:creationId xmlns:a16="http://schemas.microsoft.com/office/drawing/2014/main" id="{E9FA48F7-4679-4576-B553-2449C7A31398}"/>
                </a:ext>
              </a:extLst>
            </p:cNvPr>
            <p:cNvSpPr>
              <a:spLocks noChangeAspect="1"/>
            </p:cNvSpPr>
            <p:nvPr/>
          </p:nvSpPr>
          <p:spPr>
            <a:xfrm>
              <a:off x="1273104" y="3040188"/>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bIns="135000" rtlCol="0" anchor="b" anchorCtr="0"/>
            <a:lstStyle/>
            <a:p>
              <a:pPr algn="ctr"/>
              <a:r>
                <a:rPr lang="en-US" sz="750" b="1">
                  <a:solidFill>
                    <a:schemeClr val="tx1"/>
                  </a:solidFill>
                  <a:latin typeface="Georgia" panose="02040502050405020303" pitchFamily="18" charset="0"/>
                </a:rPr>
                <a:t>Company</a:t>
              </a:r>
              <a:endParaRPr lang="nl-NL" sz="750" b="1">
                <a:solidFill>
                  <a:schemeClr val="tx1"/>
                </a:solidFill>
                <a:latin typeface="Georgia" panose="02040502050405020303" pitchFamily="18" charset="0"/>
              </a:endParaRPr>
            </a:p>
          </p:txBody>
        </p:sp>
        <p:sp>
          <p:nvSpPr>
            <p:cNvPr id="37" name="Rechthoek 36">
              <a:extLst>
                <a:ext uri="{FF2B5EF4-FFF2-40B4-BE49-F238E27FC236}">
                  <a16:creationId xmlns:a16="http://schemas.microsoft.com/office/drawing/2014/main" id="{3C4FAB22-7108-47FC-B908-578F202744D0}"/>
                </a:ext>
              </a:extLst>
            </p:cNvPr>
            <p:cNvSpPr>
              <a:spLocks noChangeAspect="1"/>
            </p:cNvSpPr>
            <p:nvPr/>
          </p:nvSpPr>
          <p:spPr>
            <a:xfrm>
              <a:off x="2772119" y="3040188"/>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rtlCol="0" anchor="b" anchorCtr="0"/>
            <a:lstStyle/>
            <a:p>
              <a:pPr algn="ctr"/>
              <a:r>
                <a:rPr lang="nl-NL" sz="750" b="1">
                  <a:solidFill>
                    <a:schemeClr val="tx1"/>
                  </a:solidFill>
                  <a:latin typeface="Georgia" panose="02040502050405020303" pitchFamily="18" charset="0"/>
                </a:rPr>
                <a:t>Impacts</a:t>
              </a:r>
            </a:p>
          </p:txBody>
        </p:sp>
        <p:pic>
          <p:nvPicPr>
            <p:cNvPr id="39" name="Afbeelding 38">
              <a:extLst>
                <a:ext uri="{FF2B5EF4-FFF2-40B4-BE49-F238E27FC236}">
                  <a16:creationId xmlns:a16="http://schemas.microsoft.com/office/drawing/2014/main" id="{44E917CA-7ECA-430C-9C64-F23AAFBCC4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6119" y="3183633"/>
              <a:ext cx="504000" cy="504000"/>
            </a:xfrm>
            <a:prstGeom prst="rect">
              <a:avLst/>
            </a:prstGeom>
          </p:spPr>
        </p:pic>
        <p:pic>
          <p:nvPicPr>
            <p:cNvPr id="41" name="Afbeelding 40" descr="Afbeelding met teken, buiten, lucht, gebouw&#10;&#10;Beschrijving is gegenereerd met hoge betrouwbaarheid">
              <a:extLst>
                <a:ext uri="{FF2B5EF4-FFF2-40B4-BE49-F238E27FC236}">
                  <a16:creationId xmlns:a16="http://schemas.microsoft.com/office/drawing/2014/main" id="{5C14A1B0-B04B-4555-AE5B-E39B0C2D9C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7104" y="3183633"/>
              <a:ext cx="504000" cy="504000"/>
            </a:xfrm>
            <a:prstGeom prst="rect">
              <a:avLst/>
            </a:prstGeom>
          </p:spPr>
        </p:pic>
        <p:cxnSp>
          <p:nvCxnSpPr>
            <p:cNvPr id="44" name="Rechte verbindingslijn met pijl 43">
              <a:extLst>
                <a:ext uri="{FF2B5EF4-FFF2-40B4-BE49-F238E27FC236}">
                  <a16:creationId xmlns:a16="http://schemas.microsoft.com/office/drawing/2014/main" id="{BDD28E86-9893-4B62-A3E3-07180506B7D3}"/>
                </a:ext>
              </a:extLst>
            </p:cNvPr>
            <p:cNvCxnSpPr>
              <a:cxnSpLocks/>
              <a:stCxn id="35" idx="3"/>
              <a:endCxn id="37" idx="1"/>
            </p:cNvCxnSpPr>
            <p:nvPr/>
          </p:nvCxnSpPr>
          <p:spPr>
            <a:xfrm>
              <a:off x="2425104" y="3616188"/>
              <a:ext cx="347015" cy="0"/>
            </a:xfrm>
            <a:prstGeom prst="straightConnector1">
              <a:avLst/>
            </a:prstGeom>
            <a:ln w="28575">
              <a:solidFill>
                <a:srgbClr val="18576B"/>
              </a:solidFill>
              <a:tailEnd type="triangle"/>
            </a:ln>
          </p:spPr>
          <p:style>
            <a:lnRef idx="1">
              <a:schemeClr val="accent1"/>
            </a:lnRef>
            <a:fillRef idx="0">
              <a:schemeClr val="accent1"/>
            </a:fillRef>
            <a:effectRef idx="0">
              <a:schemeClr val="accent1"/>
            </a:effectRef>
            <a:fontRef idx="minor">
              <a:schemeClr val="tx1"/>
            </a:fontRef>
          </p:style>
        </p:cxnSp>
        <p:sp>
          <p:nvSpPr>
            <p:cNvPr id="45" name="Rechthoek 44">
              <a:extLst>
                <a:ext uri="{FF2B5EF4-FFF2-40B4-BE49-F238E27FC236}">
                  <a16:creationId xmlns:a16="http://schemas.microsoft.com/office/drawing/2014/main" id="{5489D844-0A2B-4196-A0A7-2C386C2FD795}"/>
                </a:ext>
              </a:extLst>
            </p:cNvPr>
            <p:cNvSpPr>
              <a:spLocks noChangeAspect="1"/>
            </p:cNvSpPr>
            <p:nvPr/>
          </p:nvSpPr>
          <p:spPr>
            <a:xfrm>
              <a:off x="5045452" y="3016091"/>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bIns="135000" rtlCol="0" anchor="b" anchorCtr="0"/>
            <a:lstStyle/>
            <a:p>
              <a:pPr algn="ctr"/>
              <a:r>
                <a:rPr lang="nl-NL" sz="900" b="1">
                  <a:solidFill>
                    <a:schemeClr val="tx1"/>
                  </a:solidFill>
                  <a:latin typeface="Georgia" panose="02040502050405020303" pitchFamily="18" charset="0"/>
                </a:rPr>
                <a:t>3</a:t>
              </a:r>
              <a:r>
                <a:rPr lang="nl-NL" sz="900" b="1" baseline="30000">
                  <a:solidFill>
                    <a:schemeClr val="tx1"/>
                  </a:solidFill>
                  <a:latin typeface="Georgia" panose="02040502050405020303" pitchFamily="18" charset="0"/>
                </a:rPr>
                <a:t>rd</a:t>
              </a:r>
              <a:r>
                <a:rPr lang="nl-NL" sz="900" b="1">
                  <a:solidFill>
                    <a:schemeClr val="tx1"/>
                  </a:solidFill>
                  <a:latin typeface="Georgia" panose="02040502050405020303" pitchFamily="18" charset="0"/>
                </a:rPr>
                <a:t> party</a:t>
              </a:r>
            </a:p>
          </p:txBody>
        </p:sp>
        <p:sp>
          <p:nvSpPr>
            <p:cNvPr id="46" name="Rechthoek 45">
              <a:extLst>
                <a:ext uri="{FF2B5EF4-FFF2-40B4-BE49-F238E27FC236}">
                  <a16:creationId xmlns:a16="http://schemas.microsoft.com/office/drawing/2014/main" id="{24D4299B-3FA6-455A-8853-342B45B51889}"/>
                </a:ext>
              </a:extLst>
            </p:cNvPr>
            <p:cNvSpPr>
              <a:spLocks noChangeAspect="1"/>
            </p:cNvSpPr>
            <p:nvPr/>
          </p:nvSpPr>
          <p:spPr>
            <a:xfrm>
              <a:off x="6544467" y="3016091"/>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rtlCol="0" anchor="b" anchorCtr="0"/>
            <a:lstStyle/>
            <a:p>
              <a:pPr algn="ctr"/>
              <a:r>
                <a:rPr lang="nl-NL" sz="750" b="1">
                  <a:solidFill>
                    <a:schemeClr val="tx1"/>
                  </a:solidFill>
                  <a:latin typeface="Georgia" panose="02040502050405020303" pitchFamily="18" charset="0"/>
                </a:rPr>
                <a:t>Impacts</a:t>
              </a:r>
            </a:p>
          </p:txBody>
        </p:sp>
        <p:pic>
          <p:nvPicPr>
            <p:cNvPr id="47" name="Afbeelding 46">
              <a:extLst>
                <a:ext uri="{FF2B5EF4-FFF2-40B4-BE49-F238E27FC236}">
                  <a16:creationId xmlns:a16="http://schemas.microsoft.com/office/drawing/2014/main" id="{0932E841-8415-443D-99B7-F9004723FA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8467" y="3159536"/>
              <a:ext cx="504000" cy="504000"/>
            </a:xfrm>
            <a:prstGeom prst="rect">
              <a:avLst/>
            </a:prstGeom>
          </p:spPr>
        </p:pic>
        <p:sp>
          <p:nvSpPr>
            <p:cNvPr id="48" name="Rechthoek 47">
              <a:extLst>
                <a:ext uri="{FF2B5EF4-FFF2-40B4-BE49-F238E27FC236}">
                  <a16:creationId xmlns:a16="http://schemas.microsoft.com/office/drawing/2014/main" id="{1BBE443C-8BDF-49C8-BD90-79FB95160E8B}"/>
                </a:ext>
              </a:extLst>
            </p:cNvPr>
            <p:cNvSpPr>
              <a:spLocks noChangeAspect="1"/>
            </p:cNvSpPr>
            <p:nvPr/>
          </p:nvSpPr>
          <p:spPr>
            <a:xfrm>
              <a:off x="5045452" y="4427413"/>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bIns="135000" rtlCol="0" anchor="b" anchorCtr="0"/>
            <a:lstStyle/>
            <a:p>
              <a:pPr algn="ctr"/>
              <a:r>
                <a:rPr lang="en-US" sz="825" b="1">
                  <a:solidFill>
                    <a:schemeClr val="tx1"/>
                  </a:solidFill>
                  <a:latin typeface="Georgia" panose="02040502050405020303" pitchFamily="18" charset="0"/>
                </a:rPr>
                <a:t>Company</a:t>
              </a:r>
              <a:endParaRPr lang="nl-NL" sz="825" b="1">
                <a:solidFill>
                  <a:schemeClr val="tx1"/>
                </a:solidFill>
                <a:latin typeface="Georgia" panose="02040502050405020303" pitchFamily="18" charset="0"/>
              </a:endParaRPr>
            </a:p>
          </p:txBody>
        </p:sp>
        <p:pic>
          <p:nvPicPr>
            <p:cNvPr id="49" name="Afbeelding 48" descr="Afbeelding met teken, buiten, lucht, gebouw&#10;&#10;Beschrijving is gegenereerd met hoge betrouwbaarheid">
              <a:extLst>
                <a:ext uri="{FF2B5EF4-FFF2-40B4-BE49-F238E27FC236}">
                  <a16:creationId xmlns:a16="http://schemas.microsoft.com/office/drawing/2014/main" id="{8A74500A-3353-4037-BBC2-2BC00F8F3F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9452" y="4570858"/>
              <a:ext cx="504000" cy="504000"/>
            </a:xfrm>
            <a:prstGeom prst="rect">
              <a:avLst/>
            </a:prstGeom>
          </p:spPr>
        </p:pic>
        <p:pic>
          <p:nvPicPr>
            <p:cNvPr id="50" name="Afbeelding 49">
              <a:extLst>
                <a:ext uri="{FF2B5EF4-FFF2-40B4-BE49-F238E27FC236}">
                  <a16:creationId xmlns:a16="http://schemas.microsoft.com/office/drawing/2014/main" id="{2C73E007-E614-48A2-AC22-52D141403F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69452" y="3236359"/>
              <a:ext cx="504992" cy="504992"/>
            </a:xfrm>
            <a:prstGeom prst="rect">
              <a:avLst/>
            </a:prstGeom>
          </p:spPr>
        </p:pic>
        <p:cxnSp>
          <p:nvCxnSpPr>
            <p:cNvPr id="51" name="Rechte verbindingslijn met pijl 50">
              <a:extLst>
                <a:ext uri="{FF2B5EF4-FFF2-40B4-BE49-F238E27FC236}">
                  <a16:creationId xmlns:a16="http://schemas.microsoft.com/office/drawing/2014/main" id="{E7BC6DB1-5292-44EB-AB8F-09CDEEBA5A2B}"/>
                </a:ext>
              </a:extLst>
            </p:cNvPr>
            <p:cNvCxnSpPr>
              <a:cxnSpLocks/>
              <a:stCxn id="45" idx="3"/>
              <a:endCxn id="46" idx="1"/>
            </p:cNvCxnSpPr>
            <p:nvPr/>
          </p:nvCxnSpPr>
          <p:spPr>
            <a:xfrm>
              <a:off x="6197452" y="3592091"/>
              <a:ext cx="347015" cy="0"/>
            </a:xfrm>
            <a:prstGeom prst="straightConnector1">
              <a:avLst/>
            </a:prstGeom>
            <a:ln w="28575">
              <a:solidFill>
                <a:srgbClr val="18576B"/>
              </a:solidFill>
              <a:tailEnd type="triangle"/>
            </a:ln>
          </p:spPr>
          <p:style>
            <a:lnRef idx="1">
              <a:schemeClr val="accent1"/>
            </a:lnRef>
            <a:fillRef idx="0">
              <a:schemeClr val="accent1"/>
            </a:fillRef>
            <a:effectRef idx="0">
              <a:schemeClr val="accent1"/>
            </a:effectRef>
            <a:fontRef idx="minor">
              <a:schemeClr val="tx1"/>
            </a:fontRef>
          </p:style>
        </p:cxnSp>
        <p:cxnSp>
          <p:nvCxnSpPr>
            <p:cNvPr id="52" name="Rechte verbindingslijn met pijl 51">
              <a:extLst>
                <a:ext uri="{FF2B5EF4-FFF2-40B4-BE49-F238E27FC236}">
                  <a16:creationId xmlns:a16="http://schemas.microsoft.com/office/drawing/2014/main" id="{BAE6C964-E9CF-4D54-9C5A-AF12F7DF767C}"/>
                </a:ext>
              </a:extLst>
            </p:cNvPr>
            <p:cNvCxnSpPr>
              <a:cxnSpLocks/>
              <a:stCxn id="48" idx="0"/>
              <a:endCxn id="45" idx="2"/>
            </p:cNvCxnSpPr>
            <p:nvPr/>
          </p:nvCxnSpPr>
          <p:spPr>
            <a:xfrm flipV="1">
              <a:off x="5621452" y="4168091"/>
              <a:ext cx="0" cy="259322"/>
            </a:xfrm>
            <a:prstGeom prst="straightConnector1">
              <a:avLst/>
            </a:prstGeom>
            <a:ln w="28575">
              <a:solidFill>
                <a:srgbClr val="18576B"/>
              </a:solidFill>
              <a:tailEnd type="triangle"/>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D54D2A50-AE51-4DFA-B993-D7E767FEFA4F}"/>
                </a:ext>
              </a:extLst>
            </p:cNvPr>
            <p:cNvCxnSpPr>
              <a:cxnSpLocks/>
              <a:endCxn id="57" idx="0"/>
            </p:cNvCxnSpPr>
            <p:nvPr/>
          </p:nvCxnSpPr>
          <p:spPr>
            <a:xfrm>
              <a:off x="10134800" y="3570468"/>
              <a:ext cx="7228" cy="820369"/>
            </a:xfrm>
            <a:prstGeom prst="line">
              <a:avLst/>
            </a:prstGeom>
            <a:ln>
              <a:solidFill>
                <a:srgbClr val="18576B"/>
              </a:solidFill>
              <a:prstDash val="sysDot"/>
            </a:ln>
          </p:spPr>
          <p:style>
            <a:lnRef idx="1">
              <a:schemeClr val="accent1"/>
            </a:lnRef>
            <a:fillRef idx="0">
              <a:schemeClr val="accent1"/>
            </a:fillRef>
            <a:effectRef idx="0">
              <a:schemeClr val="accent1"/>
            </a:effectRef>
            <a:fontRef idx="minor">
              <a:schemeClr val="tx1"/>
            </a:fontRef>
          </p:style>
        </p:cxnSp>
        <p:sp>
          <p:nvSpPr>
            <p:cNvPr id="54" name="Rechthoek 53">
              <a:extLst>
                <a:ext uri="{FF2B5EF4-FFF2-40B4-BE49-F238E27FC236}">
                  <a16:creationId xmlns:a16="http://schemas.microsoft.com/office/drawing/2014/main" id="{0C490413-9D47-484A-A5F3-EBBD3CC2FB67}"/>
                </a:ext>
              </a:extLst>
            </p:cNvPr>
            <p:cNvSpPr>
              <a:spLocks noChangeAspect="1"/>
            </p:cNvSpPr>
            <p:nvPr/>
          </p:nvSpPr>
          <p:spPr>
            <a:xfrm>
              <a:off x="8816521" y="2994468"/>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bIns="135000" rtlCol="0" anchor="b" anchorCtr="0"/>
            <a:lstStyle/>
            <a:p>
              <a:pPr algn="ctr"/>
              <a:r>
                <a:rPr lang="nl-NL" sz="750" b="1">
                  <a:solidFill>
                    <a:schemeClr val="tx1"/>
                  </a:solidFill>
                  <a:latin typeface="Georgia" panose="02040502050405020303" pitchFamily="18" charset="0"/>
                </a:rPr>
                <a:t>3</a:t>
              </a:r>
              <a:r>
                <a:rPr lang="nl-NL" sz="750" b="1" baseline="30000">
                  <a:solidFill>
                    <a:schemeClr val="tx1"/>
                  </a:solidFill>
                  <a:latin typeface="Georgia" panose="02040502050405020303" pitchFamily="18" charset="0"/>
                </a:rPr>
                <a:t>rd</a:t>
              </a:r>
              <a:r>
                <a:rPr lang="nl-NL" sz="750" b="1">
                  <a:solidFill>
                    <a:schemeClr val="tx1"/>
                  </a:solidFill>
                  <a:latin typeface="Georgia" panose="02040502050405020303" pitchFamily="18" charset="0"/>
                </a:rPr>
                <a:t> party</a:t>
              </a:r>
            </a:p>
          </p:txBody>
        </p:sp>
        <p:sp>
          <p:nvSpPr>
            <p:cNvPr id="55" name="Rechthoek 54">
              <a:extLst>
                <a:ext uri="{FF2B5EF4-FFF2-40B4-BE49-F238E27FC236}">
                  <a16:creationId xmlns:a16="http://schemas.microsoft.com/office/drawing/2014/main" id="{8CB0330D-E0F1-4BF4-89AC-796DC161C4FC}"/>
                </a:ext>
              </a:extLst>
            </p:cNvPr>
            <p:cNvSpPr>
              <a:spLocks noChangeAspect="1"/>
            </p:cNvSpPr>
            <p:nvPr/>
          </p:nvSpPr>
          <p:spPr>
            <a:xfrm>
              <a:off x="10315536" y="2994468"/>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rtlCol="0" anchor="b" anchorCtr="0"/>
            <a:lstStyle/>
            <a:p>
              <a:pPr algn="ctr"/>
              <a:r>
                <a:rPr lang="nl-NL" sz="750" b="1">
                  <a:solidFill>
                    <a:schemeClr val="tx1"/>
                  </a:solidFill>
                  <a:latin typeface="Georgia" panose="02040502050405020303" pitchFamily="18" charset="0"/>
                </a:rPr>
                <a:t>Impacts</a:t>
              </a:r>
            </a:p>
          </p:txBody>
        </p:sp>
        <p:pic>
          <p:nvPicPr>
            <p:cNvPr id="56" name="Afbeelding 55">
              <a:extLst>
                <a:ext uri="{FF2B5EF4-FFF2-40B4-BE49-F238E27FC236}">
                  <a16:creationId xmlns:a16="http://schemas.microsoft.com/office/drawing/2014/main" id="{6E2748FF-7241-4ADC-9339-3652A5C0B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9536" y="3137913"/>
              <a:ext cx="504000" cy="504000"/>
            </a:xfrm>
            <a:prstGeom prst="rect">
              <a:avLst/>
            </a:prstGeom>
          </p:spPr>
        </p:pic>
        <p:sp>
          <p:nvSpPr>
            <p:cNvPr id="57" name="Rechthoek 56">
              <a:extLst>
                <a:ext uri="{FF2B5EF4-FFF2-40B4-BE49-F238E27FC236}">
                  <a16:creationId xmlns:a16="http://schemas.microsoft.com/office/drawing/2014/main" id="{9364542D-4057-41DD-BD63-1DF2D28FBF6F}"/>
                </a:ext>
              </a:extLst>
            </p:cNvPr>
            <p:cNvSpPr>
              <a:spLocks noChangeAspect="1"/>
            </p:cNvSpPr>
            <p:nvPr/>
          </p:nvSpPr>
          <p:spPr>
            <a:xfrm>
              <a:off x="9566028" y="4390837"/>
              <a:ext cx="1152000" cy="1152000"/>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27000" tIns="432000" rIns="27000" bIns="135000" rtlCol="0" anchor="b" anchorCtr="0"/>
            <a:lstStyle/>
            <a:p>
              <a:pPr algn="ctr"/>
              <a:r>
                <a:rPr lang="en-US" sz="750" b="1">
                  <a:solidFill>
                    <a:schemeClr val="tx1"/>
                  </a:solidFill>
                  <a:latin typeface="Georgia" panose="02040502050405020303" pitchFamily="18" charset="0"/>
                </a:rPr>
                <a:t>Company</a:t>
              </a:r>
              <a:endParaRPr lang="nl-NL" sz="750" b="1">
                <a:solidFill>
                  <a:schemeClr val="tx1"/>
                </a:solidFill>
                <a:latin typeface="Georgia" panose="02040502050405020303" pitchFamily="18" charset="0"/>
              </a:endParaRPr>
            </a:p>
          </p:txBody>
        </p:sp>
        <p:pic>
          <p:nvPicPr>
            <p:cNvPr id="58" name="Afbeelding 57" descr="Afbeelding met teken, buiten, lucht, gebouw&#10;&#10;Beschrijving is gegenereerd met hoge betrouwbaarheid">
              <a:extLst>
                <a:ext uri="{FF2B5EF4-FFF2-40B4-BE49-F238E27FC236}">
                  <a16:creationId xmlns:a16="http://schemas.microsoft.com/office/drawing/2014/main" id="{2538EE76-F688-4563-A40D-AD1AB766A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82800" y="4549235"/>
              <a:ext cx="504000" cy="504000"/>
            </a:xfrm>
            <a:prstGeom prst="rect">
              <a:avLst/>
            </a:prstGeom>
          </p:spPr>
        </p:pic>
        <p:pic>
          <p:nvPicPr>
            <p:cNvPr id="59" name="Afbeelding 58">
              <a:extLst>
                <a:ext uri="{FF2B5EF4-FFF2-40B4-BE49-F238E27FC236}">
                  <a16:creationId xmlns:a16="http://schemas.microsoft.com/office/drawing/2014/main" id="{53EF4496-41BC-4333-9713-B6649754FB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0521" y="3214736"/>
              <a:ext cx="504992" cy="504992"/>
            </a:xfrm>
            <a:prstGeom prst="rect">
              <a:avLst/>
            </a:prstGeom>
          </p:spPr>
        </p:pic>
        <p:cxnSp>
          <p:nvCxnSpPr>
            <p:cNvPr id="60" name="Rechte verbindingslijn met pijl 59">
              <a:extLst>
                <a:ext uri="{FF2B5EF4-FFF2-40B4-BE49-F238E27FC236}">
                  <a16:creationId xmlns:a16="http://schemas.microsoft.com/office/drawing/2014/main" id="{33FBF5B2-5DBE-4776-AD35-999DDE0E64C5}"/>
                </a:ext>
              </a:extLst>
            </p:cNvPr>
            <p:cNvCxnSpPr>
              <a:cxnSpLocks/>
              <a:stCxn id="54" idx="3"/>
              <a:endCxn id="55" idx="1"/>
            </p:cNvCxnSpPr>
            <p:nvPr/>
          </p:nvCxnSpPr>
          <p:spPr>
            <a:xfrm>
              <a:off x="9968521" y="3570468"/>
              <a:ext cx="347015" cy="0"/>
            </a:xfrm>
            <a:prstGeom prst="straightConnector1">
              <a:avLst/>
            </a:prstGeom>
            <a:ln w="28575">
              <a:solidFill>
                <a:srgbClr val="18576B"/>
              </a:solidFill>
              <a:tailEnd type="triangle"/>
            </a:ln>
          </p:spPr>
          <p:style>
            <a:lnRef idx="1">
              <a:schemeClr val="accent1"/>
            </a:lnRef>
            <a:fillRef idx="0">
              <a:schemeClr val="accent1"/>
            </a:fillRef>
            <a:effectRef idx="0">
              <a:schemeClr val="accent1"/>
            </a:effectRef>
            <a:fontRef idx="minor">
              <a:schemeClr val="tx1"/>
            </a:fontRef>
          </p:style>
        </p:cxnSp>
        <p:sp>
          <p:nvSpPr>
            <p:cNvPr id="10" name="Tekstvak 9">
              <a:extLst>
                <a:ext uri="{FF2B5EF4-FFF2-40B4-BE49-F238E27FC236}">
                  <a16:creationId xmlns:a16="http://schemas.microsoft.com/office/drawing/2014/main" id="{FD14F4D5-DA86-43C4-B51A-CA0BAB668699}"/>
                </a:ext>
              </a:extLst>
            </p:cNvPr>
            <p:cNvSpPr txBox="1"/>
            <p:nvPr/>
          </p:nvSpPr>
          <p:spPr>
            <a:xfrm>
              <a:off x="786385" y="1527048"/>
              <a:ext cx="10881353" cy="338555"/>
            </a:xfrm>
            <a:prstGeom prst="rect">
              <a:avLst/>
            </a:prstGeom>
            <a:noFill/>
          </p:spPr>
          <p:txBody>
            <a:bodyPr wrap="square" rtlCol="0">
              <a:spAutoFit/>
            </a:bodyPr>
            <a:lstStyle/>
            <a:p>
              <a:pPr algn="ctr"/>
              <a:r>
                <a:rPr lang="nl-NL" sz="1050">
                  <a:solidFill>
                    <a:schemeClr val="bg1">
                      <a:lumMod val="50000"/>
                    </a:schemeClr>
                  </a:solidFill>
                  <a:latin typeface="Georgia" panose="02040502050405020303" pitchFamily="18" charset="0"/>
                </a:rPr>
                <a:t>DEGREE OF INVOLVEMENT</a:t>
              </a:r>
            </a:p>
          </p:txBody>
        </p:sp>
      </p:grpSp>
      <p:sp>
        <p:nvSpPr>
          <p:cNvPr id="36" name="Rechthoek 35">
            <a:extLst>
              <a:ext uri="{FF2B5EF4-FFF2-40B4-BE49-F238E27FC236}">
                <a16:creationId xmlns:a16="http://schemas.microsoft.com/office/drawing/2014/main" id="{14EE12FD-5280-4F79-9734-022A1ABE2EAE}"/>
              </a:ext>
            </a:extLst>
          </p:cNvPr>
          <p:cNvSpPr/>
          <p:nvPr/>
        </p:nvSpPr>
        <p:spPr>
          <a:xfrm>
            <a:off x="512720" y="4465906"/>
            <a:ext cx="2430000" cy="244529"/>
          </a:xfrm>
          <a:prstGeom prst="rect">
            <a:avLst/>
          </a:prstGeom>
          <a:solidFill>
            <a:srgbClr val="D1D2D4"/>
          </a:solidFill>
        </p:spPr>
        <p:txBody>
          <a:bodyPr wrap="square" anchor="ctr" anchorCtr="0">
            <a:noAutofit/>
          </a:bodyPr>
          <a:lstStyle/>
          <a:p>
            <a:pPr algn="ctr"/>
            <a:r>
              <a:rPr lang="nl-NL" sz="825" err="1">
                <a:latin typeface="Georgia" panose="02040502050405020303" pitchFamily="18" charset="0"/>
              </a:rPr>
              <a:t>Example</a:t>
            </a:r>
            <a:r>
              <a:rPr lang="nl-NL" sz="825">
                <a:latin typeface="Georgia" panose="02040502050405020303" pitchFamily="18" charset="0"/>
              </a:rPr>
              <a:t>: Impacts on employees’ </a:t>
            </a:r>
            <a:r>
              <a:rPr lang="nl-NL" sz="825" err="1">
                <a:latin typeface="Georgia" panose="02040502050405020303" pitchFamily="18" charset="0"/>
              </a:rPr>
              <a:t>safety</a:t>
            </a:r>
            <a:r>
              <a:rPr lang="nl-NL" sz="825">
                <a:latin typeface="Georgia" panose="02040502050405020303" pitchFamily="18" charset="0"/>
              </a:rPr>
              <a:t> </a:t>
            </a:r>
            <a:r>
              <a:rPr lang="nl-NL" sz="825" err="1">
                <a:latin typeface="Georgia" panose="02040502050405020303" pitchFamily="18" charset="0"/>
              </a:rPr>
              <a:t>and</a:t>
            </a:r>
            <a:r>
              <a:rPr lang="nl-NL" sz="825">
                <a:latin typeface="Georgia" panose="02040502050405020303" pitchFamily="18" charset="0"/>
              </a:rPr>
              <a:t> security</a:t>
            </a:r>
            <a:endParaRPr lang="nl-NL" sz="2400">
              <a:latin typeface="Georgia" panose="02040502050405020303" pitchFamily="18" charset="0"/>
            </a:endParaRPr>
          </a:p>
        </p:txBody>
      </p:sp>
      <p:sp>
        <p:nvSpPr>
          <p:cNvPr id="38" name="Rechthoek 37">
            <a:extLst>
              <a:ext uri="{FF2B5EF4-FFF2-40B4-BE49-F238E27FC236}">
                <a16:creationId xmlns:a16="http://schemas.microsoft.com/office/drawing/2014/main" id="{B2975743-9FB7-4E93-82BA-480630200BB3}"/>
              </a:ext>
            </a:extLst>
          </p:cNvPr>
          <p:cNvSpPr/>
          <p:nvPr/>
        </p:nvSpPr>
        <p:spPr>
          <a:xfrm>
            <a:off x="3430290" y="4463422"/>
            <a:ext cx="2430000" cy="244529"/>
          </a:xfrm>
          <a:prstGeom prst="rect">
            <a:avLst/>
          </a:prstGeom>
          <a:solidFill>
            <a:srgbClr val="D1D2D4"/>
          </a:solidFill>
        </p:spPr>
        <p:txBody>
          <a:bodyPr wrap="square" anchor="ctr" anchorCtr="0">
            <a:noAutofit/>
          </a:bodyPr>
          <a:lstStyle/>
          <a:p>
            <a:pPr algn="ctr"/>
            <a:r>
              <a:rPr lang="nl-NL" sz="825" err="1">
                <a:latin typeface="Georgia" panose="02040502050405020303" pitchFamily="18" charset="0"/>
              </a:rPr>
              <a:t>Example</a:t>
            </a:r>
            <a:r>
              <a:rPr lang="nl-NL" sz="825">
                <a:latin typeface="Georgia" panose="02040502050405020303" pitchFamily="18" charset="0"/>
              </a:rPr>
              <a:t>: Impacts </a:t>
            </a:r>
            <a:r>
              <a:rPr lang="nl-NL" sz="825" err="1">
                <a:latin typeface="Georgia" panose="02040502050405020303" pitchFamily="18" charset="0"/>
              </a:rPr>
              <a:t>through</a:t>
            </a:r>
            <a:r>
              <a:rPr lang="nl-NL" sz="825">
                <a:latin typeface="Georgia" panose="02040502050405020303" pitchFamily="18" charset="0"/>
              </a:rPr>
              <a:t> </a:t>
            </a:r>
            <a:r>
              <a:rPr lang="nl-NL" sz="825" err="1">
                <a:latin typeface="Georgia" panose="02040502050405020303" pitchFamily="18" charset="0"/>
              </a:rPr>
              <a:t>supply</a:t>
            </a:r>
            <a:r>
              <a:rPr lang="nl-NL" sz="825">
                <a:latin typeface="Georgia" panose="02040502050405020303" pitchFamily="18" charset="0"/>
              </a:rPr>
              <a:t> chain</a:t>
            </a:r>
            <a:endParaRPr lang="nl-NL" sz="2400">
              <a:latin typeface="Georgia" panose="02040502050405020303" pitchFamily="18" charset="0"/>
            </a:endParaRPr>
          </a:p>
        </p:txBody>
      </p:sp>
      <p:sp>
        <p:nvSpPr>
          <p:cNvPr id="61" name="Rechthoek 60">
            <a:extLst>
              <a:ext uri="{FF2B5EF4-FFF2-40B4-BE49-F238E27FC236}">
                <a16:creationId xmlns:a16="http://schemas.microsoft.com/office/drawing/2014/main" id="{91DFF15B-D08B-4CD9-825D-00817EA31FF8}"/>
              </a:ext>
            </a:extLst>
          </p:cNvPr>
          <p:cNvSpPr/>
          <p:nvPr/>
        </p:nvSpPr>
        <p:spPr>
          <a:xfrm>
            <a:off x="6274571" y="4465906"/>
            <a:ext cx="2430000" cy="244529"/>
          </a:xfrm>
          <a:prstGeom prst="rect">
            <a:avLst/>
          </a:prstGeom>
          <a:solidFill>
            <a:srgbClr val="D1D2D4"/>
          </a:solidFill>
        </p:spPr>
        <p:txBody>
          <a:bodyPr wrap="square" anchor="ctr" anchorCtr="0">
            <a:noAutofit/>
          </a:bodyPr>
          <a:lstStyle/>
          <a:p>
            <a:pPr algn="ctr"/>
            <a:r>
              <a:rPr lang="en-US" sz="825">
                <a:latin typeface="Georgia" panose="02040502050405020303" pitchFamily="18" charset="0"/>
              </a:rPr>
              <a:t>Example: Links to impacts through services / products</a:t>
            </a:r>
            <a:endParaRPr lang="nl-NL" sz="2400">
              <a:latin typeface="Georgia" panose="02040502050405020303" pitchFamily="18" charset="0"/>
            </a:endParaRPr>
          </a:p>
        </p:txBody>
      </p:sp>
      <p:sp>
        <p:nvSpPr>
          <p:cNvPr id="2" name="TextBox 1">
            <a:extLst>
              <a:ext uri="{FF2B5EF4-FFF2-40B4-BE49-F238E27FC236}">
                <a16:creationId xmlns:a16="http://schemas.microsoft.com/office/drawing/2014/main" id="{4D13118A-3BE6-837A-94CA-6EBE96BF87A2}"/>
              </a:ext>
            </a:extLst>
          </p:cNvPr>
          <p:cNvSpPr txBox="1"/>
          <p:nvPr/>
        </p:nvSpPr>
        <p:spPr>
          <a:xfrm>
            <a:off x="509077" y="572528"/>
            <a:ext cx="7448732" cy="310406"/>
          </a:xfrm>
          <a:prstGeom prst="rect">
            <a:avLst/>
          </a:prstGeom>
          <a:noFill/>
        </p:spPr>
        <p:txBody>
          <a:bodyPr wrap="square" rtlCol="0">
            <a:noAutofit/>
          </a:bodyPr>
          <a:lstStyle/>
          <a:p>
            <a:pPr algn="l"/>
            <a:r>
              <a:rPr lang="en-US" sz="1200" i="1"/>
              <a:t>ESRS: Impacts include those caused or contributed to by the undertaking and those which are directly linked to the  undertaking’s own operations, products, or services through its business relationships (not limited to contractual relationships).</a:t>
            </a:r>
            <a:endParaRPr lang="en-FI" sz="1200" i="1"/>
          </a:p>
        </p:txBody>
      </p:sp>
    </p:spTree>
    <p:custDataLst>
      <p:tags r:id="rId1"/>
    </p:custDataLst>
    <p:extLst>
      <p:ext uri="{BB962C8B-B14F-4D97-AF65-F5344CB8AC3E}">
        <p14:creationId xmlns:p14="http://schemas.microsoft.com/office/powerpoint/2010/main" val="4247281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7534A-42B3-4F99-B0C2-681E7717AD9B}"/>
              </a:ext>
            </a:extLst>
          </p:cNvPr>
          <p:cNvSpPr>
            <a:spLocks noGrp="1"/>
          </p:cNvSpPr>
          <p:nvPr>
            <p:ph type="title"/>
          </p:nvPr>
        </p:nvSpPr>
        <p:spPr>
          <a:xfrm>
            <a:off x="125432" y="166235"/>
            <a:ext cx="7858508" cy="525044"/>
          </a:xfrm>
        </p:spPr>
        <p:txBody>
          <a:bodyPr>
            <a:normAutofit fontScale="90000"/>
          </a:bodyPr>
          <a:lstStyle/>
          <a:p>
            <a:r>
              <a:rPr lang="sv-SE" sz="2400" b="1" noProof="0">
                <a:latin typeface="Georgia"/>
              </a:rPr>
              <a:t>Assessing impacts</a:t>
            </a:r>
            <a:br>
              <a:rPr lang="sv-SE" sz="2400" b="1" noProof="0">
                <a:latin typeface="Georgia"/>
              </a:rPr>
            </a:br>
            <a:endParaRPr lang="sv-SE" sz="2200" noProof="0">
              <a:latin typeface="Georgia" panose="02040502050405020303" pitchFamily="18" charset="0"/>
            </a:endParaRPr>
          </a:p>
        </p:txBody>
      </p:sp>
      <p:grpSp>
        <p:nvGrpSpPr>
          <p:cNvPr id="5" name="Group 4">
            <a:extLst>
              <a:ext uri="{FF2B5EF4-FFF2-40B4-BE49-F238E27FC236}">
                <a16:creationId xmlns:a16="http://schemas.microsoft.com/office/drawing/2014/main" id="{549F52D3-E40B-0FDC-CA83-9812F28A87C7}"/>
              </a:ext>
            </a:extLst>
          </p:cNvPr>
          <p:cNvGrpSpPr/>
          <p:nvPr/>
        </p:nvGrpSpPr>
        <p:grpSpPr>
          <a:xfrm>
            <a:off x="488355" y="1351200"/>
            <a:ext cx="8195242" cy="2440770"/>
            <a:chOff x="521654" y="1494522"/>
            <a:chExt cx="8717477" cy="2141434"/>
          </a:xfrm>
        </p:grpSpPr>
        <p:sp>
          <p:nvSpPr>
            <p:cNvPr id="11" name="TextBox 10">
              <a:extLst>
                <a:ext uri="{FF2B5EF4-FFF2-40B4-BE49-F238E27FC236}">
                  <a16:creationId xmlns:a16="http://schemas.microsoft.com/office/drawing/2014/main" id="{1575B80B-7579-E550-0A76-7CEBC0B90DF7}"/>
                </a:ext>
              </a:extLst>
            </p:cNvPr>
            <p:cNvSpPr txBox="1"/>
            <p:nvPr/>
          </p:nvSpPr>
          <p:spPr>
            <a:xfrm>
              <a:off x="521654" y="1494522"/>
              <a:ext cx="2025000" cy="1782095"/>
            </a:xfrm>
            <a:prstGeom prst="rect">
              <a:avLst/>
            </a:prstGeom>
            <a:solidFill>
              <a:schemeClr val="accent4"/>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Scale</a:t>
              </a: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err="1">
                  <a:ln>
                    <a:noFill/>
                  </a:ln>
                  <a:solidFill>
                    <a:prstClr val="black"/>
                  </a:solidFill>
                  <a:effectLst/>
                  <a:uLnTx/>
                  <a:uFillTx/>
                  <a:latin typeface="Georgia" panose="02040502050405020303" pitchFamily="18" charset="0"/>
                  <a:ea typeface="+mn-ea"/>
                  <a:cs typeface="+mn-cs"/>
                </a:rPr>
                <a:t>How</a:t>
              </a: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 grave the </a:t>
              </a:r>
              <a:r>
                <a:rPr kumimoji="0" lang="sv-SE" sz="1200" b="0" i="1" u="none" strike="noStrike" kern="1200" cap="none" spc="0" normalizeH="0" baseline="0" noProof="0" err="1">
                  <a:ln>
                    <a:noFill/>
                  </a:ln>
                  <a:solidFill>
                    <a:prstClr val="black"/>
                  </a:solidFill>
                  <a:effectLst/>
                  <a:uLnTx/>
                  <a:uFillTx/>
                  <a:latin typeface="Georgia" panose="02040502050405020303" pitchFamily="18" charset="0"/>
                  <a:ea typeface="+mn-ea"/>
                  <a:cs typeface="+mn-cs"/>
                </a:rPr>
                <a:t>impact</a:t>
              </a: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 is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0EF12025-7F4C-1F73-A61E-360EE73EDA30}"/>
                </a:ext>
              </a:extLst>
            </p:cNvPr>
            <p:cNvSpPr txBox="1"/>
            <p:nvPr/>
          </p:nvSpPr>
          <p:spPr>
            <a:xfrm>
              <a:off x="2636944" y="1494522"/>
              <a:ext cx="2025000" cy="1782096"/>
            </a:xfrm>
            <a:prstGeom prst="rect">
              <a:avLst/>
            </a:prstGeom>
            <a:solidFill>
              <a:schemeClr val="accent2"/>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Scope</a:t>
              </a: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How widespread the impact is (i.e. </a:t>
              </a:r>
              <a:r>
                <a:rPr lang="sv-SE" sz="1200" b="0" i="1">
                  <a:solidFill>
                    <a:prstClr val="black"/>
                  </a:solidFill>
                </a:rPr>
                <a:t>n</a:t>
              </a: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o of  people, extent of environmental damage)</a:t>
              </a:r>
              <a:endParaRPr kumimoji="0" lang="sv-SE" sz="1200" b="1" i="1"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4" name="TextBox 13">
              <a:extLst>
                <a:ext uri="{FF2B5EF4-FFF2-40B4-BE49-F238E27FC236}">
                  <a16:creationId xmlns:a16="http://schemas.microsoft.com/office/drawing/2014/main" id="{311BF25A-6025-21E6-0E5E-1B99B400AD5B}"/>
                </a:ext>
              </a:extLst>
            </p:cNvPr>
            <p:cNvSpPr txBox="1"/>
            <p:nvPr/>
          </p:nvSpPr>
          <p:spPr>
            <a:xfrm>
              <a:off x="4742574" y="1494522"/>
              <a:ext cx="2025000" cy="1782096"/>
            </a:xfrm>
            <a:prstGeom prst="rect">
              <a:avLst/>
            </a:prstGeom>
            <a:solidFill>
              <a:schemeClr val="accent5">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sv-SE" sz="1200">
                  <a:solidFill>
                    <a:prstClr val="black"/>
                  </a:solidFill>
                </a:rPr>
                <a:t>Irr</a:t>
              </a:r>
              <a:r>
                <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emediability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How hard it is to restore the impact to prior state</a:t>
              </a:r>
            </a:p>
          </p:txBody>
        </p:sp>
        <p:sp>
          <p:nvSpPr>
            <p:cNvPr id="15" name="TextBox 14">
              <a:extLst>
                <a:ext uri="{FF2B5EF4-FFF2-40B4-BE49-F238E27FC236}">
                  <a16:creationId xmlns:a16="http://schemas.microsoft.com/office/drawing/2014/main" id="{74A7B2C5-3B61-CBDD-EE02-478FE3878096}"/>
                </a:ext>
              </a:extLst>
            </p:cNvPr>
            <p:cNvSpPr txBox="1"/>
            <p:nvPr/>
          </p:nvSpPr>
          <p:spPr>
            <a:xfrm>
              <a:off x="7214131" y="1495443"/>
              <a:ext cx="2025000" cy="2140513"/>
            </a:xfrm>
            <a:prstGeom prst="rect">
              <a:avLst/>
            </a:prstGeom>
            <a:solidFill>
              <a:schemeClr val="accent1">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err="1">
                  <a:ln>
                    <a:noFill/>
                  </a:ln>
                  <a:solidFill>
                    <a:prstClr val="black"/>
                  </a:solidFill>
                  <a:effectLst/>
                  <a:uLnTx/>
                  <a:uFillTx/>
                  <a:latin typeface="Georgia" panose="02040502050405020303" pitchFamily="18" charset="0"/>
                  <a:ea typeface="+mn-ea"/>
                  <a:cs typeface="+mn-cs"/>
                </a:rPr>
                <a:t>Likelihood</a:t>
              </a:r>
              <a:endParaRPr kumimoji="0" lang="sv-SE" sz="1200" b="1"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The </a:t>
              </a:r>
              <a:r>
                <a:rPr kumimoji="0" lang="sv-SE" sz="1200" b="0" i="1" u="none" strike="noStrike" kern="1200" cap="none" spc="0" normalizeH="0" baseline="0" noProof="0" err="1">
                  <a:ln>
                    <a:noFill/>
                  </a:ln>
                  <a:solidFill>
                    <a:prstClr val="black"/>
                  </a:solidFill>
                  <a:effectLst/>
                  <a:uLnTx/>
                  <a:uFillTx/>
                  <a:latin typeface="Georgia" panose="02040502050405020303" pitchFamily="18" charset="0"/>
                  <a:ea typeface="+mn-ea"/>
                  <a:cs typeface="+mn-cs"/>
                </a:rPr>
                <a:t>chance</a:t>
              </a: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 </a:t>
              </a:r>
              <a:r>
                <a:rPr kumimoji="0" lang="sv-SE" sz="1200" b="0" i="1" u="none" strike="noStrike" kern="1200" cap="none" spc="0" normalizeH="0" baseline="0" noProof="0" err="1">
                  <a:ln>
                    <a:noFill/>
                  </a:ln>
                  <a:solidFill>
                    <a:prstClr val="black"/>
                  </a:solidFill>
                  <a:effectLst/>
                  <a:uLnTx/>
                  <a:uFillTx/>
                  <a:latin typeface="Georgia" panose="02040502050405020303" pitchFamily="18" charset="0"/>
                  <a:ea typeface="+mn-ea"/>
                  <a:cs typeface="+mn-cs"/>
                </a:rPr>
                <a:t>of</a:t>
              </a: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 the </a:t>
              </a:r>
              <a:r>
                <a:rPr kumimoji="0" lang="sv-SE" sz="1200" b="0" i="1" u="none" strike="noStrike" kern="1200" cap="none" spc="0" normalizeH="0" baseline="0" noProof="0" err="1">
                  <a:ln>
                    <a:noFill/>
                  </a:ln>
                  <a:solidFill>
                    <a:prstClr val="black"/>
                  </a:solidFill>
                  <a:effectLst/>
                  <a:uLnTx/>
                  <a:uFillTx/>
                  <a:latin typeface="Georgia" panose="02040502050405020303" pitchFamily="18" charset="0"/>
                  <a:ea typeface="+mn-ea"/>
                  <a:cs typeface="+mn-cs"/>
                </a:rPr>
                <a:t>impact</a:t>
              </a:r>
              <a:r>
                <a:rPr kumimoji="0" lang="sv-SE" sz="1200" b="0" i="1" u="none" strike="noStrike" kern="1200" cap="none" spc="0" normalizeH="0" baseline="0" noProof="0">
                  <a:ln>
                    <a:noFill/>
                  </a:ln>
                  <a:solidFill>
                    <a:prstClr val="black"/>
                  </a:solidFill>
                  <a:effectLst/>
                  <a:uLnTx/>
                  <a:uFillTx/>
                  <a:latin typeface="Georgia" panose="02040502050405020303" pitchFamily="18" charset="0"/>
                  <a:ea typeface="+mn-ea"/>
                  <a:cs typeface="+mn-cs"/>
                </a:rPr>
                <a:t> happening</a:t>
              </a:r>
            </a:p>
          </p:txBody>
        </p:sp>
        <p:pic>
          <p:nvPicPr>
            <p:cNvPr id="16" name="Graphic 15" descr="Medical outline">
              <a:extLst>
                <a:ext uri="{FF2B5EF4-FFF2-40B4-BE49-F238E27FC236}">
                  <a16:creationId xmlns:a16="http://schemas.microsoft.com/office/drawing/2014/main" id="{A25955D1-DA3D-F416-57BA-5320FDED51C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395075" y="1550672"/>
              <a:ext cx="656237" cy="553604"/>
            </a:xfrm>
            <a:prstGeom prst="rect">
              <a:avLst/>
            </a:prstGeom>
          </p:spPr>
        </p:pic>
        <p:pic>
          <p:nvPicPr>
            <p:cNvPr id="17" name="Graphic 16" descr="Dice outline">
              <a:extLst>
                <a:ext uri="{FF2B5EF4-FFF2-40B4-BE49-F238E27FC236}">
                  <a16:creationId xmlns:a16="http://schemas.microsoft.com/office/drawing/2014/main" id="{85918D4B-B827-A29B-6C92-7231F35F8FD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361458" y="1595382"/>
              <a:ext cx="567525" cy="419089"/>
            </a:xfrm>
            <a:prstGeom prst="rect">
              <a:avLst/>
            </a:prstGeom>
          </p:spPr>
        </p:pic>
        <p:pic>
          <p:nvPicPr>
            <p:cNvPr id="18" name="Graphic 17" descr="Connections outline">
              <a:extLst>
                <a:ext uri="{FF2B5EF4-FFF2-40B4-BE49-F238E27FC236}">
                  <a16:creationId xmlns:a16="http://schemas.microsoft.com/office/drawing/2014/main" id="{B681B848-E18C-B520-952E-DB3EE50B454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415333" y="1603646"/>
              <a:ext cx="541138" cy="500630"/>
            </a:xfrm>
            <a:prstGeom prst="rect">
              <a:avLst/>
            </a:prstGeom>
          </p:spPr>
        </p:pic>
        <p:pic>
          <p:nvPicPr>
            <p:cNvPr id="19" name="Graphic 18" descr="Periodic Graph outline">
              <a:extLst>
                <a:ext uri="{FF2B5EF4-FFF2-40B4-BE49-F238E27FC236}">
                  <a16:creationId xmlns:a16="http://schemas.microsoft.com/office/drawing/2014/main" id="{1BBA176A-6401-A51B-9EA2-CF236D507F97}"/>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174154" y="1550671"/>
              <a:ext cx="721239" cy="553605"/>
            </a:xfrm>
            <a:prstGeom prst="rect">
              <a:avLst/>
            </a:prstGeom>
          </p:spPr>
        </p:pic>
        <p:sp>
          <p:nvSpPr>
            <p:cNvPr id="4" name="TextBox 3">
              <a:extLst>
                <a:ext uri="{FF2B5EF4-FFF2-40B4-BE49-F238E27FC236}">
                  <a16:creationId xmlns:a16="http://schemas.microsoft.com/office/drawing/2014/main" id="{FB7AD9FD-CB84-3222-352D-7E415E4CFF2D}"/>
                </a:ext>
              </a:extLst>
            </p:cNvPr>
            <p:cNvSpPr txBox="1"/>
            <p:nvPr/>
          </p:nvSpPr>
          <p:spPr>
            <a:xfrm>
              <a:off x="526484" y="3358037"/>
              <a:ext cx="6245920" cy="276999"/>
            </a:xfrm>
            <a:prstGeom prst="rect">
              <a:avLst/>
            </a:prstGeom>
            <a:solidFill>
              <a:schemeClr val="accent5">
                <a:lumMod val="60000"/>
                <a:lumOff val="40000"/>
              </a:schemeClr>
            </a:solidFill>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Severity</a:t>
              </a:r>
            </a:p>
          </p:txBody>
        </p:sp>
      </p:grpSp>
      <p:sp>
        <p:nvSpPr>
          <p:cNvPr id="13" name="TextBox 12">
            <a:extLst>
              <a:ext uri="{FF2B5EF4-FFF2-40B4-BE49-F238E27FC236}">
                <a16:creationId xmlns:a16="http://schemas.microsoft.com/office/drawing/2014/main" id="{4EAE8685-A401-EC2F-9639-78EA20E8E586}"/>
              </a:ext>
            </a:extLst>
          </p:cNvPr>
          <p:cNvSpPr txBox="1"/>
          <p:nvPr/>
        </p:nvSpPr>
        <p:spPr>
          <a:xfrm>
            <a:off x="6360103" y="2312318"/>
            <a:ext cx="312407" cy="369332"/>
          </a:xfrm>
          <a:prstGeom prst="rect">
            <a:avLst/>
          </a:prstGeom>
          <a:noFill/>
        </p:spPr>
        <p:txBody>
          <a:bodyPr wrap="square" rtlCol="0">
            <a:spAutoFit/>
          </a:bodyPr>
          <a:lstStyle/>
          <a:p>
            <a:pPr algn="l"/>
            <a:r>
              <a:rPr lang="en-US" b="1"/>
              <a:t>+</a:t>
            </a:r>
            <a:endParaRPr lang="en-SE" b="1" err="1"/>
          </a:p>
        </p:txBody>
      </p:sp>
      <p:sp>
        <p:nvSpPr>
          <p:cNvPr id="7" name="Title 1">
            <a:extLst>
              <a:ext uri="{FF2B5EF4-FFF2-40B4-BE49-F238E27FC236}">
                <a16:creationId xmlns:a16="http://schemas.microsoft.com/office/drawing/2014/main" id="{7C30C0F2-0FDC-017E-F996-BA2DB4D4C8CD}"/>
              </a:ext>
            </a:extLst>
          </p:cNvPr>
          <p:cNvSpPr txBox="1">
            <a:spLocks/>
          </p:cNvSpPr>
          <p:nvPr/>
        </p:nvSpPr>
        <p:spPr>
          <a:xfrm>
            <a:off x="125432" y="621674"/>
            <a:ext cx="7858508" cy="525044"/>
          </a:xfrm>
          <a:prstGeom prst="rect">
            <a:avLst/>
          </a:prstGeom>
        </p:spPr>
        <p:txBody>
          <a:bodyPr vert="horz" lIns="91440" tIns="45720" rIns="91440" bIns="45720" rtlCol="0" anchor="t">
            <a:normAutofit fontScale="75000" lnSpcReduction="20000"/>
          </a:bodyPr>
          <a:lstStyle>
            <a:lvl1pPr algn="l" defTabSz="457200" rtl="0" eaLnBrk="1" latinLnBrk="0" hangingPunct="1">
              <a:spcBef>
                <a:spcPct val="0"/>
              </a:spcBef>
              <a:buNone/>
              <a:defRPr sz="2000" b="1" i="0" kern="1200">
                <a:solidFill>
                  <a:schemeClr val="tx1"/>
                </a:solidFill>
                <a:latin typeface="Georgia"/>
                <a:ea typeface="+mj-ea"/>
                <a:cs typeface="Georgia"/>
              </a:defRPr>
            </a:lvl1pPr>
          </a:lstStyle>
          <a:p>
            <a:r>
              <a:rPr lang="sv-SE" sz="2400"/>
              <a:t>Methodology based on GRI, UNGP and OECD Guidelines</a:t>
            </a:r>
            <a:br>
              <a:rPr lang="sv-SE" sz="2400"/>
            </a:br>
            <a:endParaRPr lang="sv-SE" sz="2200">
              <a:latin typeface="Georgia" panose="02040502050405020303" pitchFamily="18" charset="0"/>
            </a:endParaRPr>
          </a:p>
        </p:txBody>
      </p:sp>
      <p:sp>
        <p:nvSpPr>
          <p:cNvPr id="22" name="TextBox 21">
            <a:extLst>
              <a:ext uri="{FF2B5EF4-FFF2-40B4-BE49-F238E27FC236}">
                <a16:creationId xmlns:a16="http://schemas.microsoft.com/office/drawing/2014/main" id="{FB61483C-DC49-C86C-1B30-BFB61260B917}"/>
              </a:ext>
            </a:extLst>
          </p:cNvPr>
          <p:cNvSpPr txBox="1"/>
          <p:nvPr/>
        </p:nvSpPr>
        <p:spPr>
          <a:xfrm>
            <a:off x="636222" y="3860380"/>
            <a:ext cx="7640385" cy="523220"/>
          </a:xfrm>
          <a:prstGeom prst="rect">
            <a:avLst/>
          </a:prstGeom>
          <a:noFill/>
        </p:spPr>
        <p:txBody>
          <a:bodyPr wrap="square">
            <a:spAutoFit/>
          </a:bodyPr>
          <a:lstStyle/>
          <a:p>
            <a:r>
              <a:rPr lang="en-US" sz="1400">
                <a:solidFill>
                  <a:schemeClr val="tx1"/>
                </a:solidFill>
              </a:rPr>
              <a:t>In case of a potential negative human rights impact, the </a:t>
            </a:r>
            <a:r>
              <a:rPr lang="en-US" sz="1400" b="1">
                <a:solidFill>
                  <a:schemeClr val="tx1"/>
                </a:solidFill>
              </a:rPr>
              <a:t>severity of the impact takes precedence over its likelihood. </a:t>
            </a:r>
            <a:endParaRPr lang="en-FI" sz="1400" b="1">
              <a:solidFill>
                <a:schemeClr val="tx1"/>
              </a:solidFill>
            </a:endParaRPr>
          </a:p>
        </p:txBody>
      </p:sp>
      <p:sp>
        <p:nvSpPr>
          <p:cNvPr id="20" name="TextBox 19">
            <a:extLst>
              <a:ext uri="{FF2B5EF4-FFF2-40B4-BE49-F238E27FC236}">
                <a16:creationId xmlns:a16="http://schemas.microsoft.com/office/drawing/2014/main" id="{0037245A-D99A-FE1D-2D57-8B78EC4ECE02}"/>
              </a:ext>
            </a:extLst>
          </p:cNvPr>
          <p:cNvSpPr txBox="1"/>
          <p:nvPr/>
        </p:nvSpPr>
        <p:spPr>
          <a:xfrm>
            <a:off x="636221" y="4407243"/>
            <a:ext cx="7640385" cy="307777"/>
          </a:xfrm>
          <a:prstGeom prst="rect">
            <a:avLst/>
          </a:prstGeom>
          <a:noFill/>
        </p:spPr>
        <p:txBody>
          <a:bodyPr wrap="square">
            <a:spAutoFit/>
          </a:bodyPr>
          <a:lstStyle/>
          <a:p>
            <a:r>
              <a:rPr lang="en-US" sz="1400">
                <a:solidFill>
                  <a:schemeClr val="tx1"/>
                </a:solidFill>
              </a:rPr>
              <a:t>In case of </a:t>
            </a:r>
            <a:r>
              <a:rPr lang="en-US" sz="1400"/>
              <a:t> positive impact, only scale, scope, and likelihood are considered.</a:t>
            </a:r>
            <a:endParaRPr lang="en-FI" sz="1400" b="1">
              <a:solidFill>
                <a:schemeClr val="tx1"/>
              </a:solidFill>
            </a:endParaRPr>
          </a:p>
        </p:txBody>
      </p:sp>
    </p:spTree>
    <p:custDataLst>
      <p:tags r:id="rId1"/>
    </p:custDataLst>
    <p:extLst>
      <p:ext uri="{BB962C8B-B14F-4D97-AF65-F5344CB8AC3E}">
        <p14:creationId xmlns:p14="http://schemas.microsoft.com/office/powerpoint/2010/main" val="1723249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FCFADB-1225-C0FA-2160-55C9D07E3BC0}"/>
              </a:ext>
            </a:extLst>
          </p:cNvPr>
          <p:cNvSpPr>
            <a:spLocks noGrp="1"/>
          </p:cNvSpPr>
          <p:nvPr>
            <p:ph type="sldNum" sz="quarter" idx="12"/>
          </p:nvPr>
        </p:nvSpPr>
        <p:spPr>
          <a:xfrm>
            <a:off x="8732460" y="4162621"/>
            <a:ext cx="411540" cy="273844"/>
          </a:xfrm>
        </p:spPr>
        <p:txBody>
          <a:bodyPr/>
          <a:lstStyle/>
          <a:p>
            <a:fld id="{C4B6D6C4-FC56-B942-8CAF-D9B595FF1F43}" type="slidenum">
              <a:rPr lang="sv-SE" smtClean="0"/>
              <a:pPr/>
              <a:t>24</a:t>
            </a:fld>
            <a:endParaRPr lang="sv-SE"/>
          </a:p>
        </p:txBody>
      </p:sp>
      <p:sp>
        <p:nvSpPr>
          <p:cNvPr id="3" name="Title 2">
            <a:extLst>
              <a:ext uri="{FF2B5EF4-FFF2-40B4-BE49-F238E27FC236}">
                <a16:creationId xmlns:a16="http://schemas.microsoft.com/office/drawing/2014/main" id="{EB1B4DF9-3171-1332-84AB-8CCD6214A173}"/>
              </a:ext>
            </a:extLst>
          </p:cNvPr>
          <p:cNvSpPr>
            <a:spLocks noGrp="1"/>
          </p:cNvSpPr>
          <p:nvPr>
            <p:ph type="title"/>
          </p:nvPr>
        </p:nvSpPr>
        <p:spPr>
          <a:xfrm>
            <a:off x="243644" y="134235"/>
            <a:ext cx="4119996" cy="525044"/>
          </a:xfrm>
        </p:spPr>
        <p:txBody>
          <a:bodyPr/>
          <a:lstStyle/>
          <a:p>
            <a:r>
              <a:rPr lang="en-US"/>
              <a:t>Assessment of impacts</a:t>
            </a:r>
            <a:br>
              <a:rPr lang="en-US"/>
            </a:br>
            <a:r>
              <a:rPr lang="en-US" sz="1600"/>
              <a:t>Example of criteria</a:t>
            </a:r>
            <a:endParaRPr lang="en-FI" sz="1600"/>
          </a:p>
        </p:txBody>
      </p:sp>
      <p:graphicFrame>
        <p:nvGraphicFramePr>
          <p:cNvPr id="17" name="Table 17">
            <a:extLst>
              <a:ext uri="{FF2B5EF4-FFF2-40B4-BE49-F238E27FC236}">
                <a16:creationId xmlns:a16="http://schemas.microsoft.com/office/drawing/2014/main" id="{C6791868-6994-6086-2412-50F22D0939FE}"/>
              </a:ext>
            </a:extLst>
          </p:cNvPr>
          <p:cNvGraphicFramePr>
            <a:graphicFrameLocks noGrp="1"/>
          </p:cNvGraphicFramePr>
          <p:nvPr>
            <p:extLst>
              <p:ext uri="{D42A27DB-BD31-4B8C-83A1-F6EECF244321}">
                <p14:modId xmlns:p14="http://schemas.microsoft.com/office/powerpoint/2010/main" val="3327975671"/>
              </p:ext>
            </p:extLst>
          </p:nvPr>
        </p:nvGraphicFramePr>
        <p:xfrm>
          <a:off x="139566" y="997703"/>
          <a:ext cx="6461956" cy="3749040"/>
        </p:xfrm>
        <a:graphic>
          <a:graphicData uri="http://schemas.openxmlformats.org/drawingml/2006/table">
            <a:tbl>
              <a:tblPr firstRow="1" bandRow="1">
                <a:tableStyleId>{5A111915-BE36-4E01-A7E5-04B1672EAD32}</a:tableStyleId>
              </a:tblPr>
              <a:tblGrid>
                <a:gridCol w="819439">
                  <a:extLst>
                    <a:ext uri="{9D8B030D-6E8A-4147-A177-3AD203B41FA5}">
                      <a16:colId xmlns:a16="http://schemas.microsoft.com/office/drawing/2014/main" val="1299541446"/>
                    </a:ext>
                  </a:extLst>
                </a:gridCol>
                <a:gridCol w="2047616">
                  <a:extLst>
                    <a:ext uri="{9D8B030D-6E8A-4147-A177-3AD203B41FA5}">
                      <a16:colId xmlns:a16="http://schemas.microsoft.com/office/drawing/2014/main" val="738391803"/>
                    </a:ext>
                  </a:extLst>
                </a:gridCol>
                <a:gridCol w="1717139">
                  <a:extLst>
                    <a:ext uri="{9D8B030D-6E8A-4147-A177-3AD203B41FA5}">
                      <a16:colId xmlns:a16="http://schemas.microsoft.com/office/drawing/2014/main" val="4288556651"/>
                    </a:ext>
                  </a:extLst>
                </a:gridCol>
                <a:gridCol w="1877762">
                  <a:extLst>
                    <a:ext uri="{9D8B030D-6E8A-4147-A177-3AD203B41FA5}">
                      <a16:colId xmlns:a16="http://schemas.microsoft.com/office/drawing/2014/main" val="3958265764"/>
                    </a:ext>
                  </a:extLst>
                </a:gridCol>
              </a:tblGrid>
              <a:tr h="437547">
                <a:tc>
                  <a:txBody>
                    <a:bodyPr/>
                    <a:lstStyle/>
                    <a:p>
                      <a:r>
                        <a:rPr lang="en-US" sz="1000"/>
                        <a:t>Score</a:t>
                      </a:r>
                      <a:endParaRPr lang="en-FI" sz="1000"/>
                    </a:p>
                  </a:txBody>
                  <a:tcPr/>
                </a:tc>
                <a:tc>
                  <a:txBody>
                    <a:bodyPr/>
                    <a:lstStyle/>
                    <a:p>
                      <a:r>
                        <a:rPr lang="en-US" sz="1000"/>
                        <a:t>SCALE: How grave the negative impact is?</a:t>
                      </a:r>
                      <a:endParaRPr lang="en-FI" sz="1000"/>
                    </a:p>
                  </a:txBody>
                  <a:tcPr/>
                </a:tc>
                <a:tc>
                  <a:txBody>
                    <a:bodyPr/>
                    <a:lstStyle/>
                    <a:p>
                      <a:r>
                        <a:rPr lang="en-US" sz="1000"/>
                        <a:t>SCOPE: number of people impacted </a:t>
                      </a:r>
                      <a:endParaRPr lang="en-FI" sz="1000"/>
                    </a:p>
                  </a:txBody>
                  <a:tcPr/>
                </a:tc>
                <a:tc>
                  <a:txBody>
                    <a:bodyPr/>
                    <a:lstStyle/>
                    <a:p>
                      <a:r>
                        <a:rPr lang="pl-PL" sz="1000"/>
                        <a:t>IRREMEDIABILITY</a:t>
                      </a:r>
                      <a:r>
                        <a:rPr lang="en-US" sz="1000"/>
                        <a:t>: The ability to restore to the prior state</a:t>
                      </a:r>
                      <a:endParaRPr lang="en-FI" sz="1000"/>
                    </a:p>
                  </a:txBody>
                  <a:tcPr/>
                </a:tc>
                <a:extLst>
                  <a:ext uri="{0D108BD9-81ED-4DB2-BD59-A6C34878D82A}">
                    <a16:rowId xmlns:a16="http://schemas.microsoft.com/office/drawing/2014/main" val="3580979680"/>
                  </a:ext>
                </a:extLst>
              </a:tr>
              <a:tr h="366990">
                <a:tc>
                  <a:txBody>
                    <a:bodyPr/>
                    <a:lstStyle/>
                    <a:p>
                      <a:pPr algn="ctr"/>
                      <a:r>
                        <a:rPr lang="en-US" sz="1000" b="1"/>
                        <a:t>1</a:t>
                      </a:r>
                    </a:p>
                    <a:p>
                      <a:pPr algn="ctr"/>
                      <a:r>
                        <a:rPr lang="en-US" sz="1000" b="1"/>
                        <a:t>Minimal</a:t>
                      </a:r>
                      <a:endParaRPr lang="en-FI" sz="1000" b="1"/>
                    </a:p>
                  </a:txBody>
                  <a:tcPr/>
                </a:tc>
                <a:tc>
                  <a:txBody>
                    <a:bodyPr/>
                    <a:lstStyle/>
                    <a:p>
                      <a:r>
                        <a:rPr lang="en-US" sz="1000"/>
                        <a:t>Adverse impact causes slight, temporary harm</a:t>
                      </a:r>
                      <a:endParaRPr lang="en-FI" sz="1000"/>
                    </a:p>
                  </a:txBody>
                  <a:tcPr/>
                </a:tc>
                <a:tc>
                  <a:txBody>
                    <a:bodyPr/>
                    <a:lstStyle/>
                    <a:p>
                      <a:r>
                        <a:rPr lang="en-US" sz="1000"/>
                        <a:t>Few individuals</a:t>
                      </a:r>
                      <a:endParaRPr lang="en-FI" sz="1000"/>
                    </a:p>
                  </a:txBody>
                  <a:tcPr/>
                </a:tc>
                <a:tc>
                  <a:txBody>
                    <a:bodyPr/>
                    <a:lstStyle/>
                    <a:p>
                      <a:r>
                        <a:rPr lang="en-US" sz="1000"/>
                        <a:t>The adverse impact can be restored easily</a:t>
                      </a:r>
                      <a:endParaRPr lang="en-FI" sz="1000"/>
                    </a:p>
                  </a:txBody>
                  <a:tcPr/>
                </a:tc>
                <a:extLst>
                  <a:ext uri="{0D108BD9-81ED-4DB2-BD59-A6C34878D82A}">
                    <a16:rowId xmlns:a16="http://schemas.microsoft.com/office/drawing/2014/main" val="741634869"/>
                  </a:ext>
                </a:extLst>
              </a:tr>
              <a:tr h="384555">
                <a:tc>
                  <a:txBody>
                    <a:bodyPr/>
                    <a:lstStyle/>
                    <a:p>
                      <a:pPr algn="ctr"/>
                      <a:r>
                        <a:rPr lang="en-US" sz="1000" b="1"/>
                        <a:t>2</a:t>
                      </a:r>
                    </a:p>
                    <a:p>
                      <a:pPr algn="ctr"/>
                      <a:r>
                        <a:rPr lang="en-US" sz="1000" b="1"/>
                        <a:t>Small</a:t>
                      </a:r>
                      <a:endParaRPr lang="en-FI" sz="1000" b="1"/>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Adverse impact challenges meeting life necessities or freedoms</a:t>
                      </a:r>
                      <a:endParaRPr lang="en-FI" sz="1000"/>
                    </a:p>
                  </a:txBody>
                  <a:tcPr/>
                </a:tc>
                <a:tc>
                  <a:txBody>
                    <a:bodyPr/>
                    <a:lstStyle/>
                    <a:p>
                      <a:r>
                        <a:rPr lang="en-US" sz="1000"/>
                        <a:t>Group of people</a:t>
                      </a:r>
                      <a:endParaRPr lang="en-FI" sz="10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The adverse impact can be restored relatively easily</a:t>
                      </a:r>
                      <a:endParaRPr lang="en-FI" sz="1000"/>
                    </a:p>
                  </a:txBody>
                  <a:tcPr/>
                </a:tc>
                <a:extLst>
                  <a:ext uri="{0D108BD9-81ED-4DB2-BD59-A6C34878D82A}">
                    <a16:rowId xmlns:a16="http://schemas.microsoft.com/office/drawing/2014/main" val="973557781"/>
                  </a:ext>
                </a:extLst>
              </a:tr>
              <a:tr h="479257">
                <a:tc>
                  <a:txBody>
                    <a:bodyPr/>
                    <a:lstStyle/>
                    <a:p>
                      <a:pPr algn="ctr"/>
                      <a:r>
                        <a:rPr lang="en-US" sz="1000" b="1"/>
                        <a:t>3</a:t>
                      </a:r>
                    </a:p>
                    <a:p>
                      <a:pPr algn="ctr"/>
                      <a:r>
                        <a:rPr lang="en-US" sz="1000" b="1"/>
                        <a:t>Medium</a:t>
                      </a:r>
                      <a:endParaRPr lang="en-FI" sz="1000" b="1"/>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Adverse impact makes it very challenging to meet life necessities or freedoms (but is not life- or health threatening)</a:t>
                      </a:r>
                      <a:endParaRPr lang="en-FI" sz="1000"/>
                    </a:p>
                  </a:txBody>
                  <a:tcPr/>
                </a:tc>
                <a:tc>
                  <a:txBody>
                    <a:bodyPr/>
                    <a:lstStyle/>
                    <a:p>
                      <a:r>
                        <a:rPr lang="en-US" sz="1000"/>
                        <a:t>Large group of people</a:t>
                      </a:r>
                      <a:endParaRPr lang="en-FI" sz="10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The adverse impact is possible to restore but it requires time and effort.</a:t>
                      </a:r>
                      <a:endParaRPr lang="en-FI" sz="1000"/>
                    </a:p>
                  </a:txBody>
                  <a:tcPr/>
                </a:tc>
                <a:extLst>
                  <a:ext uri="{0D108BD9-81ED-4DB2-BD59-A6C34878D82A}">
                    <a16:rowId xmlns:a16="http://schemas.microsoft.com/office/drawing/2014/main" val="4180700407"/>
                  </a:ext>
                </a:extLst>
              </a:tr>
              <a:tr h="629138">
                <a:tc>
                  <a:txBody>
                    <a:bodyPr/>
                    <a:lstStyle/>
                    <a:p>
                      <a:pPr algn="ctr"/>
                      <a:r>
                        <a:rPr lang="en-US" sz="1000" b="1"/>
                        <a:t>4</a:t>
                      </a:r>
                    </a:p>
                    <a:p>
                      <a:pPr algn="ctr"/>
                      <a:r>
                        <a:rPr lang="en-US" sz="1000" b="1"/>
                        <a:t>High</a:t>
                      </a:r>
                      <a:endParaRPr lang="en-FI" sz="1000" b="1"/>
                    </a:p>
                  </a:txBody>
                  <a:tcPr/>
                </a:tc>
                <a:tc>
                  <a:txBody>
                    <a:bodyPr/>
                    <a:lstStyle/>
                    <a:p>
                      <a:r>
                        <a:rPr lang="en-US" sz="1000"/>
                        <a:t>Adverse impact  threatens health and / or relates to a fundamental human / </a:t>
                      </a:r>
                      <a:r>
                        <a:rPr lang="en-US" sz="1000" err="1"/>
                        <a:t>labour</a:t>
                      </a:r>
                      <a:r>
                        <a:rPr lang="en-US" sz="1000"/>
                        <a:t> right wit impacts on other rights</a:t>
                      </a:r>
                      <a:endParaRPr lang="en-FI" sz="10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Large population within industry or region</a:t>
                      </a:r>
                    </a:p>
                  </a:txBody>
                  <a:tcPr/>
                </a:tc>
                <a:tc>
                  <a:txBody>
                    <a:bodyPr/>
                    <a:lstStyle/>
                    <a:p>
                      <a:r>
                        <a:rPr lang="en-US" sz="1000"/>
                        <a:t>The adverse impact is difficult to restore due to severity of the damage or systemic, structural nature of it.</a:t>
                      </a:r>
                      <a:endParaRPr lang="en-FI" sz="1000"/>
                    </a:p>
                  </a:txBody>
                  <a:tcPr/>
                </a:tc>
                <a:extLst>
                  <a:ext uri="{0D108BD9-81ED-4DB2-BD59-A6C34878D82A}">
                    <a16:rowId xmlns:a16="http://schemas.microsoft.com/office/drawing/2014/main" val="1858751851"/>
                  </a:ext>
                </a:extLst>
              </a:tr>
              <a:tr h="807538">
                <a:tc>
                  <a:txBody>
                    <a:bodyPr/>
                    <a:lstStyle/>
                    <a:p>
                      <a:pPr algn="ctr"/>
                      <a:r>
                        <a:rPr lang="en-US" sz="1000" b="1"/>
                        <a:t>5</a:t>
                      </a:r>
                    </a:p>
                    <a:p>
                      <a:pPr algn="ctr"/>
                      <a:r>
                        <a:rPr lang="en-US" sz="1000" b="1"/>
                        <a:t>Universal</a:t>
                      </a:r>
                      <a:endParaRPr lang="en-FI" sz="1000" b="1"/>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Adverse impact is life threatening and / or relates to a fundamental human / </a:t>
                      </a:r>
                      <a:r>
                        <a:rPr lang="en-US" sz="1000" err="1"/>
                        <a:t>labour</a:t>
                      </a:r>
                      <a:r>
                        <a:rPr lang="en-US" sz="1000"/>
                        <a:t> right with proven amplifying impact on other rights</a:t>
                      </a:r>
                      <a:endParaRPr lang="en-FI" sz="10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Entire industry or population or  entire vulnerable group</a:t>
                      </a:r>
                    </a:p>
                  </a:txBody>
                  <a:tcPr/>
                </a:tc>
                <a:tc>
                  <a:txBody>
                    <a:bodyPr/>
                    <a:lstStyle/>
                    <a:p>
                      <a:r>
                        <a:rPr lang="en-US" sz="1000"/>
                        <a:t>There is no ability to restore the negative impact</a:t>
                      </a:r>
                      <a:endParaRPr lang="en-FI" sz="1000"/>
                    </a:p>
                  </a:txBody>
                  <a:tcPr/>
                </a:tc>
                <a:extLst>
                  <a:ext uri="{0D108BD9-81ED-4DB2-BD59-A6C34878D82A}">
                    <a16:rowId xmlns:a16="http://schemas.microsoft.com/office/drawing/2014/main" val="3568816362"/>
                  </a:ext>
                </a:extLst>
              </a:tr>
            </a:tbl>
          </a:graphicData>
        </a:graphic>
      </p:graphicFrame>
      <p:graphicFrame>
        <p:nvGraphicFramePr>
          <p:cNvPr id="8" name="Table 17">
            <a:extLst>
              <a:ext uri="{FF2B5EF4-FFF2-40B4-BE49-F238E27FC236}">
                <a16:creationId xmlns:a16="http://schemas.microsoft.com/office/drawing/2014/main" id="{938ADE22-AE83-7BE1-D73B-7DF36BA4A2C3}"/>
              </a:ext>
            </a:extLst>
          </p:cNvPr>
          <p:cNvGraphicFramePr>
            <a:graphicFrameLocks noGrp="1"/>
          </p:cNvGraphicFramePr>
          <p:nvPr>
            <p:extLst>
              <p:ext uri="{D42A27DB-BD31-4B8C-83A1-F6EECF244321}">
                <p14:modId xmlns:p14="http://schemas.microsoft.com/office/powerpoint/2010/main" val="4172459085"/>
              </p:ext>
            </p:extLst>
          </p:nvPr>
        </p:nvGraphicFramePr>
        <p:xfrm>
          <a:off x="6753922" y="997703"/>
          <a:ext cx="1728439" cy="3738079"/>
        </p:xfrm>
        <a:graphic>
          <a:graphicData uri="http://schemas.openxmlformats.org/drawingml/2006/table">
            <a:tbl>
              <a:tblPr firstRow="1" bandRow="1">
                <a:tableStyleId>{5A111915-BE36-4E01-A7E5-04B1672EAD32}</a:tableStyleId>
              </a:tblPr>
              <a:tblGrid>
                <a:gridCol w="561278">
                  <a:extLst>
                    <a:ext uri="{9D8B030D-6E8A-4147-A177-3AD203B41FA5}">
                      <a16:colId xmlns:a16="http://schemas.microsoft.com/office/drawing/2014/main" val="1299541446"/>
                    </a:ext>
                  </a:extLst>
                </a:gridCol>
                <a:gridCol w="1167161">
                  <a:extLst>
                    <a:ext uri="{9D8B030D-6E8A-4147-A177-3AD203B41FA5}">
                      <a16:colId xmlns:a16="http://schemas.microsoft.com/office/drawing/2014/main" val="738391803"/>
                    </a:ext>
                  </a:extLst>
                </a:gridCol>
              </a:tblGrid>
              <a:tr h="586000">
                <a:tc>
                  <a:txBody>
                    <a:bodyPr/>
                    <a:lstStyle/>
                    <a:p>
                      <a:r>
                        <a:rPr lang="en-US" sz="1000"/>
                        <a:t>Score</a:t>
                      </a:r>
                      <a:endParaRPr lang="en-FI" sz="1000"/>
                    </a:p>
                  </a:txBody>
                  <a:tcPr/>
                </a:tc>
                <a:tc>
                  <a:txBody>
                    <a:bodyPr/>
                    <a:lstStyle/>
                    <a:p>
                      <a:r>
                        <a:rPr lang="en-US" sz="1000"/>
                        <a:t>Likelihood</a:t>
                      </a:r>
                      <a:endParaRPr lang="en-FI" sz="1000"/>
                    </a:p>
                  </a:txBody>
                  <a:tcPr/>
                </a:tc>
                <a:extLst>
                  <a:ext uri="{0D108BD9-81ED-4DB2-BD59-A6C34878D82A}">
                    <a16:rowId xmlns:a16="http://schemas.microsoft.com/office/drawing/2014/main" val="3580979680"/>
                  </a:ext>
                </a:extLst>
              </a:tr>
              <a:tr h="392010">
                <a:tc>
                  <a:txBody>
                    <a:bodyPr/>
                    <a:lstStyle/>
                    <a:p>
                      <a:pPr algn="ctr"/>
                      <a:r>
                        <a:rPr lang="en-US" sz="1000" b="1"/>
                        <a:t>1</a:t>
                      </a:r>
                    </a:p>
                  </a:txBody>
                  <a:tcPr/>
                </a:tc>
                <a:tc>
                  <a:txBody>
                    <a:bodyPr/>
                    <a:lstStyle/>
                    <a:p>
                      <a:r>
                        <a:rPr lang="en-US" sz="1000"/>
                        <a:t>Minimal</a:t>
                      </a:r>
                      <a:endParaRPr lang="en-FI" sz="1000"/>
                    </a:p>
                  </a:txBody>
                  <a:tcPr/>
                </a:tc>
                <a:extLst>
                  <a:ext uri="{0D108BD9-81ED-4DB2-BD59-A6C34878D82A}">
                    <a16:rowId xmlns:a16="http://schemas.microsoft.com/office/drawing/2014/main" val="741634869"/>
                  </a:ext>
                </a:extLst>
              </a:tr>
              <a:tr h="492424">
                <a:tc>
                  <a:txBody>
                    <a:bodyPr/>
                    <a:lstStyle/>
                    <a:p>
                      <a:pPr algn="ctr"/>
                      <a:r>
                        <a:rPr lang="en-US" sz="1000" b="1"/>
                        <a:t>2</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Small</a:t>
                      </a:r>
                      <a:endParaRPr lang="en-FI" sz="1000"/>
                    </a:p>
                  </a:txBody>
                  <a:tcPr/>
                </a:tc>
                <a:extLst>
                  <a:ext uri="{0D108BD9-81ED-4DB2-BD59-A6C34878D82A}">
                    <a16:rowId xmlns:a16="http://schemas.microsoft.com/office/drawing/2014/main" val="973557781"/>
                  </a:ext>
                </a:extLst>
              </a:tr>
              <a:tr h="721112">
                <a:tc>
                  <a:txBody>
                    <a:bodyPr/>
                    <a:lstStyle/>
                    <a:p>
                      <a:pPr algn="ctr"/>
                      <a:r>
                        <a:rPr lang="en-US" sz="1000" b="1"/>
                        <a:t>3</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Medium</a:t>
                      </a:r>
                      <a:endParaRPr lang="en-FI" sz="1000"/>
                    </a:p>
                  </a:txBody>
                  <a:tcPr/>
                </a:tc>
                <a:extLst>
                  <a:ext uri="{0D108BD9-81ED-4DB2-BD59-A6C34878D82A}">
                    <a16:rowId xmlns:a16="http://schemas.microsoft.com/office/drawing/2014/main" val="4180700407"/>
                  </a:ext>
                </a:extLst>
              </a:tr>
              <a:tr h="683941">
                <a:tc>
                  <a:txBody>
                    <a:bodyPr/>
                    <a:lstStyle/>
                    <a:p>
                      <a:pPr algn="ctr"/>
                      <a:r>
                        <a:rPr lang="en-US" sz="1000" b="1"/>
                        <a:t>4</a:t>
                      </a:r>
                    </a:p>
                  </a:txBody>
                  <a:tcPr/>
                </a:tc>
                <a:tc>
                  <a:txBody>
                    <a:bodyPr/>
                    <a:lstStyle/>
                    <a:p>
                      <a:r>
                        <a:rPr lang="en-US" sz="1000"/>
                        <a:t>Large</a:t>
                      </a:r>
                      <a:endParaRPr lang="en-FI" sz="1000"/>
                    </a:p>
                  </a:txBody>
                  <a:tcPr/>
                </a:tc>
                <a:extLst>
                  <a:ext uri="{0D108BD9-81ED-4DB2-BD59-A6C34878D82A}">
                    <a16:rowId xmlns:a16="http://schemas.microsoft.com/office/drawing/2014/main" val="1858751851"/>
                  </a:ext>
                </a:extLst>
              </a:tr>
              <a:tr h="862592">
                <a:tc>
                  <a:txBody>
                    <a:bodyPr/>
                    <a:lstStyle/>
                    <a:p>
                      <a:pPr algn="ctr"/>
                      <a:r>
                        <a:rPr lang="en-US" sz="1000" b="1"/>
                        <a:t>5</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a:t>Actual</a:t>
                      </a:r>
                      <a:endParaRPr lang="en-FI" sz="1000"/>
                    </a:p>
                  </a:txBody>
                  <a:tcPr/>
                </a:tc>
                <a:extLst>
                  <a:ext uri="{0D108BD9-81ED-4DB2-BD59-A6C34878D82A}">
                    <a16:rowId xmlns:a16="http://schemas.microsoft.com/office/drawing/2014/main" val="3568816362"/>
                  </a:ext>
                </a:extLst>
              </a:tr>
            </a:tbl>
          </a:graphicData>
        </a:graphic>
      </p:graphicFrame>
    </p:spTree>
    <p:extLst>
      <p:ext uri="{BB962C8B-B14F-4D97-AF65-F5344CB8AC3E}">
        <p14:creationId xmlns:p14="http://schemas.microsoft.com/office/powerpoint/2010/main" val="663758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FD185E-E272-96D9-AEEF-A0C271FAB74E}"/>
              </a:ext>
            </a:extLst>
          </p:cNvPr>
          <p:cNvSpPr>
            <a:spLocks noGrp="1"/>
          </p:cNvSpPr>
          <p:nvPr>
            <p:ph type="sldNum" sz="quarter" idx="12"/>
          </p:nvPr>
        </p:nvSpPr>
        <p:spPr/>
        <p:txBody>
          <a:bodyPr/>
          <a:lstStyle/>
          <a:p>
            <a:fld id="{C4B6D6C4-FC56-B942-8CAF-D9B595FF1F43}" type="slidenum">
              <a:rPr lang="sv-SE" smtClean="0"/>
              <a:pPr/>
              <a:t>25</a:t>
            </a:fld>
            <a:endParaRPr lang="sv-SE"/>
          </a:p>
        </p:txBody>
      </p:sp>
      <p:sp>
        <p:nvSpPr>
          <p:cNvPr id="3" name="Title 2">
            <a:extLst>
              <a:ext uri="{FF2B5EF4-FFF2-40B4-BE49-F238E27FC236}">
                <a16:creationId xmlns:a16="http://schemas.microsoft.com/office/drawing/2014/main" id="{7A2A16F3-85B3-E0AE-38E2-0EEA41D7A6AF}"/>
              </a:ext>
            </a:extLst>
          </p:cNvPr>
          <p:cNvSpPr>
            <a:spLocks noGrp="1"/>
          </p:cNvSpPr>
          <p:nvPr>
            <p:ph type="title"/>
          </p:nvPr>
        </p:nvSpPr>
        <p:spPr/>
        <p:txBody>
          <a:bodyPr/>
          <a:lstStyle/>
          <a:p>
            <a:r>
              <a:rPr lang="en-US"/>
              <a:t>Setting thresholds</a:t>
            </a:r>
            <a:endParaRPr lang="en-FI"/>
          </a:p>
        </p:txBody>
      </p:sp>
      <p:sp>
        <p:nvSpPr>
          <p:cNvPr id="5" name="Content Placeholder 4">
            <a:extLst>
              <a:ext uri="{FF2B5EF4-FFF2-40B4-BE49-F238E27FC236}">
                <a16:creationId xmlns:a16="http://schemas.microsoft.com/office/drawing/2014/main" id="{1068889B-7B14-40E4-13F0-A1E7DA5ABC86}"/>
              </a:ext>
            </a:extLst>
          </p:cNvPr>
          <p:cNvSpPr txBox="1">
            <a:spLocks noGrp="1"/>
          </p:cNvSpPr>
          <p:nvPr>
            <p:ph sz="quarter" idx="13"/>
          </p:nvPr>
        </p:nvSpPr>
        <p:spPr>
          <a:xfrm>
            <a:off x="254001" y="1348582"/>
            <a:ext cx="3002156" cy="582817"/>
          </a:xfrm>
          <a:prstGeom prst="rect">
            <a:avLst/>
          </a:prstGeom>
          <a:noFill/>
        </p:spPr>
        <p:txBody>
          <a:bodyPr wrap="square" rtlCol="0">
            <a:noAutofit/>
          </a:bodyPr>
          <a:lstStyle/>
          <a:p>
            <a:pPr algn="l"/>
            <a:r>
              <a:rPr lang="en-US" sz="1100" i="1"/>
              <a:t>ESRS: </a:t>
            </a:r>
            <a:r>
              <a:rPr lang="en-US" sz="1100" b="1" i="1"/>
              <a:t>Appropriate thresholds are necessary </a:t>
            </a:r>
            <a:r>
              <a:rPr lang="en-US" sz="1100" i="1"/>
              <a:t>to determine which impacts, risks and opportunities are identified and addressed by the undertaking as material and to determine which sustainability matters are  material for reporting purposes. </a:t>
            </a:r>
          </a:p>
          <a:p>
            <a:pPr algn="l"/>
            <a:endParaRPr lang="en-US" sz="1100" i="1"/>
          </a:p>
          <a:p>
            <a:pPr algn="l"/>
            <a:r>
              <a:rPr lang="en-US" sz="1100" i="1"/>
              <a:t>The undertaking </a:t>
            </a:r>
            <a:r>
              <a:rPr lang="en-US" sz="1100" b="1" i="1"/>
              <a:t>shall adopt thresholds to determine </a:t>
            </a:r>
            <a:r>
              <a:rPr lang="en-US" sz="1100" i="1"/>
              <a:t>which of the impacts will be covered in its sustainability statements. </a:t>
            </a:r>
            <a:endParaRPr lang="en-FI" sz="1100" i="1"/>
          </a:p>
        </p:txBody>
      </p:sp>
      <p:pic>
        <p:nvPicPr>
          <p:cNvPr id="6" name="Picture 5">
            <a:extLst>
              <a:ext uri="{FF2B5EF4-FFF2-40B4-BE49-F238E27FC236}">
                <a16:creationId xmlns:a16="http://schemas.microsoft.com/office/drawing/2014/main" id="{D36DA42A-F3A1-82BA-15B9-D46C58FC3FBA}"/>
              </a:ext>
            </a:extLst>
          </p:cNvPr>
          <p:cNvPicPr>
            <a:picLocks noChangeAspect="1"/>
          </p:cNvPicPr>
          <p:nvPr/>
        </p:nvPicPr>
        <p:blipFill>
          <a:blip r:embed="rId2"/>
          <a:stretch>
            <a:fillRect/>
          </a:stretch>
        </p:blipFill>
        <p:spPr>
          <a:xfrm>
            <a:off x="3715942" y="1403576"/>
            <a:ext cx="4983528" cy="2739817"/>
          </a:xfrm>
          <a:prstGeom prst="rect">
            <a:avLst/>
          </a:prstGeom>
        </p:spPr>
      </p:pic>
    </p:spTree>
    <p:extLst>
      <p:ext uri="{BB962C8B-B14F-4D97-AF65-F5344CB8AC3E}">
        <p14:creationId xmlns:p14="http://schemas.microsoft.com/office/powerpoint/2010/main" val="4023881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C3C8D4-BD5E-E692-7648-D87864190B23}"/>
              </a:ext>
            </a:extLst>
          </p:cNvPr>
          <p:cNvSpPr>
            <a:spLocks noGrp="1"/>
          </p:cNvSpPr>
          <p:nvPr>
            <p:ph type="sldNum" sz="quarter" idx="12"/>
          </p:nvPr>
        </p:nvSpPr>
        <p:spPr/>
        <p:txBody>
          <a:bodyPr/>
          <a:lstStyle/>
          <a:p>
            <a:fld id="{C4B6D6C4-FC56-B942-8CAF-D9B595FF1F43}" type="slidenum">
              <a:rPr lang="sv-SE" smtClean="0"/>
              <a:pPr/>
              <a:t>26</a:t>
            </a:fld>
            <a:endParaRPr lang="sv-SE"/>
          </a:p>
        </p:txBody>
      </p:sp>
      <p:sp>
        <p:nvSpPr>
          <p:cNvPr id="3" name="Title 2">
            <a:extLst>
              <a:ext uri="{FF2B5EF4-FFF2-40B4-BE49-F238E27FC236}">
                <a16:creationId xmlns:a16="http://schemas.microsoft.com/office/drawing/2014/main" id="{468DB12B-28BC-4286-922B-BC2BC3F77BCA}"/>
              </a:ext>
            </a:extLst>
          </p:cNvPr>
          <p:cNvSpPr>
            <a:spLocks noGrp="1"/>
          </p:cNvSpPr>
          <p:nvPr>
            <p:ph type="title"/>
          </p:nvPr>
        </p:nvSpPr>
        <p:spPr>
          <a:xfrm>
            <a:off x="125433" y="239720"/>
            <a:ext cx="5918528" cy="525044"/>
          </a:xfrm>
        </p:spPr>
        <p:txBody>
          <a:bodyPr/>
          <a:lstStyle/>
          <a:p>
            <a:r>
              <a:rPr lang="en-US"/>
              <a:t>Example of impacts in value chain</a:t>
            </a:r>
            <a:endParaRPr lang="en-FI"/>
          </a:p>
        </p:txBody>
      </p:sp>
      <p:pic>
        <p:nvPicPr>
          <p:cNvPr id="6" name="Picture 5">
            <a:extLst>
              <a:ext uri="{FF2B5EF4-FFF2-40B4-BE49-F238E27FC236}">
                <a16:creationId xmlns:a16="http://schemas.microsoft.com/office/drawing/2014/main" id="{39A71268-3090-1B31-CEC5-E46234BB3E40}"/>
              </a:ext>
            </a:extLst>
          </p:cNvPr>
          <p:cNvPicPr>
            <a:picLocks noChangeAspect="1"/>
          </p:cNvPicPr>
          <p:nvPr/>
        </p:nvPicPr>
        <p:blipFill>
          <a:blip r:embed="rId2"/>
          <a:stretch>
            <a:fillRect/>
          </a:stretch>
        </p:blipFill>
        <p:spPr>
          <a:xfrm>
            <a:off x="1553737" y="777626"/>
            <a:ext cx="4262440" cy="4034408"/>
          </a:xfrm>
          <a:prstGeom prst="rect">
            <a:avLst/>
          </a:prstGeom>
        </p:spPr>
      </p:pic>
      <p:sp>
        <p:nvSpPr>
          <p:cNvPr id="7" name="TextBox 6">
            <a:extLst>
              <a:ext uri="{FF2B5EF4-FFF2-40B4-BE49-F238E27FC236}">
                <a16:creationId xmlns:a16="http://schemas.microsoft.com/office/drawing/2014/main" id="{EA3F8B67-9D46-0258-29F5-F7DC673ABBBA}"/>
              </a:ext>
            </a:extLst>
          </p:cNvPr>
          <p:cNvSpPr txBox="1"/>
          <p:nvPr/>
        </p:nvSpPr>
        <p:spPr>
          <a:xfrm>
            <a:off x="6296722" y="4365874"/>
            <a:ext cx="2215376" cy="354809"/>
          </a:xfrm>
          <a:prstGeom prst="rect">
            <a:avLst/>
          </a:prstGeom>
          <a:noFill/>
        </p:spPr>
        <p:txBody>
          <a:bodyPr wrap="square" rtlCol="0">
            <a:noAutofit/>
          </a:bodyPr>
          <a:lstStyle/>
          <a:p>
            <a:pPr algn="l"/>
            <a:r>
              <a:rPr lang="en-US" sz="1400" err="1"/>
              <a:t>Huhtamäki</a:t>
            </a:r>
            <a:r>
              <a:rPr lang="en-US" sz="1400"/>
              <a:t> Annual Report 2022</a:t>
            </a:r>
            <a:endParaRPr lang="en-FI" sz="1400"/>
          </a:p>
        </p:txBody>
      </p:sp>
    </p:spTree>
    <p:extLst>
      <p:ext uri="{BB962C8B-B14F-4D97-AF65-F5344CB8AC3E}">
        <p14:creationId xmlns:p14="http://schemas.microsoft.com/office/powerpoint/2010/main" val="2130477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D4D2F-E7C9-F7DE-A74E-969754BA2443}"/>
              </a:ext>
            </a:extLst>
          </p:cNvPr>
          <p:cNvSpPr>
            <a:spLocks noGrp="1"/>
          </p:cNvSpPr>
          <p:nvPr>
            <p:ph type="title"/>
          </p:nvPr>
        </p:nvSpPr>
        <p:spPr>
          <a:xfrm>
            <a:off x="679451" y="2757805"/>
            <a:ext cx="8784589" cy="708971"/>
          </a:xfrm>
        </p:spPr>
        <p:txBody>
          <a:bodyPr>
            <a:normAutofit fontScale="90000"/>
          </a:bodyPr>
          <a:lstStyle/>
          <a:p>
            <a:r>
              <a:rPr lang="en-GB"/>
              <a:t>Case: St1 impact materiality</a:t>
            </a:r>
          </a:p>
        </p:txBody>
      </p:sp>
      <p:sp>
        <p:nvSpPr>
          <p:cNvPr id="3" name="Text Placeholder 2">
            <a:extLst>
              <a:ext uri="{FF2B5EF4-FFF2-40B4-BE49-F238E27FC236}">
                <a16:creationId xmlns:a16="http://schemas.microsoft.com/office/drawing/2014/main" id="{E6AF517C-2966-3E6B-82AF-3D65B6B224BE}"/>
              </a:ext>
            </a:extLst>
          </p:cNvPr>
          <p:cNvSpPr>
            <a:spLocks noGrp="1"/>
          </p:cNvSpPr>
          <p:nvPr>
            <p:ph type="body" sz="quarter" idx="10"/>
          </p:nvPr>
        </p:nvSpPr>
        <p:spPr>
          <a:xfrm>
            <a:off x="680708" y="3480746"/>
            <a:ext cx="7228851" cy="842335"/>
          </a:xfrm>
        </p:spPr>
        <p:txBody>
          <a:bodyPr/>
          <a:lstStyle/>
          <a:p>
            <a:endParaRPr lang="en-GB" sz="2800"/>
          </a:p>
        </p:txBody>
      </p:sp>
    </p:spTree>
    <p:extLst>
      <p:ext uri="{BB962C8B-B14F-4D97-AF65-F5344CB8AC3E}">
        <p14:creationId xmlns:p14="http://schemas.microsoft.com/office/powerpoint/2010/main" val="2261162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BDA35775-798E-5579-4C24-0A9ADA009263}"/>
              </a:ext>
            </a:extLst>
          </p:cNvPr>
          <p:cNvSpPr>
            <a:spLocks noGrp="1"/>
          </p:cNvSpPr>
          <p:nvPr>
            <p:ph type="title"/>
          </p:nvPr>
        </p:nvSpPr>
        <p:spPr>
          <a:xfrm>
            <a:off x="1102962" y="1439144"/>
            <a:ext cx="5545991" cy="708971"/>
          </a:xfrm>
        </p:spPr>
        <p:txBody>
          <a:bodyPr/>
          <a:lstStyle/>
          <a:p>
            <a:r>
              <a:rPr lang="fi-FI"/>
              <a:t>Break</a:t>
            </a:r>
          </a:p>
        </p:txBody>
      </p:sp>
      <p:sp>
        <p:nvSpPr>
          <p:cNvPr id="6" name="Tekstin paikkamerkki 5">
            <a:extLst>
              <a:ext uri="{FF2B5EF4-FFF2-40B4-BE49-F238E27FC236}">
                <a16:creationId xmlns:a16="http://schemas.microsoft.com/office/drawing/2014/main" id="{97B0BB40-E309-5915-6283-EE0BD600D596}"/>
              </a:ext>
            </a:extLst>
          </p:cNvPr>
          <p:cNvSpPr>
            <a:spLocks noGrp="1"/>
          </p:cNvSpPr>
          <p:nvPr>
            <p:ph type="body" sz="quarter" idx="10"/>
          </p:nvPr>
        </p:nvSpPr>
        <p:spPr>
          <a:xfrm>
            <a:off x="1142721" y="2296839"/>
            <a:ext cx="5544732" cy="842335"/>
          </a:xfrm>
        </p:spPr>
        <p:txBody>
          <a:bodyPr/>
          <a:lstStyle/>
          <a:p>
            <a:r>
              <a:rPr lang="fi-FI"/>
              <a:t>10 min</a:t>
            </a:r>
          </a:p>
        </p:txBody>
      </p:sp>
      <p:sp>
        <p:nvSpPr>
          <p:cNvPr id="2" name="Dian numeron paikkamerkki 1">
            <a:extLst>
              <a:ext uri="{FF2B5EF4-FFF2-40B4-BE49-F238E27FC236}">
                <a16:creationId xmlns:a16="http://schemas.microsoft.com/office/drawing/2014/main" id="{F2FD1BCE-9840-0D97-A96A-523836149F2B}"/>
              </a:ext>
            </a:extLst>
          </p:cNvPr>
          <p:cNvSpPr>
            <a:spLocks noGrp="1"/>
          </p:cNvSpPr>
          <p:nvPr>
            <p:ph type="sldNum" sz="quarter" idx="4294967295"/>
          </p:nvPr>
        </p:nvSpPr>
        <p:spPr>
          <a:xfrm>
            <a:off x="8732838" y="4805363"/>
            <a:ext cx="411162" cy="274637"/>
          </a:xfrm>
        </p:spPr>
        <p:txBody>
          <a:bodyPr/>
          <a:lstStyle/>
          <a:p>
            <a:fld id="{C4B6D6C4-FC56-B942-8CAF-D9B595FF1F43}" type="slidenum">
              <a:rPr lang="sv-SE" smtClean="0"/>
              <a:pPr/>
              <a:t>28</a:t>
            </a:fld>
            <a:endParaRPr lang="sv-SE"/>
          </a:p>
        </p:txBody>
      </p:sp>
      <p:pic>
        <p:nvPicPr>
          <p:cNvPr id="8" name="Kuva 7" descr="Kahvi ääriviiva">
            <a:extLst>
              <a:ext uri="{FF2B5EF4-FFF2-40B4-BE49-F238E27FC236}">
                <a16:creationId xmlns:a16="http://schemas.microsoft.com/office/drawing/2014/main" id="{FF9E4F28-0217-F4FB-52A6-612657B29E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1052" y="1017269"/>
            <a:ext cx="2218623" cy="2218623"/>
          </a:xfrm>
          <a:prstGeom prst="rect">
            <a:avLst/>
          </a:prstGeom>
        </p:spPr>
      </p:pic>
    </p:spTree>
    <p:extLst>
      <p:ext uri="{BB962C8B-B14F-4D97-AF65-F5344CB8AC3E}">
        <p14:creationId xmlns:p14="http://schemas.microsoft.com/office/powerpoint/2010/main" val="1324303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7874A-1FC7-CF96-6978-E3E29842B7E5}"/>
              </a:ext>
            </a:extLst>
          </p:cNvPr>
          <p:cNvSpPr>
            <a:spLocks noGrp="1"/>
          </p:cNvSpPr>
          <p:nvPr>
            <p:ph type="title"/>
          </p:nvPr>
        </p:nvSpPr>
        <p:spPr/>
        <p:txBody>
          <a:bodyPr/>
          <a:lstStyle/>
          <a:p>
            <a:r>
              <a:rPr lang="en-US" sz="3200"/>
              <a:t>Discussion in groups</a:t>
            </a:r>
            <a:endParaRPr lang="en-FI" sz="3200"/>
          </a:p>
        </p:txBody>
      </p:sp>
    </p:spTree>
    <p:extLst>
      <p:ext uri="{BB962C8B-B14F-4D97-AF65-F5344CB8AC3E}">
        <p14:creationId xmlns:p14="http://schemas.microsoft.com/office/powerpoint/2010/main" val="3875068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289DB-D2F4-57CC-E86B-E801467BFD5E}"/>
              </a:ext>
            </a:extLst>
          </p:cNvPr>
          <p:cNvSpPr>
            <a:spLocks noGrp="1"/>
          </p:cNvSpPr>
          <p:nvPr>
            <p:ph type="sldNum" sz="quarter" idx="12"/>
          </p:nvPr>
        </p:nvSpPr>
        <p:spPr/>
        <p:txBody>
          <a:bodyPr/>
          <a:lstStyle/>
          <a:p>
            <a:fld id="{C4B6D6C4-FC56-B942-8CAF-D9B595FF1F43}" type="slidenum">
              <a:rPr lang="sv-SE" smtClean="0"/>
              <a:pPr/>
              <a:t>3</a:t>
            </a:fld>
            <a:endParaRPr lang="sv-SE"/>
          </a:p>
        </p:txBody>
      </p:sp>
      <p:sp>
        <p:nvSpPr>
          <p:cNvPr id="3" name="Title 2">
            <a:extLst>
              <a:ext uri="{FF2B5EF4-FFF2-40B4-BE49-F238E27FC236}">
                <a16:creationId xmlns:a16="http://schemas.microsoft.com/office/drawing/2014/main" id="{323404F7-F1A3-7907-892B-6B9A654A0997}"/>
              </a:ext>
            </a:extLst>
          </p:cNvPr>
          <p:cNvSpPr>
            <a:spLocks noGrp="1"/>
          </p:cNvSpPr>
          <p:nvPr>
            <p:ph type="title"/>
          </p:nvPr>
        </p:nvSpPr>
        <p:spPr>
          <a:xfrm>
            <a:off x="125432" y="239720"/>
            <a:ext cx="7509807" cy="525044"/>
          </a:xfrm>
        </p:spPr>
        <p:txBody>
          <a:bodyPr/>
          <a:lstStyle/>
          <a:p>
            <a:r>
              <a:rPr lang="en-US"/>
              <a:t>How have you defined your material topics for sustainability reporting?</a:t>
            </a:r>
            <a:endParaRPr lang="en-FI"/>
          </a:p>
        </p:txBody>
      </p:sp>
      <p:sp>
        <p:nvSpPr>
          <p:cNvPr id="7" name="Tekstvak 2">
            <a:extLst>
              <a:ext uri="{FF2B5EF4-FFF2-40B4-BE49-F238E27FC236}">
                <a16:creationId xmlns:a16="http://schemas.microsoft.com/office/drawing/2014/main" id="{40EAADE5-6B83-140F-B6A0-4D8612F0577B}"/>
              </a:ext>
            </a:extLst>
          </p:cNvPr>
          <p:cNvSpPr txBox="1"/>
          <p:nvPr/>
        </p:nvSpPr>
        <p:spPr>
          <a:xfrm>
            <a:off x="1232287" y="1655406"/>
            <a:ext cx="3838317" cy="307777"/>
          </a:xfrm>
          <a:prstGeom prst="rect">
            <a:avLst/>
          </a:prstGeom>
          <a:noFill/>
        </p:spPr>
        <p:txBody>
          <a:bodyPr wrap="square" rtlCol="0">
            <a:spAutoFit/>
          </a:bodyPr>
          <a:lstStyle/>
          <a:p>
            <a:pPr defTabSz="421401">
              <a:defRPr/>
            </a:pPr>
            <a:r>
              <a:rPr lang="en-US" sz="1400">
                <a:solidFill>
                  <a:prstClr val="black"/>
                </a:solidFill>
                <a:latin typeface="Georgia" panose="02040502050405020303" pitchFamily="18" charset="0"/>
                <a:cs typeface="Segoe UI" panose="020B0502040204020203" pitchFamily="34" charset="0"/>
              </a:rPr>
              <a:t>We have not defined the material topics	</a:t>
            </a:r>
          </a:p>
        </p:txBody>
      </p:sp>
      <p:sp>
        <p:nvSpPr>
          <p:cNvPr id="8" name="Tekstvak 12">
            <a:extLst>
              <a:ext uri="{FF2B5EF4-FFF2-40B4-BE49-F238E27FC236}">
                <a16:creationId xmlns:a16="http://schemas.microsoft.com/office/drawing/2014/main" id="{A3F9BE88-C97A-BB5D-7F4F-22C523AD565C}"/>
              </a:ext>
            </a:extLst>
          </p:cNvPr>
          <p:cNvSpPr txBox="1"/>
          <p:nvPr/>
        </p:nvSpPr>
        <p:spPr>
          <a:xfrm>
            <a:off x="1232287" y="3368258"/>
            <a:ext cx="4884411" cy="307777"/>
          </a:xfrm>
          <a:prstGeom prst="rect">
            <a:avLst/>
          </a:prstGeom>
          <a:noFill/>
        </p:spPr>
        <p:txBody>
          <a:bodyPr wrap="square" rtlCol="0">
            <a:spAutoFit/>
          </a:bodyPr>
          <a:lstStyle/>
          <a:p>
            <a:pPr defTabSz="421401">
              <a:defRPr/>
            </a:pPr>
            <a:r>
              <a:rPr lang="en-US" sz="1400">
                <a:solidFill>
                  <a:prstClr val="black"/>
                </a:solidFill>
                <a:latin typeface="Georgia" panose="02040502050405020303" pitchFamily="18" charset="0"/>
                <a:cs typeface="Segoe UI" panose="020B0502040204020203" pitchFamily="34" charset="0"/>
              </a:rPr>
              <a:t>We have already piloted double materiality assessment</a:t>
            </a:r>
            <a:endParaRPr lang="nl-NL" sz="1400">
              <a:solidFill>
                <a:prstClr val="black"/>
              </a:solidFill>
              <a:latin typeface="Calibri"/>
            </a:endParaRPr>
          </a:p>
        </p:txBody>
      </p:sp>
      <p:sp>
        <p:nvSpPr>
          <p:cNvPr id="9" name="Tekstvak 13">
            <a:extLst>
              <a:ext uri="{FF2B5EF4-FFF2-40B4-BE49-F238E27FC236}">
                <a16:creationId xmlns:a16="http://schemas.microsoft.com/office/drawing/2014/main" id="{945B10BE-3933-AD34-B1B7-18F98A908830}"/>
              </a:ext>
            </a:extLst>
          </p:cNvPr>
          <p:cNvSpPr txBox="1"/>
          <p:nvPr/>
        </p:nvSpPr>
        <p:spPr>
          <a:xfrm>
            <a:off x="1232287" y="2796455"/>
            <a:ext cx="4884411" cy="523220"/>
          </a:xfrm>
          <a:prstGeom prst="rect">
            <a:avLst/>
          </a:prstGeom>
          <a:noFill/>
        </p:spPr>
        <p:txBody>
          <a:bodyPr wrap="square" rtlCol="0">
            <a:spAutoFit/>
          </a:bodyPr>
          <a:lstStyle/>
          <a:p>
            <a:pPr defTabSz="421401">
              <a:defRPr/>
            </a:pPr>
            <a:r>
              <a:rPr lang="en-US" sz="1400">
                <a:solidFill>
                  <a:prstClr val="black"/>
                </a:solidFill>
                <a:latin typeface="Georgia" panose="02040502050405020303" pitchFamily="18" charset="0"/>
                <a:cs typeface="Segoe UI" panose="020B0502040204020203" pitchFamily="34" charset="0"/>
              </a:rPr>
              <a:t>We have undertaken impact materiality assessment as per updated GRI standards</a:t>
            </a:r>
          </a:p>
        </p:txBody>
      </p:sp>
      <p:sp>
        <p:nvSpPr>
          <p:cNvPr id="10" name="Oval 11">
            <a:extLst>
              <a:ext uri="{FF2B5EF4-FFF2-40B4-BE49-F238E27FC236}">
                <a16:creationId xmlns:a16="http://schemas.microsoft.com/office/drawing/2014/main" id="{5D79F4BC-44BF-99C3-3030-96071AE781F8}"/>
              </a:ext>
            </a:extLst>
          </p:cNvPr>
          <p:cNvSpPr/>
          <p:nvPr/>
        </p:nvSpPr>
        <p:spPr>
          <a:xfrm>
            <a:off x="719343" y="3319675"/>
            <a:ext cx="404945" cy="40494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4</a:t>
            </a:r>
          </a:p>
        </p:txBody>
      </p:sp>
      <p:sp>
        <p:nvSpPr>
          <p:cNvPr id="11" name="Tekstvak 15">
            <a:extLst>
              <a:ext uri="{FF2B5EF4-FFF2-40B4-BE49-F238E27FC236}">
                <a16:creationId xmlns:a16="http://schemas.microsoft.com/office/drawing/2014/main" id="{DDE94E30-AEFF-B811-5135-C691E9891A5E}"/>
              </a:ext>
            </a:extLst>
          </p:cNvPr>
          <p:cNvSpPr txBox="1"/>
          <p:nvPr/>
        </p:nvSpPr>
        <p:spPr>
          <a:xfrm>
            <a:off x="1232287" y="2200129"/>
            <a:ext cx="4884411" cy="523220"/>
          </a:xfrm>
          <a:prstGeom prst="rect">
            <a:avLst/>
          </a:prstGeom>
          <a:noFill/>
        </p:spPr>
        <p:txBody>
          <a:bodyPr wrap="square" rtlCol="0">
            <a:spAutoFit/>
          </a:bodyPr>
          <a:lstStyle/>
          <a:p>
            <a:pPr defTabSz="421401">
              <a:defRPr/>
            </a:pPr>
            <a:r>
              <a:rPr lang="en-US" sz="1400">
                <a:solidFill>
                  <a:prstClr val="black"/>
                </a:solidFill>
                <a:latin typeface="Georgia" panose="02040502050405020303" pitchFamily="18" charset="0"/>
                <a:cs typeface="Segoe UI" panose="020B0502040204020203" pitchFamily="34" charset="0"/>
              </a:rPr>
              <a:t>We have defined the material topics based on their importance to business and stakeholders</a:t>
            </a:r>
          </a:p>
        </p:txBody>
      </p:sp>
      <p:sp>
        <p:nvSpPr>
          <p:cNvPr id="12" name="Oval 11">
            <a:extLst>
              <a:ext uri="{FF2B5EF4-FFF2-40B4-BE49-F238E27FC236}">
                <a16:creationId xmlns:a16="http://schemas.microsoft.com/office/drawing/2014/main" id="{3752CFE7-4BA5-EB7D-47D2-3F26A122F1DD}"/>
              </a:ext>
            </a:extLst>
          </p:cNvPr>
          <p:cNvSpPr/>
          <p:nvPr/>
        </p:nvSpPr>
        <p:spPr>
          <a:xfrm>
            <a:off x="718183" y="1734015"/>
            <a:ext cx="404945" cy="404945"/>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1</a:t>
            </a:r>
          </a:p>
        </p:txBody>
      </p:sp>
      <p:sp>
        <p:nvSpPr>
          <p:cNvPr id="13" name="Oval 9">
            <a:extLst>
              <a:ext uri="{FF2B5EF4-FFF2-40B4-BE49-F238E27FC236}">
                <a16:creationId xmlns:a16="http://schemas.microsoft.com/office/drawing/2014/main" id="{27EC31D6-5DCF-5BB3-0E33-2E51FECE495E}"/>
              </a:ext>
            </a:extLst>
          </p:cNvPr>
          <p:cNvSpPr/>
          <p:nvPr/>
        </p:nvSpPr>
        <p:spPr>
          <a:xfrm>
            <a:off x="718183" y="2259267"/>
            <a:ext cx="404945" cy="40494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2</a:t>
            </a:r>
            <a:endParaRPr lang="en-GB" sz="1349" b="1">
              <a:solidFill>
                <a:prstClr val="white"/>
              </a:solidFill>
              <a:latin typeface="Georgia" panose="02040502050405020303" pitchFamily="18" charset="0"/>
              <a:cs typeface="Segoe UI" panose="020B0502040204020203" pitchFamily="34" charset="0"/>
            </a:endParaRPr>
          </a:p>
        </p:txBody>
      </p:sp>
      <p:sp>
        <p:nvSpPr>
          <p:cNvPr id="14" name="Oval 9">
            <a:extLst>
              <a:ext uri="{FF2B5EF4-FFF2-40B4-BE49-F238E27FC236}">
                <a16:creationId xmlns:a16="http://schemas.microsoft.com/office/drawing/2014/main" id="{F60A3B1C-6E59-855D-243A-750CCA7B2645}"/>
              </a:ext>
            </a:extLst>
          </p:cNvPr>
          <p:cNvSpPr/>
          <p:nvPr/>
        </p:nvSpPr>
        <p:spPr>
          <a:xfrm>
            <a:off x="718183" y="2784518"/>
            <a:ext cx="404945" cy="4049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sv-SE" sz="1349" b="1">
                <a:solidFill>
                  <a:prstClr val="white"/>
                </a:solidFill>
                <a:latin typeface="Georgia" panose="02040502050405020303" pitchFamily="18" charset="0"/>
                <a:cs typeface="Segoe UI" panose="020B0502040204020203" pitchFamily="34" charset="0"/>
              </a:rPr>
              <a:t>3</a:t>
            </a:r>
            <a:endParaRPr lang="en-GB" sz="1349" b="1">
              <a:solidFill>
                <a:prstClr val="white"/>
              </a:solidFill>
              <a:latin typeface="Georgia" panose="02040502050405020303" pitchFamily="18" charset="0"/>
              <a:cs typeface="Segoe UI" panose="020B0502040204020203" pitchFamily="34" charset="0"/>
            </a:endParaRPr>
          </a:p>
        </p:txBody>
      </p:sp>
    </p:spTree>
    <p:extLst>
      <p:ext uri="{BB962C8B-B14F-4D97-AF65-F5344CB8AC3E}">
        <p14:creationId xmlns:p14="http://schemas.microsoft.com/office/powerpoint/2010/main" val="402237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D4640-F17B-C376-0B66-EB793099471D}"/>
              </a:ext>
            </a:extLst>
          </p:cNvPr>
          <p:cNvSpPr>
            <a:spLocks noGrp="1"/>
          </p:cNvSpPr>
          <p:nvPr>
            <p:ph type="title"/>
          </p:nvPr>
        </p:nvSpPr>
        <p:spPr/>
        <p:txBody>
          <a:bodyPr/>
          <a:lstStyle/>
          <a:p>
            <a:r>
              <a:rPr lang="en-US" sz="3200"/>
              <a:t>Financial materiality</a:t>
            </a:r>
            <a:endParaRPr lang="en-FI" sz="3200"/>
          </a:p>
        </p:txBody>
      </p:sp>
      <p:sp>
        <p:nvSpPr>
          <p:cNvPr id="3" name="Text Placeholder 2">
            <a:extLst>
              <a:ext uri="{FF2B5EF4-FFF2-40B4-BE49-F238E27FC236}">
                <a16:creationId xmlns:a16="http://schemas.microsoft.com/office/drawing/2014/main" id="{0C4C5925-D2F3-2E87-E7DC-A4484F047D96}"/>
              </a:ext>
            </a:extLst>
          </p:cNvPr>
          <p:cNvSpPr>
            <a:spLocks noGrp="1"/>
          </p:cNvSpPr>
          <p:nvPr>
            <p:ph type="body" sz="quarter" idx="10"/>
          </p:nvPr>
        </p:nvSpPr>
        <p:spPr/>
        <p:txBody>
          <a:bodyPr/>
          <a:lstStyle/>
          <a:p>
            <a:endParaRPr lang="en-FI"/>
          </a:p>
        </p:txBody>
      </p:sp>
    </p:spTree>
    <p:extLst>
      <p:ext uri="{BB962C8B-B14F-4D97-AF65-F5344CB8AC3E}">
        <p14:creationId xmlns:p14="http://schemas.microsoft.com/office/powerpoint/2010/main" val="948362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97614FE-B486-4426-80E3-14DDE623CF8C}"/>
              </a:ext>
            </a:extLst>
          </p:cNvPr>
          <p:cNvSpPr>
            <a:spLocks noGrp="1"/>
          </p:cNvSpPr>
          <p:nvPr>
            <p:ph type="title"/>
          </p:nvPr>
        </p:nvSpPr>
        <p:spPr>
          <a:xfrm>
            <a:off x="125432" y="239720"/>
            <a:ext cx="4490207" cy="525044"/>
          </a:xfrm>
        </p:spPr>
        <p:txBody>
          <a:bodyPr>
            <a:normAutofit/>
          </a:bodyPr>
          <a:lstStyle/>
          <a:p>
            <a:r>
              <a:rPr lang="sv-SE" sz="2200" noProof="0" dirty="0" err="1"/>
              <a:t>Impact</a:t>
            </a:r>
            <a:r>
              <a:rPr lang="sv-SE" sz="2200" noProof="0" dirty="0"/>
              <a:t> </a:t>
            </a:r>
            <a:r>
              <a:rPr lang="sv-SE" sz="2200" noProof="0" dirty="0" err="1"/>
              <a:t>materiality</a:t>
            </a:r>
            <a:endParaRPr lang="sv-SE" sz="2200" noProof="0" dirty="0"/>
          </a:p>
        </p:txBody>
      </p:sp>
      <p:sp>
        <p:nvSpPr>
          <p:cNvPr id="3" name="Rectangle 2">
            <a:extLst>
              <a:ext uri="{FF2B5EF4-FFF2-40B4-BE49-F238E27FC236}">
                <a16:creationId xmlns:a16="http://schemas.microsoft.com/office/drawing/2014/main" id="{60E095B4-890C-4FE6-AB0F-B1C29EE894EC}"/>
              </a:ext>
            </a:extLst>
          </p:cNvPr>
          <p:cNvSpPr/>
          <p:nvPr/>
        </p:nvSpPr>
        <p:spPr>
          <a:xfrm>
            <a:off x="304701" y="1024852"/>
            <a:ext cx="8164286" cy="51162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An organisation can have impact on:</a:t>
            </a:r>
          </a:p>
        </p:txBody>
      </p:sp>
      <p:sp>
        <p:nvSpPr>
          <p:cNvPr id="51" name="Rectangle 50">
            <a:extLst>
              <a:ext uri="{FF2B5EF4-FFF2-40B4-BE49-F238E27FC236}">
                <a16:creationId xmlns:a16="http://schemas.microsoft.com/office/drawing/2014/main" id="{CBDBD795-65BB-4788-BB35-8CB3540AC7C8}"/>
              </a:ext>
            </a:extLst>
          </p:cNvPr>
          <p:cNvSpPr/>
          <p:nvPr/>
        </p:nvSpPr>
        <p:spPr>
          <a:xfrm>
            <a:off x="304701" y="1824946"/>
            <a:ext cx="2574471" cy="919845"/>
          </a:xfrm>
          <a:prstGeom prst="rect">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Environmental matters</a:t>
            </a:r>
          </a:p>
        </p:txBody>
      </p:sp>
      <p:sp>
        <p:nvSpPr>
          <p:cNvPr id="52" name="Rectangle 51">
            <a:extLst>
              <a:ext uri="{FF2B5EF4-FFF2-40B4-BE49-F238E27FC236}">
                <a16:creationId xmlns:a16="http://schemas.microsoft.com/office/drawing/2014/main" id="{0B4DCA3E-A597-44F2-9E9A-442239293C61}"/>
              </a:ext>
            </a:extLst>
          </p:cNvPr>
          <p:cNvSpPr/>
          <p:nvPr/>
        </p:nvSpPr>
        <p:spPr>
          <a:xfrm>
            <a:off x="3099608" y="1824946"/>
            <a:ext cx="2574471" cy="919845"/>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Social matters</a:t>
            </a:r>
          </a:p>
        </p:txBody>
      </p:sp>
      <p:sp>
        <p:nvSpPr>
          <p:cNvPr id="53" name="Rectangle 52">
            <a:extLst>
              <a:ext uri="{FF2B5EF4-FFF2-40B4-BE49-F238E27FC236}">
                <a16:creationId xmlns:a16="http://schemas.microsoft.com/office/drawing/2014/main" id="{397E8E28-48A4-454C-9683-4D193F70D447}"/>
              </a:ext>
            </a:extLst>
          </p:cNvPr>
          <p:cNvSpPr/>
          <p:nvPr/>
        </p:nvSpPr>
        <p:spPr>
          <a:xfrm>
            <a:off x="5894516" y="1824946"/>
            <a:ext cx="2574471" cy="919845"/>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Governance matters</a:t>
            </a:r>
          </a:p>
        </p:txBody>
      </p:sp>
      <p:sp>
        <p:nvSpPr>
          <p:cNvPr id="5" name="Isosceles Triangle 4">
            <a:extLst>
              <a:ext uri="{FF2B5EF4-FFF2-40B4-BE49-F238E27FC236}">
                <a16:creationId xmlns:a16="http://schemas.microsoft.com/office/drawing/2014/main" id="{3A2FAB6D-2CA2-427D-96ED-71CE1049C347}"/>
              </a:ext>
            </a:extLst>
          </p:cNvPr>
          <p:cNvSpPr/>
          <p:nvPr/>
        </p:nvSpPr>
        <p:spPr>
          <a:xfrm rot="10800000">
            <a:off x="1477539" y="1552808"/>
            <a:ext cx="228795" cy="197237"/>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0" name="Isosceles Triangle 59">
            <a:extLst>
              <a:ext uri="{FF2B5EF4-FFF2-40B4-BE49-F238E27FC236}">
                <a16:creationId xmlns:a16="http://schemas.microsoft.com/office/drawing/2014/main" id="{5B205B56-90BB-44C6-9FC4-E2A4A1BB8A85}"/>
              </a:ext>
            </a:extLst>
          </p:cNvPr>
          <p:cNvSpPr/>
          <p:nvPr/>
        </p:nvSpPr>
        <p:spPr>
          <a:xfrm rot="10800000">
            <a:off x="4272446" y="1552808"/>
            <a:ext cx="228795" cy="197237"/>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4" name="Isosceles Triangle 63">
            <a:extLst>
              <a:ext uri="{FF2B5EF4-FFF2-40B4-BE49-F238E27FC236}">
                <a16:creationId xmlns:a16="http://schemas.microsoft.com/office/drawing/2014/main" id="{D3C8ACFE-96D1-45F3-99D9-4FE11821F2AD}"/>
              </a:ext>
            </a:extLst>
          </p:cNvPr>
          <p:cNvSpPr/>
          <p:nvPr/>
        </p:nvSpPr>
        <p:spPr>
          <a:xfrm rot="10800000">
            <a:off x="7067354" y="1552808"/>
            <a:ext cx="228795" cy="197237"/>
          </a:xfrm>
          <a:prstGeom prst="triangle">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sp>
        <p:nvSpPr>
          <p:cNvPr id="65" name="Rectangle 64">
            <a:extLst>
              <a:ext uri="{FF2B5EF4-FFF2-40B4-BE49-F238E27FC236}">
                <a16:creationId xmlns:a16="http://schemas.microsoft.com/office/drawing/2014/main" id="{80AADF71-57F9-4F27-8779-4AFF1C2C2C68}"/>
              </a:ext>
            </a:extLst>
          </p:cNvPr>
          <p:cNvSpPr/>
          <p:nvPr/>
        </p:nvSpPr>
        <p:spPr>
          <a:xfrm>
            <a:off x="304700" y="3321735"/>
            <a:ext cx="8164286" cy="123552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Impact</a:t>
            </a:r>
            <a:r>
              <a:rPr kumimoji="0" lang="sv-SE"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kumimoji="0" lang="sv-SE" sz="18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can</a:t>
            </a:r>
            <a:r>
              <a:rPr kumimoji="0" lang="sv-SE"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be: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Positive, negative, actual, potential, direct, indirect, short-, medium-, or long-term, intended or unintended </a:t>
            </a:r>
          </a:p>
        </p:txBody>
      </p:sp>
      <p:sp>
        <p:nvSpPr>
          <p:cNvPr id="8" name="Oval 7">
            <a:extLst>
              <a:ext uri="{FF2B5EF4-FFF2-40B4-BE49-F238E27FC236}">
                <a16:creationId xmlns:a16="http://schemas.microsoft.com/office/drawing/2014/main" id="{2BBB31C3-C446-4E18-B930-D4FD238AE8D0}"/>
              </a:ext>
            </a:extLst>
          </p:cNvPr>
          <p:cNvSpPr/>
          <p:nvPr/>
        </p:nvSpPr>
        <p:spPr>
          <a:xfrm>
            <a:off x="304700" y="2989720"/>
            <a:ext cx="664029" cy="664029"/>
          </a:xfrm>
          <a:prstGeom prst="ellipse">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panose="02040502050405020303" pitchFamily="18" charset="0"/>
              <a:ea typeface="+mn-ea"/>
              <a:cs typeface="+mn-cs"/>
            </a:endParaRPr>
          </a:p>
        </p:txBody>
      </p:sp>
      <p:pic>
        <p:nvPicPr>
          <p:cNvPr id="7" name="Graphic 6" descr="Information outline">
            <a:extLst>
              <a:ext uri="{FF2B5EF4-FFF2-40B4-BE49-F238E27FC236}">
                <a16:creationId xmlns:a16="http://schemas.microsoft.com/office/drawing/2014/main" id="{1264D743-E63C-4155-B58C-3449353297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190" y="3065210"/>
            <a:ext cx="513047" cy="513047"/>
          </a:xfrm>
          <a:prstGeom prst="rect">
            <a:avLst/>
          </a:prstGeom>
        </p:spPr>
      </p:pic>
    </p:spTree>
    <p:custDataLst>
      <p:tags r:id="rId1"/>
    </p:custDataLst>
    <p:extLst>
      <p:ext uri="{BB962C8B-B14F-4D97-AF65-F5344CB8AC3E}">
        <p14:creationId xmlns:p14="http://schemas.microsoft.com/office/powerpoint/2010/main" val="3450312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C2CEB-33CF-130B-32D4-1336723EAD82}"/>
              </a:ext>
            </a:extLst>
          </p:cNvPr>
          <p:cNvSpPr>
            <a:spLocks noGrp="1"/>
          </p:cNvSpPr>
          <p:nvPr>
            <p:ph type="title"/>
          </p:nvPr>
        </p:nvSpPr>
        <p:spPr>
          <a:xfrm>
            <a:off x="315405" y="302101"/>
            <a:ext cx="7232024" cy="779623"/>
          </a:xfrm>
        </p:spPr>
        <p:txBody>
          <a:bodyPr>
            <a:normAutofit/>
          </a:bodyPr>
          <a:lstStyle/>
          <a:p>
            <a:r>
              <a:rPr lang="en-GB" sz="2000" dirty="0">
                <a:latin typeface="+mj-lt"/>
              </a:rPr>
              <a:t>But impact goes both ways</a:t>
            </a:r>
          </a:p>
        </p:txBody>
      </p:sp>
      <p:sp>
        <p:nvSpPr>
          <p:cNvPr id="5" name="Rectangle 4">
            <a:extLst>
              <a:ext uri="{FF2B5EF4-FFF2-40B4-BE49-F238E27FC236}">
                <a16:creationId xmlns:a16="http://schemas.microsoft.com/office/drawing/2014/main" id="{C63B73FB-CADA-5845-444C-AD05271913E5}"/>
              </a:ext>
            </a:extLst>
          </p:cNvPr>
          <p:cNvSpPr/>
          <p:nvPr/>
        </p:nvSpPr>
        <p:spPr>
          <a:xfrm>
            <a:off x="419101" y="2382159"/>
            <a:ext cx="8164286" cy="51162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bg1"/>
                </a:solidFill>
                <a:latin typeface="+mj-lt"/>
              </a:rPr>
              <a:t>…can have impact on an organisation</a:t>
            </a:r>
          </a:p>
        </p:txBody>
      </p:sp>
      <p:sp>
        <p:nvSpPr>
          <p:cNvPr id="6" name="Rectangle 5">
            <a:extLst>
              <a:ext uri="{FF2B5EF4-FFF2-40B4-BE49-F238E27FC236}">
                <a16:creationId xmlns:a16="http://schemas.microsoft.com/office/drawing/2014/main" id="{68EE69A9-86BC-74B0-51B7-BFBE9F17299E}"/>
              </a:ext>
            </a:extLst>
          </p:cNvPr>
          <p:cNvSpPr/>
          <p:nvPr/>
        </p:nvSpPr>
        <p:spPr>
          <a:xfrm>
            <a:off x="419101" y="1179284"/>
            <a:ext cx="2574471" cy="919845"/>
          </a:xfrm>
          <a:prstGeom prst="rect">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latin typeface="+mj-lt"/>
              </a:rPr>
              <a:t>Economy</a:t>
            </a:r>
          </a:p>
        </p:txBody>
      </p:sp>
      <p:sp>
        <p:nvSpPr>
          <p:cNvPr id="7" name="Rectangle 6">
            <a:extLst>
              <a:ext uri="{FF2B5EF4-FFF2-40B4-BE49-F238E27FC236}">
                <a16:creationId xmlns:a16="http://schemas.microsoft.com/office/drawing/2014/main" id="{B28DF1A8-EB95-E085-9422-79F816678680}"/>
              </a:ext>
            </a:extLst>
          </p:cNvPr>
          <p:cNvSpPr/>
          <p:nvPr/>
        </p:nvSpPr>
        <p:spPr>
          <a:xfrm>
            <a:off x="3214007" y="1179284"/>
            <a:ext cx="2574471" cy="919845"/>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latin typeface="+mj-lt"/>
              </a:rPr>
              <a:t>Environment</a:t>
            </a:r>
          </a:p>
        </p:txBody>
      </p:sp>
      <p:sp>
        <p:nvSpPr>
          <p:cNvPr id="8" name="Rectangle 7">
            <a:extLst>
              <a:ext uri="{FF2B5EF4-FFF2-40B4-BE49-F238E27FC236}">
                <a16:creationId xmlns:a16="http://schemas.microsoft.com/office/drawing/2014/main" id="{2A8E830B-6E8E-5221-41FC-221C10B77ED8}"/>
              </a:ext>
            </a:extLst>
          </p:cNvPr>
          <p:cNvSpPr/>
          <p:nvPr/>
        </p:nvSpPr>
        <p:spPr>
          <a:xfrm>
            <a:off x="6008915" y="1179284"/>
            <a:ext cx="2574471" cy="919845"/>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latin typeface="+mj-lt"/>
              </a:rPr>
              <a:t>People, including their human rights</a:t>
            </a:r>
          </a:p>
        </p:txBody>
      </p:sp>
      <p:sp>
        <p:nvSpPr>
          <p:cNvPr id="9" name="Isosceles Triangle 8">
            <a:extLst>
              <a:ext uri="{FF2B5EF4-FFF2-40B4-BE49-F238E27FC236}">
                <a16:creationId xmlns:a16="http://schemas.microsoft.com/office/drawing/2014/main" id="{168A47F7-505A-D844-53B6-C48F0624F295}"/>
              </a:ext>
            </a:extLst>
          </p:cNvPr>
          <p:cNvSpPr/>
          <p:nvPr/>
        </p:nvSpPr>
        <p:spPr>
          <a:xfrm rot="10800000">
            <a:off x="1591939" y="2133602"/>
            <a:ext cx="228795" cy="197237"/>
          </a:xfrm>
          <a:prstGeom prst="triangle">
            <a:avLst/>
          </a:prstGeom>
          <a:solidFill>
            <a:srgbClr val="FCCA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mj-lt"/>
            </a:endParaRPr>
          </a:p>
        </p:txBody>
      </p:sp>
      <p:sp>
        <p:nvSpPr>
          <p:cNvPr id="10" name="Isosceles Triangle 9">
            <a:extLst>
              <a:ext uri="{FF2B5EF4-FFF2-40B4-BE49-F238E27FC236}">
                <a16:creationId xmlns:a16="http://schemas.microsoft.com/office/drawing/2014/main" id="{D7767E3C-3456-42D0-42F4-A2BCB0AF83FE}"/>
              </a:ext>
            </a:extLst>
          </p:cNvPr>
          <p:cNvSpPr/>
          <p:nvPr/>
        </p:nvSpPr>
        <p:spPr>
          <a:xfrm rot="10800000">
            <a:off x="4386845" y="2133602"/>
            <a:ext cx="228795" cy="197237"/>
          </a:xfrm>
          <a:prstGeom prst="triangle">
            <a:avLst/>
          </a:prstGeom>
          <a:solidFill>
            <a:srgbClr val="D2BD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mj-lt"/>
            </a:endParaRPr>
          </a:p>
        </p:txBody>
      </p:sp>
      <p:sp>
        <p:nvSpPr>
          <p:cNvPr id="11" name="Isosceles Triangle 10">
            <a:extLst>
              <a:ext uri="{FF2B5EF4-FFF2-40B4-BE49-F238E27FC236}">
                <a16:creationId xmlns:a16="http://schemas.microsoft.com/office/drawing/2014/main" id="{8CDFF5A6-94B7-98E6-4BA8-768E6C90C330}"/>
              </a:ext>
            </a:extLst>
          </p:cNvPr>
          <p:cNvSpPr/>
          <p:nvPr/>
        </p:nvSpPr>
        <p:spPr>
          <a:xfrm rot="10800000">
            <a:off x="7181753" y="2133602"/>
            <a:ext cx="228795" cy="197237"/>
          </a:xfrm>
          <a:prstGeom prst="triangle">
            <a:avLst/>
          </a:prstGeom>
          <a:solidFill>
            <a:srgbClr val="C0B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mj-lt"/>
            </a:endParaRPr>
          </a:p>
        </p:txBody>
      </p:sp>
      <p:sp>
        <p:nvSpPr>
          <p:cNvPr id="12" name="Rectangle 11">
            <a:extLst>
              <a:ext uri="{FF2B5EF4-FFF2-40B4-BE49-F238E27FC236}">
                <a16:creationId xmlns:a16="http://schemas.microsoft.com/office/drawing/2014/main" id="{9FCA24C8-AC3D-2A00-74CB-1333EA51E054}"/>
              </a:ext>
            </a:extLst>
          </p:cNvPr>
          <p:cNvSpPr/>
          <p:nvPr/>
        </p:nvSpPr>
        <p:spPr>
          <a:xfrm>
            <a:off x="419100" y="3481615"/>
            <a:ext cx="8164286" cy="1235528"/>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sv-SE">
              <a:solidFill>
                <a:schemeClr val="tx1"/>
              </a:solidFill>
              <a:latin typeface="+mj-lt"/>
            </a:endParaRPr>
          </a:p>
          <a:p>
            <a:r>
              <a:rPr lang="sv-SE" err="1">
                <a:solidFill>
                  <a:schemeClr val="tx1"/>
                </a:solidFill>
                <a:latin typeface="+mj-lt"/>
              </a:rPr>
              <a:t>Impact</a:t>
            </a:r>
            <a:r>
              <a:rPr lang="sv-SE">
                <a:solidFill>
                  <a:schemeClr val="tx1"/>
                </a:solidFill>
                <a:latin typeface="+mj-lt"/>
              </a:rPr>
              <a:t> </a:t>
            </a:r>
            <a:r>
              <a:rPr lang="sv-SE" err="1">
                <a:solidFill>
                  <a:schemeClr val="tx1"/>
                </a:solidFill>
                <a:latin typeface="+mj-lt"/>
              </a:rPr>
              <a:t>can</a:t>
            </a:r>
            <a:r>
              <a:rPr lang="sv-SE">
                <a:solidFill>
                  <a:schemeClr val="tx1"/>
                </a:solidFill>
                <a:latin typeface="+mj-lt"/>
              </a:rPr>
              <a:t> be:</a:t>
            </a:r>
          </a:p>
          <a:p>
            <a:r>
              <a:rPr lang="sv-SE">
                <a:solidFill>
                  <a:schemeClr val="tx1"/>
                </a:solidFill>
                <a:latin typeface="+mj-lt"/>
              </a:rPr>
              <a:t>Positive, negative, </a:t>
            </a:r>
            <a:r>
              <a:rPr lang="sv-SE" err="1">
                <a:solidFill>
                  <a:schemeClr val="tx1"/>
                </a:solidFill>
                <a:latin typeface="+mj-lt"/>
              </a:rPr>
              <a:t>actual</a:t>
            </a:r>
            <a:r>
              <a:rPr lang="sv-SE">
                <a:solidFill>
                  <a:schemeClr val="tx1"/>
                </a:solidFill>
                <a:latin typeface="+mj-lt"/>
              </a:rPr>
              <a:t>, potential, </a:t>
            </a:r>
            <a:r>
              <a:rPr lang="sv-SE" err="1">
                <a:solidFill>
                  <a:schemeClr val="tx1"/>
                </a:solidFill>
                <a:latin typeface="+mj-lt"/>
              </a:rPr>
              <a:t>direct</a:t>
            </a:r>
            <a:r>
              <a:rPr lang="sv-SE">
                <a:solidFill>
                  <a:schemeClr val="tx1"/>
                </a:solidFill>
                <a:latin typeface="+mj-lt"/>
              </a:rPr>
              <a:t>, </a:t>
            </a:r>
            <a:r>
              <a:rPr lang="sv-SE" err="1">
                <a:solidFill>
                  <a:schemeClr val="tx1"/>
                </a:solidFill>
                <a:latin typeface="+mj-lt"/>
              </a:rPr>
              <a:t>indirect</a:t>
            </a:r>
            <a:r>
              <a:rPr lang="sv-SE">
                <a:solidFill>
                  <a:schemeClr val="tx1"/>
                </a:solidFill>
                <a:latin typeface="+mj-lt"/>
              </a:rPr>
              <a:t>, short-term, long-term, </a:t>
            </a:r>
            <a:r>
              <a:rPr lang="sv-SE" err="1">
                <a:solidFill>
                  <a:schemeClr val="tx1"/>
                </a:solidFill>
                <a:latin typeface="+mj-lt"/>
              </a:rPr>
              <a:t>intended</a:t>
            </a:r>
            <a:r>
              <a:rPr lang="sv-SE">
                <a:solidFill>
                  <a:schemeClr val="tx1"/>
                </a:solidFill>
                <a:latin typeface="+mj-lt"/>
              </a:rPr>
              <a:t> or </a:t>
            </a:r>
            <a:r>
              <a:rPr lang="sv-SE" err="1">
                <a:solidFill>
                  <a:schemeClr val="tx1"/>
                </a:solidFill>
                <a:latin typeface="+mj-lt"/>
              </a:rPr>
              <a:t>unintended</a:t>
            </a:r>
            <a:r>
              <a:rPr lang="sv-SE">
                <a:solidFill>
                  <a:schemeClr val="tx1"/>
                </a:solidFill>
                <a:latin typeface="+mj-lt"/>
              </a:rPr>
              <a:t> </a:t>
            </a:r>
          </a:p>
        </p:txBody>
      </p:sp>
      <p:sp>
        <p:nvSpPr>
          <p:cNvPr id="13" name="Oval 12">
            <a:extLst>
              <a:ext uri="{FF2B5EF4-FFF2-40B4-BE49-F238E27FC236}">
                <a16:creationId xmlns:a16="http://schemas.microsoft.com/office/drawing/2014/main" id="{045F87ED-EBC0-2710-643F-FD5705B5EA08}"/>
              </a:ext>
            </a:extLst>
          </p:cNvPr>
          <p:cNvSpPr/>
          <p:nvPr/>
        </p:nvSpPr>
        <p:spPr>
          <a:xfrm>
            <a:off x="419099" y="3149600"/>
            <a:ext cx="664029" cy="664029"/>
          </a:xfrm>
          <a:prstGeom prst="ellipse">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mj-lt"/>
            </a:endParaRPr>
          </a:p>
        </p:txBody>
      </p:sp>
      <p:pic>
        <p:nvPicPr>
          <p:cNvPr id="14" name="Graphic 13" descr="Information outline">
            <a:extLst>
              <a:ext uri="{FF2B5EF4-FFF2-40B4-BE49-F238E27FC236}">
                <a16:creationId xmlns:a16="http://schemas.microsoft.com/office/drawing/2014/main" id="{6695BCE2-8745-1F63-5DD3-2F71FF834C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590" y="3225090"/>
            <a:ext cx="513047" cy="513047"/>
          </a:xfrm>
          <a:prstGeom prst="rect">
            <a:avLst/>
          </a:prstGeom>
        </p:spPr>
      </p:pic>
    </p:spTree>
    <p:custDataLst>
      <p:tags r:id="rId1"/>
    </p:custDataLst>
    <p:extLst>
      <p:ext uri="{BB962C8B-B14F-4D97-AF65-F5344CB8AC3E}">
        <p14:creationId xmlns:p14="http://schemas.microsoft.com/office/powerpoint/2010/main" val="2685188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3"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defTabSz="457189">
              <a:defRPr/>
            </a:pPr>
            <a:endParaRPr lang="en-GB">
              <a:solidFill>
                <a:prstClr val="black"/>
              </a:solidFill>
              <a:latin typeface="Georgia" panose="02040502050405020303" pitchFamily="18" charset="0"/>
              <a:ea typeface="Burgess" panose="02000503080000020003" pitchFamily="50" charset="0"/>
            </a:endParaRPr>
          </a:p>
        </p:txBody>
      </p:sp>
      <p:sp>
        <p:nvSpPr>
          <p:cNvPr id="26" name="Tijdelijke aanduiding voor tekst 1">
            <a:extLst>
              <a:ext uri="{FF2B5EF4-FFF2-40B4-BE49-F238E27FC236}">
                <a16:creationId xmlns:a16="http://schemas.microsoft.com/office/drawing/2014/main" id="{32487353-FBBB-4099-AD79-BFD79049CAD6}"/>
              </a:ext>
            </a:extLst>
          </p:cNvPr>
          <p:cNvSpPr txBox="1">
            <a:spLocks/>
          </p:cNvSpPr>
          <p:nvPr/>
        </p:nvSpPr>
        <p:spPr>
          <a:xfrm>
            <a:off x="442381" y="244877"/>
            <a:ext cx="8195761" cy="543333"/>
          </a:xfrm>
          <a:prstGeom prst="rect">
            <a:avLst/>
          </a:prstGeom>
        </p:spPr>
        <p:txBody>
          <a:bodyPr vert="horz" lIns="68580" tIns="34290" rIns="68580" bIns="34290" rtlCol="0" anchor="ctr" anchorCtr="0">
            <a:noAutofit/>
          </a:bodyPr>
          <a:lstStyle>
            <a:defPPr>
              <a:defRPr lang="sv-SE"/>
            </a:defPPr>
            <a:lvl1pPr marL="0" algn="l" defTabSz="457200" rtl="0" eaLnBrk="1" latinLnBrk="0" hangingPunct="1">
              <a:defRPr sz="1000" b="0" i="0" kern="1200">
                <a:solidFill>
                  <a:srgbClr val="000000"/>
                </a:solidFill>
                <a:latin typeface="Burgess"/>
                <a:ea typeface="+mn-ea"/>
                <a:cs typeface="Burges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6">
              <a:defRPr/>
            </a:pPr>
            <a:r>
              <a:rPr lang="nl-NL" sz="2000" b="1" dirty="0">
                <a:latin typeface="Georgia"/>
                <a:ea typeface="Burgess" panose="02000503080000020003" pitchFamily="50" charset="0"/>
                <a:cs typeface="Segoe UI"/>
              </a:rPr>
              <a:t>Double materiality: Outward and inward impact</a:t>
            </a:r>
          </a:p>
        </p:txBody>
      </p:sp>
      <p:grpSp>
        <p:nvGrpSpPr>
          <p:cNvPr id="22" name="Group 21">
            <a:extLst>
              <a:ext uri="{FF2B5EF4-FFF2-40B4-BE49-F238E27FC236}">
                <a16:creationId xmlns:a16="http://schemas.microsoft.com/office/drawing/2014/main" id="{213E33EF-6C6D-A841-A415-F05F7E86E3A8}"/>
              </a:ext>
            </a:extLst>
          </p:cNvPr>
          <p:cNvGrpSpPr/>
          <p:nvPr/>
        </p:nvGrpSpPr>
        <p:grpSpPr>
          <a:xfrm>
            <a:off x="5567069" y="1368645"/>
            <a:ext cx="2618763" cy="2406210"/>
            <a:chOff x="5567068" y="1146104"/>
            <a:chExt cx="2618763" cy="2406210"/>
          </a:xfrm>
        </p:grpSpPr>
        <p:pic>
          <p:nvPicPr>
            <p:cNvPr id="6" name="Graphic 5" descr="Road outline">
              <a:extLst>
                <a:ext uri="{FF2B5EF4-FFF2-40B4-BE49-F238E27FC236}">
                  <a16:creationId xmlns:a16="http://schemas.microsoft.com/office/drawing/2014/main" id="{2DCB2BB8-FF57-E7EE-9B13-7FAFE79055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55831" y="2022314"/>
              <a:ext cx="1530000" cy="1530000"/>
            </a:xfrm>
            <a:prstGeom prst="rect">
              <a:avLst/>
            </a:prstGeom>
          </p:spPr>
        </p:pic>
        <p:pic>
          <p:nvPicPr>
            <p:cNvPr id="10" name="Graphic 9" descr="Group outline">
              <a:extLst>
                <a:ext uri="{FF2B5EF4-FFF2-40B4-BE49-F238E27FC236}">
                  <a16:creationId xmlns:a16="http://schemas.microsoft.com/office/drawing/2014/main" id="{17371B00-BA3D-16E9-8C6F-50C393BED3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67068" y="1146104"/>
              <a:ext cx="1530000" cy="1530000"/>
            </a:xfrm>
            <a:prstGeom prst="rect">
              <a:avLst/>
            </a:prstGeom>
          </p:spPr>
        </p:pic>
      </p:grpSp>
      <p:pic>
        <p:nvPicPr>
          <p:cNvPr id="19" name="Graphic 18" descr="City outline">
            <a:extLst>
              <a:ext uri="{FF2B5EF4-FFF2-40B4-BE49-F238E27FC236}">
                <a16:creationId xmlns:a16="http://schemas.microsoft.com/office/drawing/2014/main" id="{7425AA4D-E6B5-37DC-F493-BEE41A7A04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0565" y="1131750"/>
            <a:ext cx="2880000" cy="2880000"/>
          </a:xfrm>
          <a:prstGeom prst="rect">
            <a:avLst/>
          </a:prstGeom>
        </p:spPr>
      </p:pic>
      <p:grpSp>
        <p:nvGrpSpPr>
          <p:cNvPr id="24" name="Group 23">
            <a:extLst>
              <a:ext uri="{FF2B5EF4-FFF2-40B4-BE49-F238E27FC236}">
                <a16:creationId xmlns:a16="http://schemas.microsoft.com/office/drawing/2014/main" id="{1BED9A5D-4A4C-56E0-F9C3-29C029EC4288}"/>
              </a:ext>
            </a:extLst>
          </p:cNvPr>
          <p:cNvGrpSpPr/>
          <p:nvPr/>
        </p:nvGrpSpPr>
        <p:grpSpPr>
          <a:xfrm>
            <a:off x="3739540" y="1775755"/>
            <a:ext cx="1440000" cy="1984191"/>
            <a:chOff x="3863109" y="1775754"/>
            <a:chExt cx="1440000" cy="1984191"/>
          </a:xfrm>
        </p:grpSpPr>
        <p:pic>
          <p:nvPicPr>
            <p:cNvPr id="21" name="Graphic 20" descr="Transfer outline">
              <a:extLst>
                <a:ext uri="{FF2B5EF4-FFF2-40B4-BE49-F238E27FC236}">
                  <a16:creationId xmlns:a16="http://schemas.microsoft.com/office/drawing/2014/main" id="{3686B0CB-A19A-2A77-E0A4-912DE19785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V="1">
              <a:off x="3863109" y="1924739"/>
              <a:ext cx="1440000" cy="1440000"/>
            </a:xfrm>
            <a:prstGeom prst="rect">
              <a:avLst/>
            </a:prstGeom>
          </p:spPr>
        </p:pic>
        <p:sp>
          <p:nvSpPr>
            <p:cNvPr id="23" name="TextBox 22">
              <a:extLst>
                <a:ext uri="{FF2B5EF4-FFF2-40B4-BE49-F238E27FC236}">
                  <a16:creationId xmlns:a16="http://schemas.microsoft.com/office/drawing/2014/main" id="{B23657F0-6807-9EC1-2196-BC5F9D52C77B}"/>
                </a:ext>
              </a:extLst>
            </p:cNvPr>
            <p:cNvSpPr txBox="1"/>
            <p:nvPr/>
          </p:nvSpPr>
          <p:spPr>
            <a:xfrm>
              <a:off x="3949825" y="1775754"/>
              <a:ext cx="1266568" cy="584775"/>
            </a:xfrm>
            <a:prstGeom prst="rect">
              <a:avLst/>
            </a:prstGeom>
            <a:noFill/>
          </p:spPr>
          <p:txBody>
            <a:bodyPr wrap="square" rtlCol="0">
              <a:spAutoFit/>
            </a:bodyPr>
            <a:lstStyle/>
            <a:p>
              <a:pPr algn="ctr" defTabSz="457189">
                <a:defRPr/>
              </a:pPr>
              <a:r>
                <a:rPr lang="en-GB" sz="1600" b="1">
                  <a:solidFill>
                    <a:srgbClr val="501E2D">
                      <a:lumMod val="60000"/>
                      <a:lumOff val="40000"/>
                    </a:srgbClr>
                  </a:solidFill>
                  <a:latin typeface="Georgia" panose="02040502050405020303" pitchFamily="18" charset="0"/>
                </a:rPr>
                <a:t>Outward Impact</a:t>
              </a:r>
            </a:p>
          </p:txBody>
        </p:sp>
        <p:sp>
          <p:nvSpPr>
            <p:cNvPr id="25" name="TextBox 24">
              <a:extLst>
                <a:ext uri="{FF2B5EF4-FFF2-40B4-BE49-F238E27FC236}">
                  <a16:creationId xmlns:a16="http://schemas.microsoft.com/office/drawing/2014/main" id="{B748B048-F578-3F61-12E9-198DA182D8AD}"/>
                </a:ext>
              </a:extLst>
            </p:cNvPr>
            <p:cNvSpPr txBox="1"/>
            <p:nvPr/>
          </p:nvSpPr>
          <p:spPr>
            <a:xfrm>
              <a:off x="3949825" y="3175170"/>
              <a:ext cx="1266568" cy="584775"/>
            </a:xfrm>
            <a:prstGeom prst="rect">
              <a:avLst/>
            </a:prstGeom>
            <a:noFill/>
          </p:spPr>
          <p:txBody>
            <a:bodyPr wrap="square" rtlCol="0">
              <a:spAutoFit/>
            </a:bodyPr>
            <a:lstStyle/>
            <a:p>
              <a:pPr algn="ctr" defTabSz="457189">
                <a:defRPr/>
              </a:pPr>
              <a:r>
                <a:rPr lang="en-GB" sz="1600" b="1">
                  <a:solidFill>
                    <a:srgbClr val="FF6E4B"/>
                  </a:solidFill>
                  <a:latin typeface="Georgia" panose="02040502050405020303" pitchFamily="18" charset="0"/>
                </a:rPr>
                <a:t>Inward impact</a:t>
              </a:r>
            </a:p>
          </p:txBody>
        </p:sp>
      </p:grpSp>
      <p:sp>
        <p:nvSpPr>
          <p:cNvPr id="27" name="TextBox 26">
            <a:extLst>
              <a:ext uri="{FF2B5EF4-FFF2-40B4-BE49-F238E27FC236}">
                <a16:creationId xmlns:a16="http://schemas.microsoft.com/office/drawing/2014/main" id="{BEEBE309-9000-293D-DF32-22DF862C0875}"/>
              </a:ext>
            </a:extLst>
          </p:cNvPr>
          <p:cNvSpPr txBox="1"/>
          <p:nvPr/>
        </p:nvSpPr>
        <p:spPr>
          <a:xfrm>
            <a:off x="1173809" y="3605578"/>
            <a:ext cx="1853513" cy="338554"/>
          </a:xfrm>
          <a:prstGeom prst="rect">
            <a:avLst/>
          </a:prstGeom>
          <a:noFill/>
        </p:spPr>
        <p:txBody>
          <a:bodyPr wrap="square" rtlCol="0">
            <a:spAutoFit/>
          </a:bodyPr>
          <a:lstStyle/>
          <a:p>
            <a:pPr algn="ctr" defTabSz="457189">
              <a:defRPr/>
            </a:pPr>
            <a:r>
              <a:rPr lang="en-GB" sz="1600">
                <a:solidFill>
                  <a:prstClr val="black"/>
                </a:solidFill>
                <a:latin typeface="Georgia" panose="02040502050405020303" pitchFamily="18" charset="0"/>
              </a:rPr>
              <a:t>The organisation</a:t>
            </a:r>
          </a:p>
        </p:txBody>
      </p:sp>
      <p:sp>
        <p:nvSpPr>
          <p:cNvPr id="28" name="TextBox 27">
            <a:extLst>
              <a:ext uri="{FF2B5EF4-FFF2-40B4-BE49-F238E27FC236}">
                <a16:creationId xmlns:a16="http://schemas.microsoft.com/office/drawing/2014/main" id="{23D2033E-2EEC-1E82-4F5A-5BFE259DDBB1}"/>
              </a:ext>
            </a:extLst>
          </p:cNvPr>
          <p:cNvSpPr txBox="1"/>
          <p:nvPr/>
        </p:nvSpPr>
        <p:spPr>
          <a:xfrm>
            <a:off x="5949694" y="3605578"/>
            <a:ext cx="1853513" cy="584775"/>
          </a:xfrm>
          <a:prstGeom prst="rect">
            <a:avLst/>
          </a:prstGeom>
          <a:noFill/>
        </p:spPr>
        <p:txBody>
          <a:bodyPr wrap="square" rtlCol="0">
            <a:spAutoFit/>
          </a:bodyPr>
          <a:lstStyle/>
          <a:p>
            <a:pPr algn="ctr" defTabSz="457189">
              <a:defRPr/>
            </a:pPr>
            <a:r>
              <a:rPr lang="en-GB" sz="1600">
                <a:solidFill>
                  <a:prstClr val="black"/>
                </a:solidFill>
                <a:latin typeface="Georgia" panose="02040502050405020303" pitchFamily="18" charset="0"/>
              </a:rPr>
              <a:t>People and the environment</a:t>
            </a:r>
          </a:p>
        </p:txBody>
      </p:sp>
    </p:spTree>
    <p:custDataLst>
      <p:tags r:id="rId1"/>
    </p:custDataLst>
    <p:extLst>
      <p:ext uri="{BB962C8B-B14F-4D97-AF65-F5344CB8AC3E}">
        <p14:creationId xmlns:p14="http://schemas.microsoft.com/office/powerpoint/2010/main" val="20436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045BA1-8065-8984-10D2-A1515450BF70}"/>
              </a:ext>
            </a:extLst>
          </p:cNvPr>
          <p:cNvSpPr>
            <a:spLocks noGrp="1"/>
          </p:cNvSpPr>
          <p:nvPr>
            <p:ph type="sldNum" sz="quarter" idx="12"/>
          </p:nvPr>
        </p:nvSpPr>
        <p:spPr/>
        <p:txBody>
          <a:bodyPr/>
          <a:lstStyle/>
          <a:p>
            <a:fld id="{C4B6D6C4-FC56-B942-8CAF-D9B595FF1F43}" type="slidenum">
              <a:rPr lang="sv-SE" smtClean="0"/>
              <a:pPr/>
              <a:t>34</a:t>
            </a:fld>
            <a:endParaRPr lang="sv-SE" dirty="0"/>
          </a:p>
        </p:txBody>
      </p:sp>
      <p:sp>
        <p:nvSpPr>
          <p:cNvPr id="3" name="Title 2">
            <a:extLst>
              <a:ext uri="{FF2B5EF4-FFF2-40B4-BE49-F238E27FC236}">
                <a16:creationId xmlns:a16="http://schemas.microsoft.com/office/drawing/2014/main" id="{EE96C122-5BDA-01B9-DC72-BBC04E61AC93}"/>
              </a:ext>
            </a:extLst>
          </p:cNvPr>
          <p:cNvSpPr>
            <a:spLocks noGrp="1"/>
          </p:cNvSpPr>
          <p:nvPr>
            <p:ph type="title"/>
          </p:nvPr>
        </p:nvSpPr>
        <p:spPr>
          <a:xfrm>
            <a:off x="125433" y="239720"/>
            <a:ext cx="6643856" cy="525044"/>
          </a:xfrm>
        </p:spPr>
        <p:txBody>
          <a:bodyPr/>
          <a:lstStyle/>
          <a:p>
            <a:r>
              <a:rPr lang="en-US" dirty="0"/>
              <a:t>Most of the business value is intangible</a:t>
            </a:r>
            <a:endParaRPr lang="en-FI" dirty="0"/>
          </a:p>
        </p:txBody>
      </p:sp>
      <p:pic>
        <p:nvPicPr>
          <p:cNvPr id="5" name="Picture 4">
            <a:extLst>
              <a:ext uri="{FF2B5EF4-FFF2-40B4-BE49-F238E27FC236}">
                <a16:creationId xmlns:a16="http://schemas.microsoft.com/office/drawing/2014/main" id="{1FF21C95-E88B-9573-15ED-E1181D3AE618}"/>
              </a:ext>
            </a:extLst>
          </p:cNvPr>
          <p:cNvPicPr>
            <a:picLocks noChangeAspect="1"/>
          </p:cNvPicPr>
          <p:nvPr/>
        </p:nvPicPr>
        <p:blipFill>
          <a:blip r:embed="rId2"/>
          <a:stretch>
            <a:fillRect/>
          </a:stretch>
        </p:blipFill>
        <p:spPr>
          <a:xfrm>
            <a:off x="2342014" y="628203"/>
            <a:ext cx="6337968" cy="4145015"/>
          </a:xfrm>
          <a:prstGeom prst="rect">
            <a:avLst/>
          </a:prstGeom>
        </p:spPr>
      </p:pic>
      <p:sp>
        <p:nvSpPr>
          <p:cNvPr id="6" name="TextBox 5">
            <a:extLst>
              <a:ext uri="{FF2B5EF4-FFF2-40B4-BE49-F238E27FC236}">
                <a16:creationId xmlns:a16="http://schemas.microsoft.com/office/drawing/2014/main" id="{7DD93A4B-49D0-5432-4FB1-AC39B961FDE3}"/>
              </a:ext>
            </a:extLst>
          </p:cNvPr>
          <p:cNvSpPr txBox="1"/>
          <p:nvPr/>
        </p:nvSpPr>
        <p:spPr>
          <a:xfrm>
            <a:off x="5786433" y="4773218"/>
            <a:ext cx="325742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800" b="0" i="0" u="none" strike="noStrike" kern="0" cap="none" spc="0" normalizeH="0" baseline="0" noProof="0" dirty="0">
                <a:ln>
                  <a:noFill/>
                </a:ln>
                <a:solidFill>
                  <a:srgbClr val="000000">
                    <a:lumMod val="50000"/>
                    <a:lumOff val="50000"/>
                  </a:srgbClr>
                </a:solidFill>
                <a:effectLst/>
                <a:uLnTx/>
                <a:uFillTx/>
                <a:latin typeface="Georgia" panose="02040502050405020303" pitchFamily="18" charset="0"/>
                <a:ea typeface="Burgess" panose="02000503080000020003" pitchFamily="50" charset="0"/>
                <a:sym typeface="Arial"/>
              </a:rPr>
              <a:t>Source: Ocean Tomo Intangible Asset Market Value Study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SE" sz="800" b="0" i="0" u="none" strike="noStrike" kern="0" cap="none" spc="0" normalizeH="0" baseline="0" noProof="0" dirty="0">
              <a:ln>
                <a:noFill/>
              </a:ln>
              <a:solidFill>
                <a:srgbClr val="000000">
                  <a:lumMod val="50000"/>
                  <a:lumOff val="50000"/>
                </a:srgbClr>
              </a:solidFill>
              <a:effectLst/>
              <a:uLnTx/>
              <a:uFillTx/>
              <a:latin typeface="Georgia" panose="02040502050405020303" pitchFamily="18" charset="0"/>
              <a:ea typeface="Burgess" panose="02000503080000020003" pitchFamily="50" charset="0"/>
              <a:sym typeface="Arial"/>
            </a:endParaRPr>
          </a:p>
        </p:txBody>
      </p:sp>
      <p:sp>
        <p:nvSpPr>
          <p:cNvPr id="8" name="TextBox 7">
            <a:extLst>
              <a:ext uri="{FF2B5EF4-FFF2-40B4-BE49-F238E27FC236}">
                <a16:creationId xmlns:a16="http://schemas.microsoft.com/office/drawing/2014/main" id="{58BDA8CE-056A-A90C-F996-63F0CF8A489A}"/>
              </a:ext>
            </a:extLst>
          </p:cNvPr>
          <p:cNvSpPr txBox="1"/>
          <p:nvPr/>
        </p:nvSpPr>
        <p:spPr>
          <a:xfrm>
            <a:off x="388965" y="764764"/>
            <a:ext cx="1985748"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Georgia" panose="02040502050405020303" pitchFamily="18" charset="0"/>
                <a:ea typeface="Burgess" panose="02000503080000020003" pitchFamily="50" charset="0"/>
                <a:sym typeface="Arial"/>
              </a:rPr>
              <a:t>Tangible and intangible assets of the S&amp;P 500’s total asset</a:t>
            </a:r>
            <a:endParaRPr kumimoji="0" lang="en-SE" sz="1400" b="0" i="0" u="none" strike="noStrike" kern="0" cap="none" spc="0" normalizeH="0" baseline="0" noProof="0" dirty="0">
              <a:ln>
                <a:noFill/>
              </a:ln>
              <a:solidFill>
                <a:srgbClr val="000000"/>
              </a:solidFill>
              <a:effectLst/>
              <a:uLnTx/>
              <a:uFillTx/>
              <a:latin typeface="Georgia" panose="02040502050405020303" pitchFamily="18" charset="0"/>
              <a:ea typeface="Burgess" panose="02000503080000020003" pitchFamily="50" charset="0"/>
              <a:sym typeface="Arial"/>
            </a:endParaRPr>
          </a:p>
        </p:txBody>
      </p:sp>
    </p:spTree>
    <p:extLst>
      <p:ext uri="{BB962C8B-B14F-4D97-AF65-F5344CB8AC3E}">
        <p14:creationId xmlns:p14="http://schemas.microsoft.com/office/powerpoint/2010/main" val="2168716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35</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Example: Climate change </a:t>
            </a:r>
            <a:endParaRPr lang="en-FI" dirty="0"/>
          </a:p>
        </p:txBody>
      </p:sp>
      <p:pic>
        <p:nvPicPr>
          <p:cNvPr id="4" name="Picture 3">
            <a:extLst>
              <a:ext uri="{FF2B5EF4-FFF2-40B4-BE49-F238E27FC236}">
                <a16:creationId xmlns:a16="http://schemas.microsoft.com/office/drawing/2014/main" id="{D2829C0B-2C35-8DF7-4F63-415246E09E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642" y="759783"/>
            <a:ext cx="6120716" cy="4319547"/>
          </a:xfrm>
          <a:prstGeom prst="rect">
            <a:avLst/>
          </a:prstGeom>
        </p:spPr>
      </p:pic>
    </p:spTree>
    <p:extLst>
      <p:ext uri="{BB962C8B-B14F-4D97-AF65-F5344CB8AC3E}">
        <p14:creationId xmlns:p14="http://schemas.microsoft.com/office/powerpoint/2010/main" val="16010251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36</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Climate change poses risks to business</a:t>
            </a:r>
            <a:endParaRPr lang="en-FI" dirty="0"/>
          </a:p>
        </p:txBody>
      </p:sp>
      <p:grpSp>
        <p:nvGrpSpPr>
          <p:cNvPr id="5" name="Group 4">
            <a:extLst>
              <a:ext uri="{FF2B5EF4-FFF2-40B4-BE49-F238E27FC236}">
                <a16:creationId xmlns:a16="http://schemas.microsoft.com/office/drawing/2014/main" id="{BF2D970A-D44E-5B18-B7FA-1424FACDA6A8}"/>
              </a:ext>
            </a:extLst>
          </p:cNvPr>
          <p:cNvGrpSpPr/>
          <p:nvPr/>
        </p:nvGrpSpPr>
        <p:grpSpPr>
          <a:xfrm>
            <a:off x="991424" y="1608001"/>
            <a:ext cx="7290054" cy="1820498"/>
            <a:chOff x="1727200" y="2267398"/>
            <a:chExt cx="5689600" cy="1420827"/>
          </a:xfrm>
        </p:grpSpPr>
        <p:grpSp>
          <p:nvGrpSpPr>
            <p:cNvPr id="6" name="Group 5">
              <a:extLst>
                <a:ext uri="{FF2B5EF4-FFF2-40B4-BE49-F238E27FC236}">
                  <a16:creationId xmlns:a16="http://schemas.microsoft.com/office/drawing/2014/main" id="{5811C1A1-B59B-E4C9-87BF-9A437FAE3FFE}"/>
                </a:ext>
              </a:extLst>
            </p:cNvPr>
            <p:cNvGrpSpPr/>
            <p:nvPr/>
          </p:nvGrpSpPr>
          <p:grpSpPr>
            <a:xfrm>
              <a:off x="2540000" y="2286846"/>
              <a:ext cx="4876800" cy="1401379"/>
              <a:chOff x="2540000" y="2286846"/>
              <a:chExt cx="4876800" cy="1401379"/>
            </a:xfrm>
          </p:grpSpPr>
          <p:sp>
            <p:nvSpPr>
              <p:cNvPr id="11" name="Isosceles Triangle 10">
                <a:extLst>
                  <a:ext uri="{FF2B5EF4-FFF2-40B4-BE49-F238E27FC236}">
                    <a16:creationId xmlns:a16="http://schemas.microsoft.com/office/drawing/2014/main" id="{79826C35-E12F-B5CE-9F07-8C86F26D8B19}"/>
                  </a:ext>
                </a:extLst>
              </p:cNvPr>
              <p:cNvSpPr/>
              <p:nvPr/>
            </p:nvSpPr>
            <p:spPr>
              <a:xfrm>
                <a:off x="2540000" y="2286846"/>
                <a:ext cx="1625600" cy="1401379"/>
              </a:xfrm>
              <a:prstGeom prst="triangle">
                <a:avLst/>
              </a:prstGeom>
              <a:solidFill>
                <a:srgbClr val="FAA69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latin typeface="+mj-lt"/>
                </a:endParaRPr>
              </a:p>
            </p:txBody>
          </p:sp>
          <p:sp>
            <p:nvSpPr>
              <p:cNvPr id="12" name="Isosceles Triangle 11">
                <a:extLst>
                  <a:ext uri="{FF2B5EF4-FFF2-40B4-BE49-F238E27FC236}">
                    <a16:creationId xmlns:a16="http://schemas.microsoft.com/office/drawing/2014/main" id="{7CD50CFE-F923-8342-C443-8A97F0A9C495}"/>
                  </a:ext>
                </a:extLst>
              </p:cNvPr>
              <p:cNvSpPr/>
              <p:nvPr/>
            </p:nvSpPr>
            <p:spPr>
              <a:xfrm>
                <a:off x="4165600" y="2286846"/>
                <a:ext cx="1625600" cy="1401379"/>
              </a:xfrm>
              <a:prstGeom prst="triangle">
                <a:avLst/>
              </a:prstGeom>
              <a:solidFill>
                <a:srgbClr val="FAA69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latin typeface="+mj-lt"/>
                </a:endParaRPr>
              </a:p>
            </p:txBody>
          </p:sp>
          <p:sp>
            <p:nvSpPr>
              <p:cNvPr id="13" name="Isosceles Triangle 12">
                <a:extLst>
                  <a:ext uri="{FF2B5EF4-FFF2-40B4-BE49-F238E27FC236}">
                    <a16:creationId xmlns:a16="http://schemas.microsoft.com/office/drawing/2014/main" id="{A73562FE-F60E-1C83-1CCC-FFC29DC94378}"/>
                  </a:ext>
                </a:extLst>
              </p:cNvPr>
              <p:cNvSpPr/>
              <p:nvPr/>
            </p:nvSpPr>
            <p:spPr>
              <a:xfrm>
                <a:off x="5791200" y="2286846"/>
                <a:ext cx="1625600" cy="1401379"/>
              </a:xfrm>
              <a:prstGeom prst="triangle">
                <a:avLst/>
              </a:prstGeom>
              <a:solidFill>
                <a:srgbClr val="FAA69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latin typeface="+mj-lt"/>
                </a:endParaRPr>
              </a:p>
            </p:txBody>
          </p:sp>
        </p:grpSp>
        <p:grpSp>
          <p:nvGrpSpPr>
            <p:cNvPr id="7" name="Group 6">
              <a:extLst>
                <a:ext uri="{FF2B5EF4-FFF2-40B4-BE49-F238E27FC236}">
                  <a16:creationId xmlns:a16="http://schemas.microsoft.com/office/drawing/2014/main" id="{3729C32C-8CE1-4349-86E9-F9D3E012A743}"/>
                </a:ext>
              </a:extLst>
            </p:cNvPr>
            <p:cNvGrpSpPr/>
            <p:nvPr/>
          </p:nvGrpSpPr>
          <p:grpSpPr>
            <a:xfrm flipV="1">
              <a:off x="1727200" y="2267398"/>
              <a:ext cx="4876800" cy="1401379"/>
              <a:chOff x="2540000" y="2286846"/>
              <a:chExt cx="4876800" cy="1401379"/>
            </a:xfrm>
            <a:solidFill>
              <a:srgbClr val="BE5071"/>
            </a:solidFill>
          </p:grpSpPr>
          <p:sp>
            <p:nvSpPr>
              <p:cNvPr id="8" name="Isosceles Triangle 7">
                <a:extLst>
                  <a:ext uri="{FF2B5EF4-FFF2-40B4-BE49-F238E27FC236}">
                    <a16:creationId xmlns:a16="http://schemas.microsoft.com/office/drawing/2014/main" id="{EFF0D23E-79B4-B1B3-4F23-3E14A30CBD90}"/>
                  </a:ext>
                </a:extLst>
              </p:cNvPr>
              <p:cNvSpPr/>
              <p:nvPr/>
            </p:nvSpPr>
            <p:spPr>
              <a:xfrm>
                <a:off x="2540000" y="2286846"/>
                <a:ext cx="1625600" cy="1401379"/>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latin typeface="+mj-lt"/>
                </a:endParaRPr>
              </a:p>
            </p:txBody>
          </p:sp>
          <p:sp>
            <p:nvSpPr>
              <p:cNvPr id="9" name="Isosceles Triangle 8">
                <a:extLst>
                  <a:ext uri="{FF2B5EF4-FFF2-40B4-BE49-F238E27FC236}">
                    <a16:creationId xmlns:a16="http://schemas.microsoft.com/office/drawing/2014/main" id="{70CEB178-B9CD-794B-B711-4D04CE96BB6B}"/>
                  </a:ext>
                </a:extLst>
              </p:cNvPr>
              <p:cNvSpPr/>
              <p:nvPr/>
            </p:nvSpPr>
            <p:spPr>
              <a:xfrm>
                <a:off x="4165600" y="2286846"/>
                <a:ext cx="1625600" cy="1401379"/>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latin typeface="+mj-lt"/>
                </a:endParaRPr>
              </a:p>
            </p:txBody>
          </p:sp>
          <p:sp>
            <p:nvSpPr>
              <p:cNvPr id="10" name="Isosceles Triangle 9">
                <a:extLst>
                  <a:ext uri="{FF2B5EF4-FFF2-40B4-BE49-F238E27FC236}">
                    <a16:creationId xmlns:a16="http://schemas.microsoft.com/office/drawing/2014/main" id="{F393B352-34B2-F849-3E18-CA2F5A9BD9A8}"/>
                  </a:ext>
                </a:extLst>
              </p:cNvPr>
              <p:cNvSpPr/>
              <p:nvPr/>
            </p:nvSpPr>
            <p:spPr>
              <a:xfrm>
                <a:off x="5791200" y="2286846"/>
                <a:ext cx="1625600" cy="1401379"/>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dirty="0">
                  <a:latin typeface="+mj-lt"/>
                </a:endParaRPr>
              </a:p>
            </p:txBody>
          </p:sp>
        </p:grpSp>
      </p:grpSp>
      <p:sp>
        <p:nvSpPr>
          <p:cNvPr id="14" name="TextBox 13">
            <a:extLst>
              <a:ext uri="{FF2B5EF4-FFF2-40B4-BE49-F238E27FC236}">
                <a16:creationId xmlns:a16="http://schemas.microsoft.com/office/drawing/2014/main" id="{064F7862-66E4-7676-1AD9-C0FE38CD780E}"/>
              </a:ext>
            </a:extLst>
          </p:cNvPr>
          <p:cNvSpPr txBox="1"/>
          <p:nvPr/>
        </p:nvSpPr>
        <p:spPr>
          <a:xfrm>
            <a:off x="868986" y="1896804"/>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Physical</a:t>
            </a:r>
          </a:p>
        </p:txBody>
      </p:sp>
      <p:sp>
        <p:nvSpPr>
          <p:cNvPr id="15" name="TextBox 14">
            <a:extLst>
              <a:ext uri="{FF2B5EF4-FFF2-40B4-BE49-F238E27FC236}">
                <a16:creationId xmlns:a16="http://schemas.microsoft.com/office/drawing/2014/main" id="{2EC55EEE-7AD6-66B3-67A9-0E01C3C883CA}"/>
              </a:ext>
            </a:extLst>
          </p:cNvPr>
          <p:cNvSpPr txBox="1"/>
          <p:nvPr/>
        </p:nvSpPr>
        <p:spPr>
          <a:xfrm>
            <a:off x="644948" y="1263588"/>
            <a:ext cx="2346908" cy="369332"/>
          </a:xfrm>
          <a:prstGeom prst="rect">
            <a:avLst/>
          </a:prstGeom>
          <a:noFill/>
        </p:spPr>
        <p:txBody>
          <a:bodyPr wrap="square" rtlCol="0">
            <a:spAutoFit/>
          </a:bodyPr>
          <a:lstStyle/>
          <a:p>
            <a:pPr algn="ctr"/>
            <a:r>
              <a:rPr lang="en-GB" sz="1800" dirty="0">
                <a:solidFill>
                  <a:schemeClr val="tx1"/>
                </a:solidFill>
                <a:latin typeface="+mj-lt"/>
                <a:cs typeface="Arial" panose="020B0604020202020204" pitchFamily="34" charset="0"/>
              </a:rPr>
              <a:t>Value-chain risks</a:t>
            </a:r>
          </a:p>
        </p:txBody>
      </p:sp>
      <p:sp>
        <p:nvSpPr>
          <p:cNvPr id="16" name="TextBox 15">
            <a:extLst>
              <a:ext uri="{FF2B5EF4-FFF2-40B4-BE49-F238E27FC236}">
                <a16:creationId xmlns:a16="http://schemas.microsoft.com/office/drawing/2014/main" id="{55E39E36-773C-DD09-0315-542294CE9027}"/>
              </a:ext>
            </a:extLst>
          </p:cNvPr>
          <p:cNvSpPr txBox="1"/>
          <p:nvPr/>
        </p:nvSpPr>
        <p:spPr>
          <a:xfrm>
            <a:off x="5512878" y="3446229"/>
            <a:ext cx="3116517" cy="369332"/>
          </a:xfrm>
          <a:prstGeom prst="rect">
            <a:avLst/>
          </a:prstGeom>
          <a:noFill/>
        </p:spPr>
        <p:txBody>
          <a:bodyPr wrap="square" rtlCol="0">
            <a:spAutoFit/>
          </a:bodyPr>
          <a:lstStyle/>
          <a:p>
            <a:pPr algn="ctr"/>
            <a:r>
              <a:rPr lang="en-GB" sz="1800" dirty="0">
                <a:solidFill>
                  <a:schemeClr val="tx1"/>
                </a:solidFill>
                <a:latin typeface="+mj-lt"/>
                <a:cs typeface="Arial" panose="020B0604020202020204" pitchFamily="34" charset="0"/>
              </a:rPr>
              <a:t>External-stakeholder risks</a:t>
            </a:r>
          </a:p>
        </p:txBody>
      </p:sp>
      <p:sp>
        <p:nvSpPr>
          <p:cNvPr id="17" name="TextBox 16">
            <a:extLst>
              <a:ext uri="{FF2B5EF4-FFF2-40B4-BE49-F238E27FC236}">
                <a16:creationId xmlns:a16="http://schemas.microsoft.com/office/drawing/2014/main" id="{E29A322D-6D74-4820-A1D9-F88FA0D4B83D}"/>
              </a:ext>
            </a:extLst>
          </p:cNvPr>
          <p:cNvSpPr txBox="1"/>
          <p:nvPr/>
        </p:nvSpPr>
        <p:spPr>
          <a:xfrm>
            <a:off x="2953082" y="1896804"/>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Prices</a:t>
            </a:r>
          </a:p>
        </p:txBody>
      </p:sp>
      <p:sp>
        <p:nvSpPr>
          <p:cNvPr id="18" name="TextBox 17">
            <a:extLst>
              <a:ext uri="{FF2B5EF4-FFF2-40B4-BE49-F238E27FC236}">
                <a16:creationId xmlns:a16="http://schemas.microsoft.com/office/drawing/2014/main" id="{26366C76-C1E5-C440-AE2C-EF9E10272C1E}"/>
              </a:ext>
            </a:extLst>
          </p:cNvPr>
          <p:cNvSpPr txBox="1"/>
          <p:nvPr/>
        </p:nvSpPr>
        <p:spPr>
          <a:xfrm>
            <a:off x="5037178" y="1896804"/>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Product</a:t>
            </a:r>
          </a:p>
        </p:txBody>
      </p:sp>
      <p:sp>
        <p:nvSpPr>
          <p:cNvPr id="19" name="TextBox 18">
            <a:extLst>
              <a:ext uri="{FF2B5EF4-FFF2-40B4-BE49-F238E27FC236}">
                <a16:creationId xmlns:a16="http://schemas.microsoft.com/office/drawing/2014/main" id="{4CB26FF5-7645-36CE-7E7A-59C417698726}"/>
              </a:ext>
            </a:extLst>
          </p:cNvPr>
          <p:cNvSpPr txBox="1"/>
          <p:nvPr/>
        </p:nvSpPr>
        <p:spPr>
          <a:xfrm>
            <a:off x="1923086" y="2811204"/>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Ratings</a:t>
            </a:r>
          </a:p>
        </p:txBody>
      </p:sp>
      <p:sp>
        <p:nvSpPr>
          <p:cNvPr id="20" name="TextBox 19">
            <a:extLst>
              <a:ext uri="{FF2B5EF4-FFF2-40B4-BE49-F238E27FC236}">
                <a16:creationId xmlns:a16="http://schemas.microsoft.com/office/drawing/2014/main" id="{C580A0A2-A328-61AB-1304-F6C50F3AF44B}"/>
              </a:ext>
            </a:extLst>
          </p:cNvPr>
          <p:cNvSpPr txBox="1"/>
          <p:nvPr/>
        </p:nvSpPr>
        <p:spPr>
          <a:xfrm>
            <a:off x="4007182" y="2811204"/>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Reputation</a:t>
            </a:r>
          </a:p>
        </p:txBody>
      </p:sp>
      <p:sp>
        <p:nvSpPr>
          <p:cNvPr id="21" name="TextBox 20">
            <a:extLst>
              <a:ext uri="{FF2B5EF4-FFF2-40B4-BE49-F238E27FC236}">
                <a16:creationId xmlns:a16="http://schemas.microsoft.com/office/drawing/2014/main" id="{996D7DFC-662B-C28C-D21D-BE448A0D3617}"/>
              </a:ext>
            </a:extLst>
          </p:cNvPr>
          <p:cNvSpPr txBox="1"/>
          <p:nvPr/>
        </p:nvSpPr>
        <p:spPr>
          <a:xfrm>
            <a:off x="6091278" y="2811204"/>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Regulation</a:t>
            </a:r>
          </a:p>
        </p:txBody>
      </p:sp>
      <p:sp>
        <p:nvSpPr>
          <p:cNvPr id="22" name="TextBox 21">
            <a:extLst>
              <a:ext uri="{FF2B5EF4-FFF2-40B4-BE49-F238E27FC236}">
                <a16:creationId xmlns:a16="http://schemas.microsoft.com/office/drawing/2014/main" id="{86802040-5113-8083-BA18-239A2AC6DA40}"/>
              </a:ext>
            </a:extLst>
          </p:cNvPr>
          <p:cNvSpPr txBox="1"/>
          <p:nvPr/>
        </p:nvSpPr>
        <p:spPr>
          <a:xfrm>
            <a:off x="2289752" y="3981925"/>
            <a:ext cx="6087979" cy="215444"/>
          </a:xfrm>
          <a:prstGeom prst="rect">
            <a:avLst/>
          </a:prstGeom>
          <a:noFill/>
        </p:spPr>
        <p:txBody>
          <a:bodyPr wrap="square">
            <a:spAutoFit/>
          </a:bodyPr>
          <a:lstStyle/>
          <a:p>
            <a:pPr algn="r"/>
            <a:r>
              <a:rPr lang="fr-FR" sz="800" dirty="0">
                <a:solidFill>
                  <a:schemeClr val="bg1">
                    <a:lumMod val="50000"/>
                  </a:schemeClr>
                </a:solidFill>
                <a:latin typeface="+mj-lt"/>
              </a:rPr>
              <a:t>https://www.mckinsey.com/business-functions/sustainability/our-insights/how-companies-can-adapt-to-climate-change</a:t>
            </a:r>
            <a:endParaRPr lang="en-SE" sz="800" dirty="0">
              <a:solidFill>
                <a:schemeClr val="bg1">
                  <a:lumMod val="50000"/>
                </a:schemeClr>
              </a:solidFill>
              <a:latin typeface="+mj-lt"/>
            </a:endParaRPr>
          </a:p>
        </p:txBody>
      </p:sp>
    </p:spTree>
    <p:extLst>
      <p:ext uri="{BB962C8B-B14F-4D97-AF65-F5344CB8AC3E}">
        <p14:creationId xmlns:p14="http://schemas.microsoft.com/office/powerpoint/2010/main" val="2002359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37</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Climate mitigation vs. adaption</a:t>
            </a:r>
            <a:endParaRPr lang="en-FI" dirty="0"/>
          </a:p>
        </p:txBody>
      </p:sp>
      <p:sp>
        <p:nvSpPr>
          <p:cNvPr id="23" name="Freeform: Shape 22">
            <a:extLst>
              <a:ext uri="{FF2B5EF4-FFF2-40B4-BE49-F238E27FC236}">
                <a16:creationId xmlns:a16="http://schemas.microsoft.com/office/drawing/2014/main" id="{76E9AA53-A8E5-C3A7-8AD7-C332AFC42078}"/>
              </a:ext>
            </a:extLst>
          </p:cNvPr>
          <p:cNvSpPr/>
          <p:nvPr/>
        </p:nvSpPr>
        <p:spPr>
          <a:xfrm>
            <a:off x="4207302" y="1043433"/>
            <a:ext cx="3256333" cy="3256332"/>
          </a:xfrm>
          <a:custGeom>
            <a:avLst/>
            <a:gdLst>
              <a:gd name="connsiteX0" fmla="*/ 0 w 3383280"/>
              <a:gd name="connsiteY0" fmla="*/ 1691640 h 3383279"/>
              <a:gd name="connsiteX1" fmla="*/ 1691640 w 3383280"/>
              <a:gd name="connsiteY1" fmla="*/ 0 h 3383279"/>
              <a:gd name="connsiteX2" fmla="*/ 3383280 w 3383280"/>
              <a:gd name="connsiteY2" fmla="*/ 1691640 h 3383279"/>
              <a:gd name="connsiteX3" fmla="*/ 1691640 w 3383280"/>
              <a:gd name="connsiteY3" fmla="*/ 3383280 h 3383279"/>
              <a:gd name="connsiteX4" fmla="*/ 0 w 3383280"/>
              <a:gd name="connsiteY4" fmla="*/ 1691640 h 3383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3280" h="3383279">
                <a:moveTo>
                  <a:pt x="0" y="1691640"/>
                </a:moveTo>
                <a:cubicBezTo>
                  <a:pt x="0" y="757373"/>
                  <a:pt x="757373" y="0"/>
                  <a:pt x="1691640" y="0"/>
                </a:cubicBezTo>
                <a:cubicBezTo>
                  <a:pt x="2625907" y="0"/>
                  <a:pt x="3383280" y="757373"/>
                  <a:pt x="3383280" y="1691640"/>
                </a:cubicBezTo>
                <a:cubicBezTo>
                  <a:pt x="3383280" y="2625907"/>
                  <a:pt x="2625907" y="3383280"/>
                  <a:pt x="1691640" y="3383280"/>
                </a:cubicBezTo>
                <a:cubicBezTo>
                  <a:pt x="757373" y="3383280"/>
                  <a:pt x="0" y="2625907"/>
                  <a:pt x="0" y="1691640"/>
                </a:cubicBezTo>
                <a:close/>
              </a:path>
            </a:pathLst>
          </a:custGeom>
          <a:solidFill>
            <a:srgbClr val="B4916C">
              <a:alpha val="69804"/>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72440" tIns="398961" rIns="960120" bIns="398961" numCol="1" spcCol="1270" anchor="ctr" anchorCtr="0">
            <a:noAutofit/>
          </a:bodyPr>
          <a:lstStyle/>
          <a:p>
            <a:pPr marL="0" lvl="0" indent="0" algn="ctr" defTabSz="2889250">
              <a:lnSpc>
                <a:spcPct val="90000"/>
              </a:lnSpc>
              <a:spcBef>
                <a:spcPct val="0"/>
              </a:spcBef>
              <a:spcAft>
                <a:spcPct val="35000"/>
              </a:spcAft>
              <a:buNone/>
            </a:pPr>
            <a:endParaRPr lang="en-GB" sz="6500" kern="1200">
              <a:latin typeface="+mj-lt"/>
            </a:endParaRPr>
          </a:p>
        </p:txBody>
      </p:sp>
      <p:sp>
        <p:nvSpPr>
          <p:cNvPr id="24" name="TextBox 23">
            <a:extLst>
              <a:ext uri="{FF2B5EF4-FFF2-40B4-BE49-F238E27FC236}">
                <a16:creationId xmlns:a16="http://schemas.microsoft.com/office/drawing/2014/main" id="{DC984AE4-35B9-6DBD-722D-F1DDFB9FFC61}"/>
              </a:ext>
            </a:extLst>
          </p:cNvPr>
          <p:cNvSpPr txBox="1"/>
          <p:nvPr/>
        </p:nvSpPr>
        <p:spPr>
          <a:xfrm>
            <a:off x="5041891" y="1908700"/>
            <a:ext cx="2346908" cy="1815882"/>
          </a:xfrm>
          <a:prstGeom prst="rect">
            <a:avLst/>
          </a:prstGeom>
          <a:noFill/>
        </p:spPr>
        <p:txBody>
          <a:bodyPr wrap="square" rtlCol="0">
            <a:spAutoFit/>
          </a:bodyPr>
          <a:lstStyle/>
          <a:p>
            <a:pPr algn="ctr"/>
            <a:r>
              <a:rPr lang="en-GB" sz="1400" dirty="0">
                <a:solidFill>
                  <a:schemeClr val="bg1"/>
                </a:solidFill>
                <a:latin typeface="+mj-lt"/>
                <a:cs typeface="Arial" panose="020B0604020202020204" pitchFamily="34" charset="0"/>
              </a:rPr>
              <a:t>Efforts aiming to reduce or eliminate greenhouse gas (GHG) emissions – and/or to remove GHGs from the atmosphere – in order to prevent or reduce significant adverse climate effects.</a:t>
            </a:r>
          </a:p>
        </p:txBody>
      </p:sp>
      <p:sp>
        <p:nvSpPr>
          <p:cNvPr id="25" name="TextBox 24">
            <a:extLst>
              <a:ext uri="{FF2B5EF4-FFF2-40B4-BE49-F238E27FC236}">
                <a16:creationId xmlns:a16="http://schemas.microsoft.com/office/drawing/2014/main" id="{2924B368-FD8B-5797-6AAB-6F3D5E9E9B87}"/>
              </a:ext>
            </a:extLst>
          </p:cNvPr>
          <p:cNvSpPr txBox="1"/>
          <p:nvPr/>
        </p:nvSpPr>
        <p:spPr>
          <a:xfrm>
            <a:off x="4663097" y="1468819"/>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MITIGATION</a:t>
            </a:r>
          </a:p>
        </p:txBody>
      </p:sp>
      <p:sp>
        <p:nvSpPr>
          <p:cNvPr id="26" name="TextBox 25">
            <a:extLst>
              <a:ext uri="{FF2B5EF4-FFF2-40B4-BE49-F238E27FC236}">
                <a16:creationId xmlns:a16="http://schemas.microsoft.com/office/drawing/2014/main" id="{B42DBCC8-84E6-04E3-8482-03EFA1F74C1E}"/>
              </a:ext>
            </a:extLst>
          </p:cNvPr>
          <p:cNvSpPr txBox="1"/>
          <p:nvPr/>
        </p:nvSpPr>
        <p:spPr>
          <a:xfrm>
            <a:off x="6735842" y="2266175"/>
            <a:ext cx="2346908" cy="523220"/>
          </a:xfrm>
          <a:prstGeom prst="rect">
            <a:avLst/>
          </a:prstGeom>
          <a:noFill/>
        </p:spPr>
        <p:txBody>
          <a:bodyPr wrap="square" rtlCol="0">
            <a:spAutoFit/>
          </a:bodyPr>
          <a:lstStyle/>
          <a:p>
            <a:pPr algn="ctr"/>
            <a:r>
              <a:rPr lang="en-GB" sz="2800" dirty="0">
                <a:solidFill>
                  <a:schemeClr val="tx1"/>
                </a:solidFill>
                <a:latin typeface="+mj-lt"/>
                <a:cs typeface="Arial" panose="020B0604020202020204" pitchFamily="34" charset="0"/>
              </a:rPr>
              <a:t>93%</a:t>
            </a:r>
          </a:p>
        </p:txBody>
      </p:sp>
      <p:sp>
        <p:nvSpPr>
          <p:cNvPr id="27" name="TextBox 26">
            <a:extLst>
              <a:ext uri="{FF2B5EF4-FFF2-40B4-BE49-F238E27FC236}">
                <a16:creationId xmlns:a16="http://schemas.microsoft.com/office/drawing/2014/main" id="{24687BED-C0AC-50D9-BA50-DB579812145D}"/>
              </a:ext>
            </a:extLst>
          </p:cNvPr>
          <p:cNvSpPr txBox="1"/>
          <p:nvPr/>
        </p:nvSpPr>
        <p:spPr>
          <a:xfrm>
            <a:off x="114833" y="2266175"/>
            <a:ext cx="2346908" cy="523220"/>
          </a:xfrm>
          <a:prstGeom prst="rect">
            <a:avLst/>
          </a:prstGeom>
          <a:noFill/>
        </p:spPr>
        <p:txBody>
          <a:bodyPr wrap="square" rtlCol="0">
            <a:spAutoFit/>
          </a:bodyPr>
          <a:lstStyle/>
          <a:p>
            <a:pPr algn="ctr"/>
            <a:r>
              <a:rPr lang="en-GB" sz="2800" dirty="0">
                <a:solidFill>
                  <a:schemeClr val="tx1"/>
                </a:solidFill>
                <a:latin typeface="+mj-lt"/>
                <a:cs typeface="Arial" panose="020B0604020202020204" pitchFamily="34" charset="0"/>
              </a:rPr>
              <a:t>7%</a:t>
            </a:r>
          </a:p>
        </p:txBody>
      </p:sp>
      <p:sp>
        <p:nvSpPr>
          <p:cNvPr id="28" name="Freeform: Shape 27">
            <a:extLst>
              <a:ext uri="{FF2B5EF4-FFF2-40B4-BE49-F238E27FC236}">
                <a16:creationId xmlns:a16="http://schemas.microsoft.com/office/drawing/2014/main" id="{16D48CB6-B094-5EB6-8A70-4F1435F4C027}"/>
              </a:ext>
            </a:extLst>
          </p:cNvPr>
          <p:cNvSpPr/>
          <p:nvPr/>
        </p:nvSpPr>
        <p:spPr>
          <a:xfrm>
            <a:off x="1877435" y="1043433"/>
            <a:ext cx="3256333" cy="3256332"/>
          </a:xfrm>
          <a:custGeom>
            <a:avLst/>
            <a:gdLst>
              <a:gd name="connsiteX0" fmla="*/ 0 w 3383280"/>
              <a:gd name="connsiteY0" fmla="*/ 1691640 h 3383279"/>
              <a:gd name="connsiteX1" fmla="*/ 1691640 w 3383280"/>
              <a:gd name="connsiteY1" fmla="*/ 0 h 3383279"/>
              <a:gd name="connsiteX2" fmla="*/ 3383280 w 3383280"/>
              <a:gd name="connsiteY2" fmla="*/ 1691640 h 3383279"/>
              <a:gd name="connsiteX3" fmla="*/ 1691640 w 3383280"/>
              <a:gd name="connsiteY3" fmla="*/ 3383280 h 3383279"/>
              <a:gd name="connsiteX4" fmla="*/ 0 w 3383280"/>
              <a:gd name="connsiteY4" fmla="*/ 1691640 h 3383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3280" h="3383279">
                <a:moveTo>
                  <a:pt x="0" y="1691640"/>
                </a:moveTo>
                <a:cubicBezTo>
                  <a:pt x="0" y="757373"/>
                  <a:pt x="757373" y="0"/>
                  <a:pt x="1691640" y="0"/>
                </a:cubicBezTo>
                <a:cubicBezTo>
                  <a:pt x="2625907" y="0"/>
                  <a:pt x="3383280" y="757373"/>
                  <a:pt x="3383280" y="1691640"/>
                </a:cubicBezTo>
                <a:cubicBezTo>
                  <a:pt x="3383280" y="2625907"/>
                  <a:pt x="2625907" y="3383280"/>
                  <a:pt x="1691640" y="3383280"/>
                </a:cubicBezTo>
                <a:cubicBezTo>
                  <a:pt x="757373" y="3383280"/>
                  <a:pt x="0" y="2625907"/>
                  <a:pt x="0" y="1691640"/>
                </a:cubicBezTo>
                <a:close/>
              </a:path>
            </a:pathLst>
          </a:custGeom>
          <a:solidFill>
            <a:srgbClr val="FF6E4B">
              <a:alpha val="69804"/>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960121" tIns="398961" rIns="472439" bIns="398961" numCol="1" spcCol="1270" anchor="ctr" anchorCtr="0">
            <a:noAutofit/>
          </a:bodyPr>
          <a:lstStyle/>
          <a:p>
            <a:pPr marL="0" lvl="0" indent="0" algn="ctr" defTabSz="2889250">
              <a:lnSpc>
                <a:spcPct val="90000"/>
              </a:lnSpc>
              <a:spcBef>
                <a:spcPct val="0"/>
              </a:spcBef>
              <a:spcAft>
                <a:spcPct val="35000"/>
              </a:spcAft>
              <a:buNone/>
            </a:pPr>
            <a:endParaRPr lang="en-GB" sz="6500" kern="1200">
              <a:latin typeface="+mj-lt"/>
            </a:endParaRPr>
          </a:p>
        </p:txBody>
      </p:sp>
      <p:sp>
        <p:nvSpPr>
          <p:cNvPr id="29" name="TextBox 28">
            <a:extLst>
              <a:ext uri="{FF2B5EF4-FFF2-40B4-BE49-F238E27FC236}">
                <a16:creationId xmlns:a16="http://schemas.microsoft.com/office/drawing/2014/main" id="{D52DB37C-88AF-1B40-B821-8CFC3F21B35F}"/>
              </a:ext>
            </a:extLst>
          </p:cNvPr>
          <p:cNvSpPr txBox="1"/>
          <p:nvPr/>
        </p:nvSpPr>
        <p:spPr>
          <a:xfrm>
            <a:off x="1924478" y="2249979"/>
            <a:ext cx="2346908" cy="1169551"/>
          </a:xfrm>
          <a:prstGeom prst="rect">
            <a:avLst/>
          </a:prstGeom>
          <a:noFill/>
        </p:spPr>
        <p:txBody>
          <a:bodyPr wrap="square" rtlCol="0">
            <a:spAutoFit/>
          </a:bodyPr>
          <a:lstStyle/>
          <a:p>
            <a:pPr algn="ctr"/>
            <a:r>
              <a:rPr lang="en-GB" sz="1400" dirty="0">
                <a:solidFill>
                  <a:schemeClr val="bg1"/>
                </a:solidFill>
                <a:latin typeface="+mj-lt"/>
                <a:cs typeface="Arial" panose="020B0604020202020204" pitchFamily="34" charset="0"/>
              </a:rPr>
              <a:t>Efforts aiming to reduce, compensate for or adapt to the adverse impacts that arise from changes in the Earth’s climate</a:t>
            </a:r>
          </a:p>
        </p:txBody>
      </p:sp>
      <p:sp>
        <p:nvSpPr>
          <p:cNvPr id="30" name="TextBox 29">
            <a:extLst>
              <a:ext uri="{FF2B5EF4-FFF2-40B4-BE49-F238E27FC236}">
                <a16:creationId xmlns:a16="http://schemas.microsoft.com/office/drawing/2014/main" id="{EC4FF1FE-A3B0-3680-A0A4-550C557B4FC7}"/>
              </a:ext>
            </a:extLst>
          </p:cNvPr>
          <p:cNvSpPr txBox="1"/>
          <p:nvPr/>
        </p:nvSpPr>
        <p:spPr>
          <a:xfrm>
            <a:off x="2344847" y="1468819"/>
            <a:ext cx="2346908" cy="369332"/>
          </a:xfrm>
          <a:prstGeom prst="rect">
            <a:avLst/>
          </a:prstGeom>
          <a:noFill/>
        </p:spPr>
        <p:txBody>
          <a:bodyPr wrap="square" rtlCol="0">
            <a:spAutoFit/>
          </a:bodyPr>
          <a:lstStyle/>
          <a:p>
            <a:pPr algn="ctr"/>
            <a:r>
              <a:rPr lang="en-GB" sz="1800" dirty="0">
                <a:solidFill>
                  <a:schemeClr val="bg1"/>
                </a:solidFill>
                <a:latin typeface="+mj-lt"/>
                <a:cs typeface="Arial" panose="020B0604020202020204" pitchFamily="34" charset="0"/>
              </a:rPr>
              <a:t>ADAPTATION</a:t>
            </a:r>
          </a:p>
        </p:txBody>
      </p:sp>
      <p:sp>
        <p:nvSpPr>
          <p:cNvPr id="32" name="TextBox 31">
            <a:extLst>
              <a:ext uri="{FF2B5EF4-FFF2-40B4-BE49-F238E27FC236}">
                <a16:creationId xmlns:a16="http://schemas.microsoft.com/office/drawing/2014/main" id="{09C965D5-DA17-D183-A198-E5C1CAE43F22}"/>
              </a:ext>
            </a:extLst>
          </p:cNvPr>
          <p:cNvSpPr txBox="1"/>
          <p:nvPr/>
        </p:nvSpPr>
        <p:spPr>
          <a:xfrm>
            <a:off x="1444569" y="4356370"/>
            <a:ext cx="6588882" cy="246221"/>
          </a:xfrm>
          <a:prstGeom prst="rect">
            <a:avLst/>
          </a:prstGeom>
          <a:noFill/>
        </p:spPr>
        <p:txBody>
          <a:bodyPr wrap="square">
            <a:spAutoFit/>
          </a:bodyPr>
          <a:lstStyle/>
          <a:p>
            <a:r>
              <a:rPr lang="fr-FR" sz="1000" i="1" dirty="0"/>
              <a:t>Source: https://www.climatepolicyinitiative.org/publication/global-landscape-of-climate-finance-2021/</a:t>
            </a:r>
            <a:endParaRPr lang="en-SE" sz="1000" i="1" dirty="0"/>
          </a:p>
        </p:txBody>
      </p:sp>
    </p:spTree>
    <p:extLst>
      <p:ext uri="{BB962C8B-B14F-4D97-AF65-F5344CB8AC3E}">
        <p14:creationId xmlns:p14="http://schemas.microsoft.com/office/powerpoint/2010/main" val="228957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3"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defTabSz="457189">
              <a:defRPr/>
            </a:pPr>
            <a:endParaRPr lang="en-GB">
              <a:solidFill>
                <a:prstClr val="black"/>
              </a:solidFill>
              <a:latin typeface="Georgia" panose="02040502050405020303" pitchFamily="18" charset="0"/>
              <a:ea typeface="Burgess" panose="02000503080000020003" pitchFamily="50" charset="0"/>
            </a:endParaRPr>
          </a:p>
        </p:txBody>
      </p:sp>
      <p:sp>
        <p:nvSpPr>
          <p:cNvPr id="26" name="Tijdelijke aanduiding voor tekst 1">
            <a:extLst>
              <a:ext uri="{FF2B5EF4-FFF2-40B4-BE49-F238E27FC236}">
                <a16:creationId xmlns:a16="http://schemas.microsoft.com/office/drawing/2014/main" id="{32487353-FBBB-4099-AD79-BFD79049CAD6}"/>
              </a:ext>
            </a:extLst>
          </p:cNvPr>
          <p:cNvSpPr txBox="1">
            <a:spLocks/>
          </p:cNvSpPr>
          <p:nvPr/>
        </p:nvSpPr>
        <p:spPr>
          <a:xfrm>
            <a:off x="442381" y="244877"/>
            <a:ext cx="8195761" cy="543333"/>
          </a:xfrm>
          <a:prstGeom prst="rect">
            <a:avLst/>
          </a:prstGeom>
        </p:spPr>
        <p:txBody>
          <a:bodyPr vert="horz" lIns="68580" tIns="34290" rIns="68580" bIns="34290" rtlCol="0" anchor="ctr" anchorCtr="0">
            <a:noAutofit/>
          </a:bodyPr>
          <a:lstStyle>
            <a:defPPr>
              <a:defRPr lang="sv-SE"/>
            </a:defPPr>
            <a:lvl1pPr marL="0" algn="l" defTabSz="457200" rtl="0" eaLnBrk="1" latinLnBrk="0" hangingPunct="1">
              <a:defRPr sz="1000" b="0" i="0" kern="1200">
                <a:solidFill>
                  <a:srgbClr val="000000"/>
                </a:solidFill>
                <a:latin typeface="Burgess"/>
                <a:ea typeface="+mn-ea"/>
                <a:cs typeface="Burges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6">
              <a:defRPr/>
            </a:pPr>
            <a:r>
              <a:rPr lang="nl-NL" sz="2000" b="1" dirty="0">
                <a:latin typeface="Georgia"/>
                <a:ea typeface="Burgess" panose="02000503080000020003" pitchFamily="50" charset="0"/>
                <a:cs typeface="Segoe UI"/>
              </a:rPr>
              <a:t>Double materiality: Outward and inward impact</a:t>
            </a:r>
          </a:p>
        </p:txBody>
      </p:sp>
      <p:grpSp>
        <p:nvGrpSpPr>
          <p:cNvPr id="22" name="Group 21">
            <a:extLst>
              <a:ext uri="{FF2B5EF4-FFF2-40B4-BE49-F238E27FC236}">
                <a16:creationId xmlns:a16="http://schemas.microsoft.com/office/drawing/2014/main" id="{213E33EF-6C6D-A841-A415-F05F7E86E3A8}"/>
              </a:ext>
            </a:extLst>
          </p:cNvPr>
          <p:cNvGrpSpPr/>
          <p:nvPr/>
        </p:nvGrpSpPr>
        <p:grpSpPr>
          <a:xfrm>
            <a:off x="5567069" y="1368645"/>
            <a:ext cx="2618763" cy="2406210"/>
            <a:chOff x="5567068" y="1146104"/>
            <a:chExt cx="2618763" cy="2406210"/>
          </a:xfrm>
        </p:grpSpPr>
        <p:pic>
          <p:nvPicPr>
            <p:cNvPr id="6" name="Graphic 5" descr="Road outline">
              <a:extLst>
                <a:ext uri="{FF2B5EF4-FFF2-40B4-BE49-F238E27FC236}">
                  <a16:creationId xmlns:a16="http://schemas.microsoft.com/office/drawing/2014/main" id="{2DCB2BB8-FF57-E7EE-9B13-7FAFE79055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55831" y="2022314"/>
              <a:ext cx="1530000" cy="1530000"/>
            </a:xfrm>
            <a:prstGeom prst="rect">
              <a:avLst/>
            </a:prstGeom>
          </p:spPr>
        </p:pic>
        <p:pic>
          <p:nvPicPr>
            <p:cNvPr id="10" name="Graphic 9" descr="Group outline">
              <a:extLst>
                <a:ext uri="{FF2B5EF4-FFF2-40B4-BE49-F238E27FC236}">
                  <a16:creationId xmlns:a16="http://schemas.microsoft.com/office/drawing/2014/main" id="{17371B00-BA3D-16E9-8C6F-50C393BED3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67068" y="1146104"/>
              <a:ext cx="1530000" cy="1530000"/>
            </a:xfrm>
            <a:prstGeom prst="rect">
              <a:avLst/>
            </a:prstGeom>
          </p:spPr>
        </p:pic>
      </p:grpSp>
      <p:pic>
        <p:nvPicPr>
          <p:cNvPr id="19" name="Graphic 18" descr="City outline">
            <a:extLst>
              <a:ext uri="{FF2B5EF4-FFF2-40B4-BE49-F238E27FC236}">
                <a16:creationId xmlns:a16="http://schemas.microsoft.com/office/drawing/2014/main" id="{7425AA4D-E6B5-37DC-F493-BEE41A7A04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0565" y="1131750"/>
            <a:ext cx="2880000" cy="2880000"/>
          </a:xfrm>
          <a:prstGeom prst="rect">
            <a:avLst/>
          </a:prstGeom>
        </p:spPr>
      </p:pic>
      <p:grpSp>
        <p:nvGrpSpPr>
          <p:cNvPr id="24" name="Group 23">
            <a:extLst>
              <a:ext uri="{FF2B5EF4-FFF2-40B4-BE49-F238E27FC236}">
                <a16:creationId xmlns:a16="http://schemas.microsoft.com/office/drawing/2014/main" id="{1BED9A5D-4A4C-56E0-F9C3-29C029EC4288}"/>
              </a:ext>
            </a:extLst>
          </p:cNvPr>
          <p:cNvGrpSpPr/>
          <p:nvPr/>
        </p:nvGrpSpPr>
        <p:grpSpPr>
          <a:xfrm>
            <a:off x="3739540" y="1775755"/>
            <a:ext cx="1440000" cy="1984191"/>
            <a:chOff x="3863109" y="1775754"/>
            <a:chExt cx="1440000" cy="1984191"/>
          </a:xfrm>
        </p:grpSpPr>
        <p:pic>
          <p:nvPicPr>
            <p:cNvPr id="21" name="Graphic 20" descr="Transfer outline">
              <a:extLst>
                <a:ext uri="{FF2B5EF4-FFF2-40B4-BE49-F238E27FC236}">
                  <a16:creationId xmlns:a16="http://schemas.microsoft.com/office/drawing/2014/main" id="{3686B0CB-A19A-2A77-E0A4-912DE19785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V="1">
              <a:off x="3863109" y="1924739"/>
              <a:ext cx="1440000" cy="1440000"/>
            </a:xfrm>
            <a:prstGeom prst="rect">
              <a:avLst/>
            </a:prstGeom>
          </p:spPr>
        </p:pic>
        <p:sp>
          <p:nvSpPr>
            <p:cNvPr id="23" name="TextBox 22">
              <a:extLst>
                <a:ext uri="{FF2B5EF4-FFF2-40B4-BE49-F238E27FC236}">
                  <a16:creationId xmlns:a16="http://schemas.microsoft.com/office/drawing/2014/main" id="{B23657F0-6807-9EC1-2196-BC5F9D52C77B}"/>
                </a:ext>
              </a:extLst>
            </p:cNvPr>
            <p:cNvSpPr txBox="1"/>
            <p:nvPr/>
          </p:nvSpPr>
          <p:spPr>
            <a:xfrm>
              <a:off x="3949825" y="1775754"/>
              <a:ext cx="1266568" cy="584775"/>
            </a:xfrm>
            <a:prstGeom prst="rect">
              <a:avLst/>
            </a:prstGeom>
            <a:noFill/>
          </p:spPr>
          <p:txBody>
            <a:bodyPr wrap="square" rtlCol="0">
              <a:spAutoFit/>
            </a:bodyPr>
            <a:lstStyle/>
            <a:p>
              <a:pPr algn="ctr" defTabSz="457189">
                <a:defRPr/>
              </a:pPr>
              <a:r>
                <a:rPr lang="en-GB" sz="1600" b="1">
                  <a:solidFill>
                    <a:srgbClr val="501E2D">
                      <a:lumMod val="60000"/>
                      <a:lumOff val="40000"/>
                    </a:srgbClr>
                  </a:solidFill>
                  <a:latin typeface="Georgia" panose="02040502050405020303" pitchFamily="18" charset="0"/>
                </a:rPr>
                <a:t>Outward Impact</a:t>
              </a:r>
            </a:p>
          </p:txBody>
        </p:sp>
        <p:sp>
          <p:nvSpPr>
            <p:cNvPr id="25" name="TextBox 24">
              <a:extLst>
                <a:ext uri="{FF2B5EF4-FFF2-40B4-BE49-F238E27FC236}">
                  <a16:creationId xmlns:a16="http://schemas.microsoft.com/office/drawing/2014/main" id="{B748B048-F578-3F61-12E9-198DA182D8AD}"/>
                </a:ext>
              </a:extLst>
            </p:cNvPr>
            <p:cNvSpPr txBox="1"/>
            <p:nvPr/>
          </p:nvSpPr>
          <p:spPr>
            <a:xfrm>
              <a:off x="3949825" y="3175170"/>
              <a:ext cx="1266568" cy="584775"/>
            </a:xfrm>
            <a:prstGeom prst="rect">
              <a:avLst/>
            </a:prstGeom>
            <a:noFill/>
          </p:spPr>
          <p:txBody>
            <a:bodyPr wrap="square" rtlCol="0">
              <a:spAutoFit/>
            </a:bodyPr>
            <a:lstStyle/>
            <a:p>
              <a:pPr algn="ctr" defTabSz="457189">
                <a:defRPr/>
              </a:pPr>
              <a:r>
                <a:rPr lang="en-GB" sz="1600" b="1">
                  <a:solidFill>
                    <a:srgbClr val="FF6E4B"/>
                  </a:solidFill>
                  <a:latin typeface="Georgia" panose="02040502050405020303" pitchFamily="18" charset="0"/>
                </a:rPr>
                <a:t>Inward impact</a:t>
              </a:r>
            </a:p>
          </p:txBody>
        </p:sp>
      </p:grpSp>
      <p:sp>
        <p:nvSpPr>
          <p:cNvPr id="27" name="TextBox 26">
            <a:extLst>
              <a:ext uri="{FF2B5EF4-FFF2-40B4-BE49-F238E27FC236}">
                <a16:creationId xmlns:a16="http://schemas.microsoft.com/office/drawing/2014/main" id="{BEEBE309-9000-293D-DF32-22DF862C0875}"/>
              </a:ext>
            </a:extLst>
          </p:cNvPr>
          <p:cNvSpPr txBox="1"/>
          <p:nvPr/>
        </p:nvSpPr>
        <p:spPr>
          <a:xfrm>
            <a:off x="1173809" y="3605578"/>
            <a:ext cx="1853513" cy="338554"/>
          </a:xfrm>
          <a:prstGeom prst="rect">
            <a:avLst/>
          </a:prstGeom>
          <a:noFill/>
        </p:spPr>
        <p:txBody>
          <a:bodyPr wrap="square" rtlCol="0">
            <a:spAutoFit/>
          </a:bodyPr>
          <a:lstStyle/>
          <a:p>
            <a:pPr algn="ctr" defTabSz="457189">
              <a:defRPr/>
            </a:pPr>
            <a:r>
              <a:rPr lang="en-GB" sz="1600">
                <a:solidFill>
                  <a:prstClr val="black"/>
                </a:solidFill>
                <a:latin typeface="Georgia" panose="02040502050405020303" pitchFamily="18" charset="0"/>
              </a:rPr>
              <a:t>The organisation</a:t>
            </a:r>
          </a:p>
        </p:txBody>
      </p:sp>
      <p:sp>
        <p:nvSpPr>
          <p:cNvPr id="28" name="TextBox 27">
            <a:extLst>
              <a:ext uri="{FF2B5EF4-FFF2-40B4-BE49-F238E27FC236}">
                <a16:creationId xmlns:a16="http://schemas.microsoft.com/office/drawing/2014/main" id="{23D2033E-2EEC-1E82-4F5A-5BFE259DDBB1}"/>
              </a:ext>
            </a:extLst>
          </p:cNvPr>
          <p:cNvSpPr txBox="1"/>
          <p:nvPr/>
        </p:nvSpPr>
        <p:spPr>
          <a:xfrm>
            <a:off x="5949694" y="3605578"/>
            <a:ext cx="1853513" cy="584775"/>
          </a:xfrm>
          <a:prstGeom prst="rect">
            <a:avLst/>
          </a:prstGeom>
          <a:noFill/>
        </p:spPr>
        <p:txBody>
          <a:bodyPr wrap="square" rtlCol="0">
            <a:spAutoFit/>
          </a:bodyPr>
          <a:lstStyle/>
          <a:p>
            <a:pPr algn="ctr" defTabSz="457189">
              <a:defRPr/>
            </a:pPr>
            <a:r>
              <a:rPr lang="en-GB" sz="1600">
                <a:solidFill>
                  <a:prstClr val="black"/>
                </a:solidFill>
                <a:latin typeface="Georgia" panose="02040502050405020303" pitchFamily="18" charset="0"/>
              </a:rPr>
              <a:t>People and the environment</a:t>
            </a:r>
          </a:p>
        </p:txBody>
      </p:sp>
    </p:spTree>
    <p:custDataLst>
      <p:tags r:id="rId1"/>
    </p:custDataLst>
    <p:extLst>
      <p:ext uri="{BB962C8B-B14F-4D97-AF65-F5344CB8AC3E}">
        <p14:creationId xmlns:p14="http://schemas.microsoft.com/office/powerpoint/2010/main" val="2012221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3"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defTabSz="457189">
              <a:defRPr/>
            </a:pPr>
            <a:endParaRPr lang="en-GB">
              <a:solidFill>
                <a:prstClr val="black"/>
              </a:solidFill>
              <a:latin typeface="Georgia" panose="02040502050405020303" pitchFamily="18" charset="0"/>
              <a:ea typeface="Burgess" panose="02000503080000020003" pitchFamily="50" charset="0"/>
            </a:endParaRPr>
          </a:p>
        </p:txBody>
      </p:sp>
      <p:sp>
        <p:nvSpPr>
          <p:cNvPr id="26" name="Tijdelijke aanduiding voor tekst 1">
            <a:extLst>
              <a:ext uri="{FF2B5EF4-FFF2-40B4-BE49-F238E27FC236}">
                <a16:creationId xmlns:a16="http://schemas.microsoft.com/office/drawing/2014/main" id="{32487353-FBBB-4099-AD79-BFD79049CAD6}"/>
              </a:ext>
            </a:extLst>
          </p:cNvPr>
          <p:cNvSpPr txBox="1">
            <a:spLocks/>
          </p:cNvSpPr>
          <p:nvPr/>
        </p:nvSpPr>
        <p:spPr>
          <a:xfrm>
            <a:off x="442381" y="244877"/>
            <a:ext cx="8195761" cy="543333"/>
          </a:xfrm>
          <a:prstGeom prst="rect">
            <a:avLst/>
          </a:prstGeom>
        </p:spPr>
        <p:txBody>
          <a:bodyPr vert="horz" lIns="68580" tIns="34290" rIns="68580" bIns="34290" rtlCol="0" anchor="ctr" anchorCtr="0">
            <a:noAutofit/>
          </a:bodyPr>
          <a:lstStyle>
            <a:defPPr>
              <a:defRPr lang="sv-SE"/>
            </a:defPPr>
            <a:lvl1pPr marL="0" algn="l" defTabSz="457200" rtl="0" eaLnBrk="1" latinLnBrk="0" hangingPunct="1">
              <a:defRPr sz="1000" b="0" i="0" kern="1200">
                <a:solidFill>
                  <a:srgbClr val="000000"/>
                </a:solidFill>
                <a:latin typeface="Burgess"/>
                <a:ea typeface="+mn-ea"/>
                <a:cs typeface="Burges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6">
              <a:defRPr/>
            </a:pPr>
            <a:r>
              <a:rPr lang="nl-NL" sz="2000" b="1" dirty="0">
                <a:latin typeface="Georgia"/>
                <a:ea typeface="Burgess" panose="02000503080000020003" pitchFamily="50" charset="0"/>
                <a:cs typeface="Segoe UI"/>
              </a:rPr>
              <a:t>Double materiality</a:t>
            </a:r>
          </a:p>
        </p:txBody>
      </p:sp>
      <p:sp>
        <p:nvSpPr>
          <p:cNvPr id="8" name="TextBox 7">
            <a:extLst>
              <a:ext uri="{FF2B5EF4-FFF2-40B4-BE49-F238E27FC236}">
                <a16:creationId xmlns:a16="http://schemas.microsoft.com/office/drawing/2014/main" id="{44450B35-72CD-4D2D-B7D3-36ED08529B8A}"/>
              </a:ext>
            </a:extLst>
          </p:cNvPr>
          <p:cNvSpPr txBox="1"/>
          <p:nvPr/>
        </p:nvSpPr>
        <p:spPr>
          <a:xfrm>
            <a:off x="1664384" y="960542"/>
            <a:ext cx="3456000" cy="3456000"/>
          </a:xfrm>
          <a:prstGeom prst="ellipse">
            <a:avLst/>
          </a:prstGeom>
          <a:solidFill>
            <a:schemeClr val="accent1">
              <a:lumMod val="60000"/>
              <a:lumOff val="4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p:txBody>
      </p:sp>
      <p:sp>
        <p:nvSpPr>
          <p:cNvPr id="15" name="TextBox 14">
            <a:extLst>
              <a:ext uri="{FF2B5EF4-FFF2-40B4-BE49-F238E27FC236}">
                <a16:creationId xmlns:a16="http://schemas.microsoft.com/office/drawing/2014/main" id="{1D6E689B-A124-5A4E-36ED-50BCCC9581D9}"/>
              </a:ext>
            </a:extLst>
          </p:cNvPr>
          <p:cNvSpPr txBox="1"/>
          <p:nvPr/>
        </p:nvSpPr>
        <p:spPr>
          <a:xfrm>
            <a:off x="3864450" y="960542"/>
            <a:ext cx="3456000" cy="3456000"/>
          </a:xfrm>
          <a:prstGeom prst="ellipse">
            <a:avLst/>
          </a:prstGeom>
          <a:solidFill>
            <a:schemeClr val="accent3">
              <a:lumMod val="60000"/>
              <a:lumOff val="40000"/>
              <a:alpha val="6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p:txBody>
      </p:sp>
      <p:sp>
        <p:nvSpPr>
          <p:cNvPr id="11" name="TextBox 10">
            <a:extLst>
              <a:ext uri="{FF2B5EF4-FFF2-40B4-BE49-F238E27FC236}">
                <a16:creationId xmlns:a16="http://schemas.microsoft.com/office/drawing/2014/main" id="{CBC089AA-C5A5-4241-8EE7-4E122BD44FA3}"/>
              </a:ext>
            </a:extLst>
          </p:cNvPr>
          <p:cNvSpPr txBox="1"/>
          <p:nvPr/>
        </p:nvSpPr>
        <p:spPr>
          <a:xfrm>
            <a:off x="2114445" y="1083384"/>
            <a:ext cx="2605684" cy="923330"/>
          </a:xfrm>
          <a:prstGeom prst="rect">
            <a:avLst/>
          </a:prstGeom>
          <a:noFill/>
        </p:spPr>
        <p:txBody>
          <a:bodyPr wrap="square" rtlCol="0">
            <a:spAutoFit/>
          </a:bodyPr>
          <a:lstStyle/>
          <a:p>
            <a:pPr algn="ctr" defTabSz="457189">
              <a:defRPr/>
            </a:pPr>
            <a:r>
              <a:rPr lang="en-GB">
                <a:solidFill>
                  <a:schemeClr val="bg1"/>
                </a:solidFill>
                <a:latin typeface="Georgia" panose="02040502050405020303" pitchFamily="18" charset="0"/>
              </a:rPr>
              <a:t>Outward impact:</a:t>
            </a:r>
          </a:p>
          <a:p>
            <a:pPr algn="ctr" defTabSz="457189">
              <a:defRPr/>
            </a:pPr>
            <a:r>
              <a:rPr lang="en-GB" b="1">
                <a:solidFill>
                  <a:schemeClr val="bg1"/>
                </a:solidFill>
                <a:latin typeface="Georgia" panose="02040502050405020303" pitchFamily="18" charset="0"/>
              </a:rPr>
              <a:t>Impact</a:t>
            </a:r>
            <a:br>
              <a:rPr lang="en-GB" b="1">
                <a:solidFill>
                  <a:schemeClr val="bg1"/>
                </a:solidFill>
                <a:latin typeface="Georgia" panose="02040502050405020303" pitchFamily="18" charset="0"/>
              </a:rPr>
            </a:br>
            <a:r>
              <a:rPr lang="en-GB" b="1">
                <a:solidFill>
                  <a:schemeClr val="bg1"/>
                </a:solidFill>
                <a:latin typeface="Georgia" panose="02040502050405020303" pitchFamily="18" charset="0"/>
              </a:rPr>
              <a:t>Materiality</a:t>
            </a:r>
            <a:endParaRPr lang="en-GB">
              <a:solidFill>
                <a:schemeClr val="bg1"/>
              </a:solidFill>
              <a:latin typeface="Georgia" panose="02040502050405020303" pitchFamily="18" charset="0"/>
            </a:endParaRPr>
          </a:p>
        </p:txBody>
      </p:sp>
      <p:sp>
        <p:nvSpPr>
          <p:cNvPr id="12" name="TextBox 11">
            <a:extLst>
              <a:ext uri="{FF2B5EF4-FFF2-40B4-BE49-F238E27FC236}">
                <a16:creationId xmlns:a16="http://schemas.microsoft.com/office/drawing/2014/main" id="{B0A3807F-FC8B-E1CB-F2DB-9EAB5FD00617}"/>
              </a:ext>
            </a:extLst>
          </p:cNvPr>
          <p:cNvSpPr txBox="1"/>
          <p:nvPr/>
        </p:nvSpPr>
        <p:spPr>
          <a:xfrm>
            <a:off x="4189254" y="1083384"/>
            <a:ext cx="2841137" cy="923330"/>
          </a:xfrm>
          <a:prstGeom prst="rect">
            <a:avLst/>
          </a:prstGeom>
          <a:noFill/>
        </p:spPr>
        <p:txBody>
          <a:bodyPr wrap="square" rtlCol="0">
            <a:spAutoFit/>
          </a:bodyPr>
          <a:lstStyle/>
          <a:p>
            <a:pPr algn="ctr" defTabSz="457189">
              <a:defRPr/>
            </a:pPr>
            <a:r>
              <a:rPr lang="en-GB">
                <a:solidFill>
                  <a:prstClr val="black"/>
                </a:solidFill>
                <a:latin typeface="Georgia" panose="02040502050405020303" pitchFamily="18" charset="0"/>
              </a:rPr>
              <a:t>Inward impact:</a:t>
            </a:r>
          </a:p>
          <a:p>
            <a:pPr algn="ctr" defTabSz="457189">
              <a:defRPr/>
            </a:pPr>
            <a:r>
              <a:rPr lang="en-GB" b="1">
                <a:solidFill>
                  <a:prstClr val="black"/>
                </a:solidFill>
                <a:latin typeface="Georgia" panose="02040502050405020303" pitchFamily="18" charset="0"/>
              </a:rPr>
              <a:t>Financial</a:t>
            </a:r>
            <a:br>
              <a:rPr lang="en-GB" b="1">
                <a:solidFill>
                  <a:prstClr val="black"/>
                </a:solidFill>
                <a:latin typeface="Georgia" panose="02040502050405020303" pitchFamily="18" charset="0"/>
              </a:rPr>
            </a:br>
            <a:r>
              <a:rPr lang="en-GB" b="1">
                <a:solidFill>
                  <a:prstClr val="black"/>
                </a:solidFill>
                <a:latin typeface="Georgia" panose="02040502050405020303" pitchFamily="18" charset="0"/>
              </a:rPr>
              <a:t>Materiality</a:t>
            </a:r>
          </a:p>
        </p:txBody>
      </p:sp>
      <p:sp>
        <p:nvSpPr>
          <p:cNvPr id="14" name="Left Brace 13">
            <a:extLst>
              <a:ext uri="{FF2B5EF4-FFF2-40B4-BE49-F238E27FC236}">
                <a16:creationId xmlns:a16="http://schemas.microsoft.com/office/drawing/2014/main" id="{EEAC1176-8A3D-8C00-1CBC-C0ADC434B457}"/>
              </a:ext>
            </a:extLst>
          </p:cNvPr>
          <p:cNvSpPr/>
          <p:nvPr/>
        </p:nvSpPr>
        <p:spPr>
          <a:xfrm rot="16200000">
            <a:off x="4361111" y="1658525"/>
            <a:ext cx="262613" cy="5656068"/>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22" name="TextBox 21">
            <a:extLst>
              <a:ext uri="{FF2B5EF4-FFF2-40B4-BE49-F238E27FC236}">
                <a16:creationId xmlns:a16="http://schemas.microsoft.com/office/drawing/2014/main" id="{407E4807-1CAF-00CE-D31B-918E3F5F6F93}"/>
              </a:ext>
            </a:extLst>
          </p:cNvPr>
          <p:cNvSpPr txBox="1"/>
          <p:nvPr/>
        </p:nvSpPr>
        <p:spPr>
          <a:xfrm>
            <a:off x="2240499" y="4609008"/>
            <a:ext cx="4572000" cy="369332"/>
          </a:xfrm>
          <a:prstGeom prst="rect">
            <a:avLst/>
          </a:prstGeom>
          <a:noFill/>
        </p:spPr>
        <p:txBody>
          <a:bodyPr wrap="square">
            <a:spAutoFit/>
          </a:bodyPr>
          <a:lstStyle/>
          <a:p>
            <a:pPr algn="ctr" defTabSz="457189">
              <a:defRPr/>
            </a:pPr>
            <a:r>
              <a:rPr lang="en-GB" b="1">
                <a:solidFill>
                  <a:prstClr val="black"/>
                </a:solidFill>
                <a:latin typeface="Georgia" panose="02040502050405020303" pitchFamily="18" charset="0"/>
              </a:rPr>
              <a:t>Double Materiality</a:t>
            </a:r>
          </a:p>
        </p:txBody>
      </p:sp>
      <p:sp>
        <p:nvSpPr>
          <p:cNvPr id="24" name="TextBox 23">
            <a:extLst>
              <a:ext uri="{FF2B5EF4-FFF2-40B4-BE49-F238E27FC236}">
                <a16:creationId xmlns:a16="http://schemas.microsoft.com/office/drawing/2014/main" id="{609ABA9A-7133-8FAF-D583-2E90F602C812}"/>
              </a:ext>
            </a:extLst>
          </p:cNvPr>
          <p:cNvSpPr txBox="1"/>
          <p:nvPr/>
        </p:nvSpPr>
        <p:spPr>
          <a:xfrm>
            <a:off x="2175293" y="2386147"/>
            <a:ext cx="1578450" cy="923330"/>
          </a:xfrm>
          <a:prstGeom prst="rect">
            <a:avLst/>
          </a:prstGeom>
          <a:noFill/>
        </p:spPr>
        <p:txBody>
          <a:bodyPr wrap="square">
            <a:spAutoFit/>
          </a:bodyPr>
          <a:lstStyle/>
          <a:p>
            <a:pPr algn="ctr" defTabSz="457189">
              <a:defRPr/>
            </a:pPr>
            <a:r>
              <a:rPr lang="en-GB">
                <a:solidFill>
                  <a:schemeClr val="bg1"/>
                </a:solidFill>
                <a:latin typeface="Georgia" panose="02040502050405020303" pitchFamily="18" charset="0"/>
              </a:rPr>
              <a:t>Impact on environment and people</a:t>
            </a:r>
          </a:p>
        </p:txBody>
      </p:sp>
      <p:sp>
        <p:nvSpPr>
          <p:cNvPr id="27" name="TextBox 26">
            <a:extLst>
              <a:ext uri="{FF2B5EF4-FFF2-40B4-BE49-F238E27FC236}">
                <a16:creationId xmlns:a16="http://schemas.microsoft.com/office/drawing/2014/main" id="{33A19866-91FB-2954-1BDD-11914B211F0F}"/>
              </a:ext>
            </a:extLst>
          </p:cNvPr>
          <p:cNvSpPr txBox="1"/>
          <p:nvPr/>
        </p:nvSpPr>
        <p:spPr>
          <a:xfrm>
            <a:off x="5029200" y="2247648"/>
            <a:ext cx="1828800" cy="1200329"/>
          </a:xfrm>
          <a:prstGeom prst="rect">
            <a:avLst/>
          </a:prstGeom>
          <a:noFill/>
        </p:spPr>
        <p:txBody>
          <a:bodyPr wrap="square">
            <a:spAutoFit/>
          </a:bodyPr>
          <a:lstStyle/>
          <a:p>
            <a:pPr algn="ctr" defTabSz="457189">
              <a:defRPr/>
            </a:pPr>
            <a:r>
              <a:rPr lang="en-GB">
                <a:solidFill>
                  <a:prstClr val="black"/>
                </a:solidFill>
                <a:latin typeface="Georgia" panose="02040502050405020303" pitchFamily="18" charset="0"/>
              </a:rPr>
              <a:t>Sustainability topics that can trigger financial impact</a:t>
            </a:r>
          </a:p>
        </p:txBody>
      </p:sp>
    </p:spTree>
    <p:custDataLst>
      <p:tags r:id="rId1"/>
    </p:custDataLst>
    <p:extLst>
      <p:ext uri="{BB962C8B-B14F-4D97-AF65-F5344CB8AC3E}">
        <p14:creationId xmlns:p14="http://schemas.microsoft.com/office/powerpoint/2010/main" val="2078425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A04BA5-C72A-8AE9-60BE-572ED18B7066}"/>
              </a:ext>
            </a:extLst>
          </p:cNvPr>
          <p:cNvSpPr>
            <a:spLocks noGrp="1"/>
          </p:cNvSpPr>
          <p:nvPr>
            <p:ph type="sldNum" sz="quarter" idx="12"/>
          </p:nvPr>
        </p:nvSpPr>
        <p:spPr/>
        <p:txBody>
          <a:bodyPr/>
          <a:lstStyle/>
          <a:p>
            <a:fld id="{C4B6D6C4-FC56-B942-8CAF-D9B595FF1F43}" type="slidenum">
              <a:rPr lang="sv-SE" smtClean="0"/>
              <a:pPr/>
              <a:t>4</a:t>
            </a:fld>
            <a:endParaRPr lang="sv-SE"/>
          </a:p>
        </p:txBody>
      </p:sp>
      <p:sp>
        <p:nvSpPr>
          <p:cNvPr id="3" name="Title 2">
            <a:extLst>
              <a:ext uri="{FF2B5EF4-FFF2-40B4-BE49-F238E27FC236}">
                <a16:creationId xmlns:a16="http://schemas.microsoft.com/office/drawing/2014/main" id="{B3A3C002-7996-0EEA-F888-678B6CA1A8BB}"/>
              </a:ext>
            </a:extLst>
          </p:cNvPr>
          <p:cNvSpPr>
            <a:spLocks noGrp="1"/>
          </p:cNvSpPr>
          <p:nvPr>
            <p:ph type="title"/>
          </p:nvPr>
        </p:nvSpPr>
        <p:spPr/>
        <p:txBody>
          <a:bodyPr/>
          <a:lstStyle/>
          <a:p>
            <a:r>
              <a:rPr lang="en-US"/>
              <a:t>Double materiality</a:t>
            </a:r>
            <a:br>
              <a:rPr lang="en-US"/>
            </a:br>
            <a:r>
              <a:rPr lang="en-US" sz="1600"/>
              <a:t>Sharing questions</a:t>
            </a:r>
            <a:endParaRPr lang="en-FI" sz="1600"/>
          </a:p>
        </p:txBody>
      </p:sp>
      <p:sp>
        <p:nvSpPr>
          <p:cNvPr id="4" name="Content Placeholder 3">
            <a:extLst>
              <a:ext uri="{FF2B5EF4-FFF2-40B4-BE49-F238E27FC236}">
                <a16:creationId xmlns:a16="http://schemas.microsoft.com/office/drawing/2014/main" id="{182EBD8D-35CA-21E1-81B0-022CE8A8FC33}"/>
              </a:ext>
            </a:extLst>
          </p:cNvPr>
          <p:cNvSpPr>
            <a:spLocks noGrp="1"/>
          </p:cNvSpPr>
          <p:nvPr>
            <p:ph sz="quarter" idx="13"/>
          </p:nvPr>
        </p:nvSpPr>
        <p:spPr>
          <a:xfrm>
            <a:off x="201961" y="1182501"/>
            <a:ext cx="8594725" cy="3967480"/>
          </a:xfrm>
        </p:spPr>
        <p:txBody>
          <a:bodyPr/>
          <a:lstStyle/>
          <a:p>
            <a:pPr marL="342900" lvl="0" indent="-342900">
              <a:lnSpc>
                <a:spcPct val="107000"/>
              </a:lnSpc>
              <a:buFont typeface="+mj-lt"/>
              <a:buAutoNum type="arabicPeriod"/>
            </a:pPr>
            <a:r>
              <a:rPr lang="en-US" sz="1800">
                <a:effectLst/>
                <a:latin typeface="+mn-lt"/>
                <a:ea typeface="Calibri" panose="020F0502020204030204" pitchFamily="34" charset="0"/>
                <a:cs typeface="Arial" panose="020B0604020202020204" pitchFamily="34" charset="0"/>
              </a:rPr>
              <a:t>What </a:t>
            </a:r>
            <a:r>
              <a:rPr lang="en-US" sz="1800" i="1">
                <a:effectLst/>
                <a:latin typeface="+mn-lt"/>
                <a:ea typeface="Calibri" panose="020F0502020204030204" pitchFamily="34" charset="0"/>
                <a:cs typeface="Arial" panose="020B0604020202020204" pitchFamily="34" charset="0"/>
              </a:rPr>
              <a:t>questions </a:t>
            </a:r>
            <a:r>
              <a:rPr lang="en-US" sz="1800">
                <a:effectLst/>
                <a:latin typeface="+mn-lt"/>
                <a:ea typeface="Calibri" panose="020F0502020204030204" pitchFamily="34" charset="0"/>
                <a:cs typeface="Arial" panose="020B0604020202020204" pitchFamily="34" charset="0"/>
              </a:rPr>
              <a:t>do you have about CSRD or double materiality that need to be solved</a:t>
            </a:r>
            <a:endParaRPr lang="en-FI" sz="1800">
              <a:effectLst/>
              <a:latin typeface="+mn-lt"/>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eriod"/>
            </a:pPr>
            <a:r>
              <a:rPr lang="en-US" sz="1800">
                <a:effectLst/>
                <a:latin typeface="+mn-lt"/>
                <a:ea typeface="Calibri" panose="020F0502020204030204" pitchFamily="34" charset="0"/>
                <a:cs typeface="Arial" panose="020B0604020202020204" pitchFamily="34" charset="0"/>
              </a:rPr>
              <a:t>Thinking of CSRD </a:t>
            </a:r>
            <a:r>
              <a:rPr lang="en-US" sz="1800">
                <a:latin typeface="+mn-lt"/>
                <a:ea typeface="Calibri" panose="020F0502020204030204" pitchFamily="34" charset="0"/>
                <a:cs typeface="Arial" panose="020B0604020202020204" pitchFamily="34" charset="0"/>
              </a:rPr>
              <a:t>and double materiality, w</a:t>
            </a:r>
            <a:r>
              <a:rPr lang="en-US" sz="1800">
                <a:effectLst/>
                <a:latin typeface="+mn-lt"/>
                <a:ea typeface="Calibri" panose="020F0502020204030204" pitchFamily="34" charset="0"/>
                <a:cs typeface="Arial" panose="020B0604020202020204" pitchFamily="34" charset="0"/>
              </a:rPr>
              <a:t>hat worries you the most?</a:t>
            </a:r>
          </a:p>
          <a:p>
            <a:pPr marL="342900" lvl="0" indent="-342900">
              <a:lnSpc>
                <a:spcPct val="107000"/>
              </a:lnSpc>
              <a:spcAft>
                <a:spcPts val="800"/>
              </a:spcAft>
              <a:buFont typeface="+mj-lt"/>
              <a:buAutoNum type="arabicPeriod"/>
            </a:pPr>
            <a:endParaRPr lang="en-US" sz="1800">
              <a:latin typeface="Calibri" panose="020F0502020204030204" pitchFamily="34" charset="0"/>
              <a:ea typeface="Calibri" panose="020F0502020204030204" pitchFamily="34" charset="0"/>
              <a:cs typeface="Arial" panose="020B0604020202020204" pitchFamily="34" charset="0"/>
            </a:endParaRPr>
          </a:p>
          <a:p>
            <a:pPr lvl="0">
              <a:lnSpc>
                <a:spcPct val="107000"/>
              </a:lnSpc>
              <a:spcAft>
                <a:spcPts val="800"/>
              </a:spcAft>
            </a:pPr>
            <a:endParaRPr lang="en-FI" sz="1800">
              <a:effectLst/>
              <a:latin typeface="Calibri" panose="020F0502020204030204" pitchFamily="34" charset="0"/>
              <a:ea typeface="Calibri" panose="020F0502020204030204" pitchFamily="34" charset="0"/>
              <a:cs typeface="Arial" panose="020B0604020202020204" pitchFamily="34" charset="0"/>
            </a:endParaRPr>
          </a:p>
          <a:p>
            <a:endParaRPr lang="en-FI"/>
          </a:p>
        </p:txBody>
      </p:sp>
      <p:sp>
        <p:nvSpPr>
          <p:cNvPr id="5" name="Rectangle 4">
            <a:extLst>
              <a:ext uri="{FF2B5EF4-FFF2-40B4-BE49-F238E27FC236}">
                <a16:creationId xmlns:a16="http://schemas.microsoft.com/office/drawing/2014/main" id="{C4438DAD-5A6E-75F6-DBFA-5AA67BF92A2F}"/>
              </a:ext>
            </a:extLst>
          </p:cNvPr>
          <p:cNvSpPr/>
          <p:nvPr/>
        </p:nvSpPr>
        <p:spPr>
          <a:xfrm>
            <a:off x="401444" y="2571750"/>
            <a:ext cx="8155258" cy="907430"/>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chemeClr val="tx1"/>
                </a:solidFill>
              </a:rPr>
              <a:t>Discuss in groups and write your questions and stress factors on post it paper</a:t>
            </a:r>
            <a:endParaRPr lang="en-FI">
              <a:solidFill>
                <a:schemeClr val="tx1"/>
              </a:solidFill>
            </a:endParaRPr>
          </a:p>
        </p:txBody>
      </p:sp>
    </p:spTree>
    <p:extLst>
      <p:ext uri="{BB962C8B-B14F-4D97-AF65-F5344CB8AC3E}">
        <p14:creationId xmlns:p14="http://schemas.microsoft.com/office/powerpoint/2010/main" val="3770293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3"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defTabSz="457189">
              <a:defRPr/>
            </a:pPr>
            <a:endParaRPr lang="en-GB">
              <a:solidFill>
                <a:prstClr val="black"/>
              </a:solidFill>
              <a:latin typeface="Georgia" panose="02040502050405020303" pitchFamily="18" charset="0"/>
              <a:ea typeface="Burgess" panose="02000503080000020003" pitchFamily="50" charset="0"/>
            </a:endParaRPr>
          </a:p>
        </p:txBody>
      </p:sp>
      <p:sp>
        <p:nvSpPr>
          <p:cNvPr id="26" name="Tijdelijke aanduiding voor tekst 1">
            <a:extLst>
              <a:ext uri="{FF2B5EF4-FFF2-40B4-BE49-F238E27FC236}">
                <a16:creationId xmlns:a16="http://schemas.microsoft.com/office/drawing/2014/main" id="{32487353-FBBB-4099-AD79-BFD79049CAD6}"/>
              </a:ext>
            </a:extLst>
          </p:cNvPr>
          <p:cNvSpPr txBox="1">
            <a:spLocks/>
          </p:cNvSpPr>
          <p:nvPr/>
        </p:nvSpPr>
        <p:spPr>
          <a:xfrm>
            <a:off x="442381" y="244877"/>
            <a:ext cx="8195761" cy="543333"/>
          </a:xfrm>
          <a:prstGeom prst="rect">
            <a:avLst/>
          </a:prstGeom>
        </p:spPr>
        <p:txBody>
          <a:bodyPr vert="horz" lIns="68580" tIns="34290" rIns="68580" bIns="34290" rtlCol="0" anchor="ctr" anchorCtr="0">
            <a:noAutofit/>
          </a:bodyPr>
          <a:lstStyle>
            <a:defPPr>
              <a:defRPr lang="sv-SE"/>
            </a:defPPr>
            <a:lvl1pPr marL="0" algn="l" defTabSz="457200" rtl="0" eaLnBrk="1" latinLnBrk="0" hangingPunct="1">
              <a:defRPr sz="1000" b="0" i="0" kern="1200">
                <a:solidFill>
                  <a:srgbClr val="000000"/>
                </a:solidFill>
                <a:latin typeface="Burgess"/>
                <a:ea typeface="+mn-ea"/>
                <a:cs typeface="Burges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6">
              <a:defRPr/>
            </a:pPr>
            <a:r>
              <a:rPr lang="nl-NL" sz="2000" b="1" dirty="0">
                <a:latin typeface="Georgia"/>
                <a:ea typeface="Burgess" panose="02000503080000020003" pitchFamily="50" charset="0"/>
                <a:cs typeface="Segoe UI"/>
              </a:rPr>
              <a:t>Double materiality: A jungle of reporting requirements and other regulatory development</a:t>
            </a:r>
          </a:p>
        </p:txBody>
      </p:sp>
      <p:sp>
        <p:nvSpPr>
          <p:cNvPr id="8" name="TextBox 7">
            <a:extLst>
              <a:ext uri="{FF2B5EF4-FFF2-40B4-BE49-F238E27FC236}">
                <a16:creationId xmlns:a16="http://schemas.microsoft.com/office/drawing/2014/main" id="{44450B35-72CD-4D2D-B7D3-36ED08529B8A}"/>
              </a:ext>
            </a:extLst>
          </p:cNvPr>
          <p:cNvSpPr txBox="1"/>
          <p:nvPr/>
        </p:nvSpPr>
        <p:spPr>
          <a:xfrm>
            <a:off x="1664384" y="960542"/>
            <a:ext cx="3456000" cy="3456000"/>
          </a:xfrm>
          <a:prstGeom prst="ellipse">
            <a:avLst/>
          </a:prstGeom>
          <a:solidFill>
            <a:schemeClr val="accent1">
              <a:lumMod val="60000"/>
              <a:lumOff val="4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p:txBody>
      </p:sp>
      <p:sp>
        <p:nvSpPr>
          <p:cNvPr id="15" name="TextBox 14">
            <a:extLst>
              <a:ext uri="{FF2B5EF4-FFF2-40B4-BE49-F238E27FC236}">
                <a16:creationId xmlns:a16="http://schemas.microsoft.com/office/drawing/2014/main" id="{1D6E689B-A124-5A4E-36ED-50BCCC9581D9}"/>
              </a:ext>
            </a:extLst>
          </p:cNvPr>
          <p:cNvSpPr txBox="1"/>
          <p:nvPr/>
        </p:nvSpPr>
        <p:spPr>
          <a:xfrm>
            <a:off x="3864450" y="960542"/>
            <a:ext cx="3456000" cy="3456000"/>
          </a:xfrm>
          <a:prstGeom prst="ellipse">
            <a:avLst/>
          </a:prstGeom>
          <a:solidFill>
            <a:schemeClr val="accent3">
              <a:lumMod val="60000"/>
              <a:lumOff val="40000"/>
              <a:alpha val="6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p:txBody>
      </p:sp>
      <p:sp>
        <p:nvSpPr>
          <p:cNvPr id="11" name="TextBox 10">
            <a:extLst>
              <a:ext uri="{FF2B5EF4-FFF2-40B4-BE49-F238E27FC236}">
                <a16:creationId xmlns:a16="http://schemas.microsoft.com/office/drawing/2014/main" id="{CBC089AA-C5A5-4241-8EE7-4E122BD44FA3}"/>
              </a:ext>
            </a:extLst>
          </p:cNvPr>
          <p:cNvSpPr txBox="1"/>
          <p:nvPr/>
        </p:nvSpPr>
        <p:spPr>
          <a:xfrm>
            <a:off x="2114445" y="1083384"/>
            <a:ext cx="2605684" cy="923330"/>
          </a:xfrm>
          <a:prstGeom prst="rect">
            <a:avLst/>
          </a:prstGeom>
          <a:noFill/>
        </p:spPr>
        <p:txBody>
          <a:bodyPr wrap="square" rtlCol="0">
            <a:spAutoFit/>
          </a:bodyPr>
          <a:lstStyle/>
          <a:p>
            <a:pPr algn="ctr" defTabSz="457189">
              <a:defRPr/>
            </a:pPr>
            <a:r>
              <a:rPr lang="en-GB">
                <a:solidFill>
                  <a:schemeClr val="bg1"/>
                </a:solidFill>
                <a:latin typeface="Georgia" panose="02040502050405020303" pitchFamily="18" charset="0"/>
              </a:rPr>
              <a:t>Outward impact:</a:t>
            </a:r>
          </a:p>
          <a:p>
            <a:pPr algn="ctr" defTabSz="457189">
              <a:defRPr/>
            </a:pPr>
            <a:r>
              <a:rPr lang="en-GB" b="1">
                <a:solidFill>
                  <a:schemeClr val="bg1"/>
                </a:solidFill>
                <a:latin typeface="Georgia" panose="02040502050405020303" pitchFamily="18" charset="0"/>
              </a:rPr>
              <a:t>Impact</a:t>
            </a:r>
            <a:br>
              <a:rPr lang="en-GB" b="1">
                <a:solidFill>
                  <a:schemeClr val="bg1"/>
                </a:solidFill>
                <a:latin typeface="Georgia" panose="02040502050405020303" pitchFamily="18" charset="0"/>
              </a:rPr>
            </a:br>
            <a:r>
              <a:rPr lang="en-GB" b="1">
                <a:solidFill>
                  <a:schemeClr val="bg1"/>
                </a:solidFill>
                <a:latin typeface="Georgia" panose="02040502050405020303" pitchFamily="18" charset="0"/>
              </a:rPr>
              <a:t>Materiality</a:t>
            </a:r>
            <a:endParaRPr lang="en-GB">
              <a:solidFill>
                <a:schemeClr val="bg1"/>
              </a:solidFill>
              <a:latin typeface="Georgia" panose="02040502050405020303" pitchFamily="18" charset="0"/>
            </a:endParaRPr>
          </a:p>
        </p:txBody>
      </p:sp>
      <p:sp>
        <p:nvSpPr>
          <p:cNvPr id="12" name="TextBox 11">
            <a:extLst>
              <a:ext uri="{FF2B5EF4-FFF2-40B4-BE49-F238E27FC236}">
                <a16:creationId xmlns:a16="http://schemas.microsoft.com/office/drawing/2014/main" id="{B0A3807F-FC8B-E1CB-F2DB-9EAB5FD00617}"/>
              </a:ext>
            </a:extLst>
          </p:cNvPr>
          <p:cNvSpPr txBox="1"/>
          <p:nvPr/>
        </p:nvSpPr>
        <p:spPr>
          <a:xfrm>
            <a:off x="4189254" y="1083384"/>
            <a:ext cx="2841137" cy="923330"/>
          </a:xfrm>
          <a:prstGeom prst="rect">
            <a:avLst/>
          </a:prstGeom>
          <a:noFill/>
        </p:spPr>
        <p:txBody>
          <a:bodyPr wrap="square" rtlCol="0">
            <a:spAutoFit/>
          </a:bodyPr>
          <a:lstStyle/>
          <a:p>
            <a:pPr algn="ctr" defTabSz="457189">
              <a:defRPr/>
            </a:pPr>
            <a:r>
              <a:rPr lang="en-GB">
                <a:solidFill>
                  <a:prstClr val="black"/>
                </a:solidFill>
                <a:latin typeface="Georgia" panose="02040502050405020303" pitchFamily="18" charset="0"/>
              </a:rPr>
              <a:t>Inward impact:</a:t>
            </a:r>
          </a:p>
          <a:p>
            <a:pPr algn="ctr" defTabSz="457189">
              <a:defRPr/>
            </a:pPr>
            <a:r>
              <a:rPr lang="en-GB" b="1">
                <a:solidFill>
                  <a:prstClr val="black"/>
                </a:solidFill>
                <a:latin typeface="Georgia" panose="02040502050405020303" pitchFamily="18" charset="0"/>
              </a:rPr>
              <a:t>Financial</a:t>
            </a:r>
            <a:br>
              <a:rPr lang="en-GB" b="1">
                <a:solidFill>
                  <a:prstClr val="black"/>
                </a:solidFill>
                <a:latin typeface="Georgia" panose="02040502050405020303" pitchFamily="18" charset="0"/>
              </a:rPr>
            </a:br>
            <a:r>
              <a:rPr lang="en-GB" b="1">
                <a:solidFill>
                  <a:prstClr val="black"/>
                </a:solidFill>
                <a:latin typeface="Georgia" panose="02040502050405020303" pitchFamily="18" charset="0"/>
              </a:rPr>
              <a:t>Materiality</a:t>
            </a:r>
          </a:p>
        </p:txBody>
      </p:sp>
      <p:pic>
        <p:nvPicPr>
          <p:cNvPr id="2" name="Bildobjekt 7" descr="Bildobjekt 7">
            <a:extLst>
              <a:ext uri="{FF2B5EF4-FFF2-40B4-BE49-F238E27FC236}">
                <a16:creationId xmlns:a16="http://schemas.microsoft.com/office/drawing/2014/main" id="{63DDBDFD-E6BC-2669-17F4-8E75F7A2D699}"/>
              </a:ext>
            </a:extLst>
          </p:cNvPr>
          <p:cNvPicPr>
            <a:picLocks noChangeAspect="1"/>
          </p:cNvPicPr>
          <p:nvPr/>
        </p:nvPicPr>
        <p:blipFill>
          <a:blip r:embed="rId4"/>
          <a:stretch>
            <a:fillRect/>
          </a:stretch>
        </p:blipFill>
        <p:spPr>
          <a:xfrm>
            <a:off x="2899051" y="2040876"/>
            <a:ext cx="931804" cy="458817"/>
          </a:xfrm>
          <a:prstGeom prst="rect">
            <a:avLst/>
          </a:prstGeom>
          <a:ln w="12700">
            <a:miter lim="400000"/>
          </a:ln>
        </p:spPr>
      </p:pic>
      <p:pic>
        <p:nvPicPr>
          <p:cNvPr id="3" name="Picture 4" descr="Home">
            <a:extLst>
              <a:ext uri="{FF2B5EF4-FFF2-40B4-BE49-F238E27FC236}">
                <a16:creationId xmlns:a16="http://schemas.microsoft.com/office/drawing/2014/main" id="{3E17D43A-2AB1-ADC6-9094-BB303810F1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8972" y="3365753"/>
            <a:ext cx="824914" cy="824914"/>
          </a:xfrm>
          <a:prstGeom prst="rect">
            <a:avLst/>
          </a:prstGeom>
          <a:noFill/>
          <a:extLst>
            <a:ext uri="{909E8E84-426E-40DD-AFC4-6F175D3DCCD1}">
              <a14:hiddenFill xmlns:a14="http://schemas.microsoft.com/office/drawing/2010/main">
                <a:solidFill>
                  <a:srgbClr val="FFFFFF"/>
                </a:solidFill>
              </a14:hiddenFill>
            </a:ext>
          </a:extLst>
        </p:spPr>
      </p:pic>
      <p:pic>
        <p:nvPicPr>
          <p:cNvPr id="4" name="Bildobjekt 3">
            <a:extLst>
              <a:ext uri="{FF2B5EF4-FFF2-40B4-BE49-F238E27FC236}">
                <a16:creationId xmlns:a16="http://schemas.microsoft.com/office/drawing/2014/main" id="{B5FA1026-D7E7-AC80-ACAC-818AEA6DC9E5}"/>
              </a:ext>
            </a:extLst>
          </p:cNvPr>
          <p:cNvPicPr>
            <a:picLocks noChangeAspect="1"/>
          </p:cNvPicPr>
          <p:nvPr/>
        </p:nvPicPr>
        <p:blipFill rotWithShape="1">
          <a:blip r:embed="rId6"/>
          <a:srcRect r="5570"/>
          <a:stretch/>
        </p:blipFill>
        <p:spPr>
          <a:xfrm>
            <a:off x="2657555" y="2581448"/>
            <a:ext cx="937121" cy="321948"/>
          </a:xfrm>
          <a:prstGeom prst="rect">
            <a:avLst/>
          </a:prstGeom>
        </p:spPr>
      </p:pic>
      <p:pic>
        <p:nvPicPr>
          <p:cNvPr id="5" name="Bildobjekt 5">
            <a:extLst>
              <a:ext uri="{FF2B5EF4-FFF2-40B4-BE49-F238E27FC236}">
                <a16:creationId xmlns:a16="http://schemas.microsoft.com/office/drawing/2014/main" id="{03047D14-98D7-692D-1DB8-A462DE650E69}"/>
              </a:ext>
            </a:extLst>
          </p:cNvPr>
          <p:cNvPicPr>
            <a:picLocks noChangeAspect="1"/>
          </p:cNvPicPr>
          <p:nvPr/>
        </p:nvPicPr>
        <p:blipFill>
          <a:blip r:embed="rId7"/>
          <a:stretch>
            <a:fillRect/>
          </a:stretch>
        </p:blipFill>
        <p:spPr>
          <a:xfrm>
            <a:off x="1806890" y="2603922"/>
            <a:ext cx="772244" cy="291808"/>
          </a:xfrm>
          <a:prstGeom prst="rect">
            <a:avLst/>
          </a:prstGeom>
        </p:spPr>
      </p:pic>
      <p:pic>
        <p:nvPicPr>
          <p:cNvPr id="6" name="Bildobjekt 3">
            <a:extLst>
              <a:ext uri="{FF2B5EF4-FFF2-40B4-BE49-F238E27FC236}">
                <a16:creationId xmlns:a16="http://schemas.microsoft.com/office/drawing/2014/main" id="{C9D3AB91-18F5-21F2-66EC-6F862941B736}"/>
              </a:ext>
            </a:extLst>
          </p:cNvPr>
          <p:cNvPicPr>
            <a:picLocks noChangeAspect="1"/>
          </p:cNvPicPr>
          <p:nvPr/>
        </p:nvPicPr>
        <p:blipFill rotWithShape="1">
          <a:blip r:embed="rId8"/>
          <a:srcRect t="10143" r="42286"/>
          <a:stretch/>
        </p:blipFill>
        <p:spPr>
          <a:xfrm>
            <a:off x="3234558" y="2956303"/>
            <a:ext cx="649328" cy="276635"/>
          </a:xfrm>
          <a:prstGeom prst="rect">
            <a:avLst/>
          </a:prstGeom>
        </p:spPr>
      </p:pic>
      <p:pic>
        <p:nvPicPr>
          <p:cNvPr id="7" name="Skärmavbild 2020-07-08 kl. 11.32.27.png" descr="Skärmavbild 2020-07-08 kl. 11.32.27.png">
            <a:extLst>
              <a:ext uri="{FF2B5EF4-FFF2-40B4-BE49-F238E27FC236}">
                <a16:creationId xmlns:a16="http://schemas.microsoft.com/office/drawing/2014/main" id="{4CDE621D-D9DD-6B5B-CDF8-9F0D1643DAC1}"/>
              </a:ext>
            </a:extLst>
          </p:cNvPr>
          <p:cNvPicPr>
            <a:picLocks noChangeAspect="1"/>
          </p:cNvPicPr>
          <p:nvPr/>
        </p:nvPicPr>
        <p:blipFill>
          <a:blip r:embed="rId9"/>
          <a:stretch>
            <a:fillRect/>
          </a:stretch>
        </p:blipFill>
        <p:spPr>
          <a:xfrm>
            <a:off x="2288526" y="2969406"/>
            <a:ext cx="898407" cy="271028"/>
          </a:xfrm>
          <a:prstGeom prst="rect">
            <a:avLst/>
          </a:prstGeom>
          <a:ln w="12700">
            <a:miter lim="400000"/>
          </a:ln>
        </p:spPr>
      </p:pic>
      <p:pic>
        <p:nvPicPr>
          <p:cNvPr id="9" name="Skärmavbild 2020-07-08 kl. 11.36.05.png" descr="Skärmavbild 2020-07-08 kl. 11.36.05.png">
            <a:extLst>
              <a:ext uri="{FF2B5EF4-FFF2-40B4-BE49-F238E27FC236}">
                <a16:creationId xmlns:a16="http://schemas.microsoft.com/office/drawing/2014/main" id="{1743FD4E-3B4D-3D2A-3938-73C35C6BEE51}"/>
              </a:ext>
            </a:extLst>
          </p:cNvPr>
          <p:cNvPicPr>
            <a:picLocks noChangeAspect="1"/>
          </p:cNvPicPr>
          <p:nvPr/>
        </p:nvPicPr>
        <p:blipFill>
          <a:blip r:embed="rId10"/>
          <a:stretch>
            <a:fillRect/>
          </a:stretch>
        </p:blipFill>
        <p:spPr>
          <a:xfrm>
            <a:off x="2193012" y="3323109"/>
            <a:ext cx="733487" cy="541290"/>
          </a:xfrm>
          <a:prstGeom prst="rect">
            <a:avLst/>
          </a:prstGeom>
          <a:ln w="12700">
            <a:miter lim="400000"/>
          </a:ln>
        </p:spPr>
      </p:pic>
      <p:pic>
        <p:nvPicPr>
          <p:cNvPr id="10" name="Bildobjekt 8">
            <a:extLst>
              <a:ext uri="{FF2B5EF4-FFF2-40B4-BE49-F238E27FC236}">
                <a16:creationId xmlns:a16="http://schemas.microsoft.com/office/drawing/2014/main" id="{0C689A2C-9374-939F-55CD-14CAF2307D33}"/>
              </a:ext>
            </a:extLst>
          </p:cNvPr>
          <p:cNvPicPr>
            <a:picLocks noChangeAspect="1"/>
          </p:cNvPicPr>
          <p:nvPr/>
        </p:nvPicPr>
        <p:blipFill>
          <a:blip r:embed="rId11"/>
          <a:stretch>
            <a:fillRect/>
          </a:stretch>
        </p:blipFill>
        <p:spPr>
          <a:xfrm>
            <a:off x="2018420" y="2041621"/>
            <a:ext cx="766935" cy="433641"/>
          </a:xfrm>
          <a:prstGeom prst="rect">
            <a:avLst/>
          </a:prstGeom>
        </p:spPr>
      </p:pic>
      <p:pic>
        <p:nvPicPr>
          <p:cNvPr id="13" name="Picture 2" descr="Homepage | UN Global Compact">
            <a:extLst>
              <a:ext uri="{FF2B5EF4-FFF2-40B4-BE49-F238E27FC236}">
                <a16:creationId xmlns:a16="http://schemas.microsoft.com/office/drawing/2014/main" id="{D7B60099-F4E2-DB90-F793-F0115A7D697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65898" y="2946254"/>
            <a:ext cx="532061" cy="319237"/>
          </a:xfrm>
          <a:prstGeom prst="rect">
            <a:avLst/>
          </a:prstGeom>
          <a:noFill/>
          <a:extLst>
            <a:ext uri="{909E8E84-426E-40DD-AFC4-6F175D3DCCD1}">
              <a14:hiddenFill xmlns:a14="http://schemas.microsoft.com/office/drawing/2010/main">
                <a:solidFill>
                  <a:srgbClr val="FFFFFF"/>
                </a:solidFill>
              </a14:hiddenFill>
            </a:ext>
          </a:extLst>
        </p:spPr>
      </p:pic>
      <p:pic>
        <p:nvPicPr>
          <p:cNvPr id="16" name="Skärmavbild 2020-07-08 kl. 11.26.15.png" descr="Skärmavbild 2020-07-08 kl. 11.26.15.png">
            <a:extLst>
              <a:ext uri="{FF2B5EF4-FFF2-40B4-BE49-F238E27FC236}">
                <a16:creationId xmlns:a16="http://schemas.microsoft.com/office/drawing/2014/main" id="{232389B9-41A2-BE17-EC66-5DBE23D049D4}"/>
              </a:ext>
            </a:extLst>
          </p:cNvPr>
          <p:cNvPicPr>
            <a:picLocks noChangeAspect="1"/>
          </p:cNvPicPr>
          <p:nvPr/>
        </p:nvPicPr>
        <p:blipFill>
          <a:blip r:embed="rId13"/>
          <a:stretch>
            <a:fillRect/>
          </a:stretch>
        </p:blipFill>
        <p:spPr>
          <a:xfrm>
            <a:off x="4621870" y="2329640"/>
            <a:ext cx="988600" cy="273375"/>
          </a:xfrm>
          <a:prstGeom prst="rect">
            <a:avLst/>
          </a:prstGeom>
          <a:ln w="12700">
            <a:miter lim="400000"/>
          </a:ln>
        </p:spPr>
      </p:pic>
      <p:pic>
        <p:nvPicPr>
          <p:cNvPr id="17" name="Bildobjekt 30">
            <a:extLst>
              <a:ext uri="{FF2B5EF4-FFF2-40B4-BE49-F238E27FC236}">
                <a16:creationId xmlns:a16="http://schemas.microsoft.com/office/drawing/2014/main" id="{0DAEE263-0A41-EAF8-A88F-FA61A8B6589D}"/>
              </a:ext>
            </a:extLst>
          </p:cNvPr>
          <p:cNvPicPr>
            <a:picLocks noChangeAspect="1"/>
          </p:cNvPicPr>
          <p:nvPr/>
        </p:nvPicPr>
        <p:blipFill>
          <a:blip r:embed="rId14"/>
          <a:stretch>
            <a:fillRect/>
          </a:stretch>
        </p:blipFill>
        <p:spPr>
          <a:xfrm>
            <a:off x="3995439" y="2695675"/>
            <a:ext cx="1062120" cy="569816"/>
          </a:xfrm>
          <a:prstGeom prst="rect">
            <a:avLst/>
          </a:prstGeom>
        </p:spPr>
      </p:pic>
      <p:pic>
        <p:nvPicPr>
          <p:cNvPr id="19" name="Bildobjekt 23">
            <a:extLst>
              <a:ext uri="{FF2B5EF4-FFF2-40B4-BE49-F238E27FC236}">
                <a16:creationId xmlns:a16="http://schemas.microsoft.com/office/drawing/2014/main" id="{462ADB9A-1DA7-A74C-1C8B-3A711D067EFD}"/>
              </a:ext>
            </a:extLst>
          </p:cNvPr>
          <p:cNvPicPr>
            <a:picLocks noChangeAspect="1"/>
          </p:cNvPicPr>
          <p:nvPr/>
        </p:nvPicPr>
        <p:blipFill>
          <a:blip r:embed="rId15"/>
          <a:stretch>
            <a:fillRect/>
          </a:stretch>
        </p:blipFill>
        <p:spPr>
          <a:xfrm>
            <a:off x="5622593" y="3225545"/>
            <a:ext cx="653351" cy="653351"/>
          </a:xfrm>
          <a:prstGeom prst="rect">
            <a:avLst/>
          </a:prstGeom>
        </p:spPr>
      </p:pic>
      <p:pic>
        <p:nvPicPr>
          <p:cNvPr id="20" name="Bildobjekt 5">
            <a:extLst>
              <a:ext uri="{FF2B5EF4-FFF2-40B4-BE49-F238E27FC236}">
                <a16:creationId xmlns:a16="http://schemas.microsoft.com/office/drawing/2014/main" id="{ACB458B3-0737-2F47-69BA-3285EEBE536B}"/>
              </a:ext>
            </a:extLst>
          </p:cNvPr>
          <p:cNvPicPr>
            <a:picLocks noChangeAspect="1"/>
          </p:cNvPicPr>
          <p:nvPr/>
        </p:nvPicPr>
        <p:blipFill rotWithShape="1">
          <a:blip r:embed="rId16"/>
          <a:srcRect b="30591"/>
          <a:stretch/>
        </p:blipFill>
        <p:spPr>
          <a:xfrm>
            <a:off x="5622593" y="2826491"/>
            <a:ext cx="1270235" cy="178885"/>
          </a:xfrm>
          <a:prstGeom prst="rect">
            <a:avLst/>
          </a:prstGeom>
        </p:spPr>
      </p:pic>
      <p:sp>
        <p:nvSpPr>
          <p:cNvPr id="14" name="Left Brace 13">
            <a:extLst>
              <a:ext uri="{FF2B5EF4-FFF2-40B4-BE49-F238E27FC236}">
                <a16:creationId xmlns:a16="http://schemas.microsoft.com/office/drawing/2014/main" id="{EEAC1176-8A3D-8C00-1CBC-C0ADC434B457}"/>
              </a:ext>
            </a:extLst>
          </p:cNvPr>
          <p:cNvSpPr/>
          <p:nvPr/>
        </p:nvSpPr>
        <p:spPr>
          <a:xfrm rot="16200000">
            <a:off x="4361111" y="1658525"/>
            <a:ext cx="262613" cy="5656068"/>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22" name="TextBox 21">
            <a:extLst>
              <a:ext uri="{FF2B5EF4-FFF2-40B4-BE49-F238E27FC236}">
                <a16:creationId xmlns:a16="http://schemas.microsoft.com/office/drawing/2014/main" id="{407E4807-1CAF-00CE-D31B-918E3F5F6F93}"/>
              </a:ext>
            </a:extLst>
          </p:cNvPr>
          <p:cNvSpPr txBox="1"/>
          <p:nvPr/>
        </p:nvSpPr>
        <p:spPr>
          <a:xfrm>
            <a:off x="2240499" y="4609008"/>
            <a:ext cx="4572000" cy="369332"/>
          </a:xfrm>
          <a:prstGeom prst="rect">
            <a:avLst/>
          </a:prstGeom>
          <a:noFill/>
        </p:spPr>
        <p:txBody>
          <a:bodyPr wrap="square">
            <a:spAutoFit/>
          </a:bodyPr>
          <a:lstStyle/>
          <a:p>
            <a:pPr algn="ctr" defTabSz="457189">
              <a:defRPr/>
            </a:pPr>
            <a:r>
              <a:rPr lang="en-GB" b="1">
                <a:solidFill>
                  <a:prstClr val="black"/>
                </a:solidFill>
                <a:latin typeface="Georgia" panose="02040502050405020303" pitchFamily="18" charset="0"/>
              </a:rPr>
              <a:t>Double Materiality</a:t>
            </a:r>
          </a:p>
        </p:txBody>
      </p:sp>
    </p:spTree>
    <p:custDataLst>
      <p:tags r:id="rId1"/>
    </p:custDataLst>
    <p:extLst>
      <p:ext uri="{BB962C8B-B14F-4D97-AF65-F5344CB8AC3E}">
        <p14:creationId xmlns:p14="http://schemas.microsoft.com/office/powerpoint/2010/main" val="1736340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41</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Financial materiality according to ESRS</a:t>
            </a:r>
            <a:endParaRPr lang="en-FI" dirty="0"/>
          </a:p>
        </p:txBody>
      </p:sp>
      <p:sp>
        <p:nvSpPr>
          <p:cNvPr id="5" name="Rectangle 4">
            <a:extLst>
              <a:ext uri="{FF2B5EF4-FFF2-40B4-BE49-F238E27FC236}">
                <a16:creationId xmlns:a16="http://schemas.microsoft.com/office/drawing/2014/main" id="{DB4FAB78-84BD-B045-830F-8FBBB035C2DF}"/>
              </a:ext>
            </a:extLst>
          </p:cNvPr>
          <p:cNvSpPr/>
          <p:nvPr/>
        </p:nvSpPr>
        <p:spPr>
          <a:xfrm>
            <a:off x="200722" y="1101473"/>
            <a:ext cx="8648003" cy="2408663"/>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1200"/>
              </a:spcBef>
            </a:pPr>
            <a:r>
              <a:rPr lang="en-US" sz="1600" i="1" dirty="0">
                <a:solidFill>
                  <a:schemeClr val="tx1"/>
                </a:solidFill>
              </a:rPr>
              <a:t>A sustainability matter is material from a financial perspective if it triggers or may trigger material financial effects on the undertaking’s development, including cash flows, financial position and financial performance, in the short-, medium- or long-term.</a:t>
            </a:r>
          </a:p>
          <a:p>
            <a:pPr algn="ctr">
              <a:spcBef>
                <a:spcPts val="1200"/>
              </a:spcBef>
            </a:pPr>
            <a:r>
              <a:rPr lang="en-US" sz="1600" i="1" dirty="0">
                <a:solidFill>
                  <a:schemeClr val="tx1"/>
                </a:solidFill>
              </a:rPr>
              <a:t>This is the case, in particular, when it generates or may generate risks or opportunities that significantly influence or are likely to significantly influence its future cash flows. Future cash flows, together with other critical factors such as business model, strategy, access to finance and cost of capital, are likely to influence the financial position and financial performance of the undertaking in the short-, medium- or long-term. </a:t>
            </a:r>
          </a:p>
        </p:txBody>
      </p:sp>
      <p:sp>
        <p:nvSpPr>
          <p:cNvPr id="4" name="TextBox 3">
            <a:extLst>
              <a:ext uri="{FF2B5EF4-FFF2-40B4-BE49-F238E27FC236}">
                <a16:creationId xmlns:a16="http://schemas.microsoft.com/office/drawing/2014/main" id="{4AA49708-D123-48BC-B67F-58E884A3FF59}"/>
              </a:ext>
            </a:extLst>
          </p:cNvPr>
          <p:cNvSpPr txBox="1"/>
          <p:nvPr/>
        </p:nvSpPr>
        <p:spPr>
          <a:xfrm>
            <a:off x="4763189" y="3579574"/>
            <a:ext cx="4127084" cy="435429"/>
          </a:xfrm>
          <a:prstGeom prst="rect">
            <a:avLst/>
          </a:prstGeom>
          <a:noFill/>
        </p:spPr>
        <p:txBody>
          <a:bodyPr wrap="none" rtlCol="0">
            <a:noAutofit/>
          </a:bodyPr>
          <a:lstStyle/>
          <a:p>
            <a:pPr algn="r"/>
            <a:r>
              <a:rPr lang="en-GB" sz="800" i="1" dirty="0"/>
              <a:t>Source: 3.5 Financial materiality, ESRS 1, draft November 15</a:t>
            </a:r>
            <a:r>
              <a:rPr lang="en-GB" sz="800" i="1" baseline="30000" dirty="0"/>
              <a:t>th</a:t>
            </a:r>
            <a:r>
              <a:rPr lang="en-GB" sz="800" i="1" dirty="0"/>
              <a:t> 2022</a:t>
            </a:r>
            <a:endParaRPr lang="en-SE" sz="800" i="1" dirty="0"/>
          </a:p>
        </p:txBody>
      </p:sp>
    </p:spTree>
    <p:extLst>
      <p:ext uri="{BB962C8B-B14F-4D97-AF65-F5344CB8AC3E}">
        <p14:creationId xmlns:p14="http://schemas.microsoft.com/office/powerpoint/2010/main" val="2392462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42</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Financial materiality according to ESRS</a:t>
            </a:r>
            <a:endParaRPr lang="en-FI" dirty="0"/>
          </a:p>
        </p:txBody>
      </p:sp>
      <p:sp>
        <p:nvSpPr>
          <p:cNvPr id="5" name="Rectangle 4">
            <a:extLst>
              <a:ext uri="{FF2B5EF4-FFF2-40B4-BE49-F238E27FC236}">
                <a16:creationId xmlns:a16="http://schemas.microsoft.com/office/drawing/2014/main" id="{DB4FAB78-84BD-B045-830F-8FBBB035C2DF}"/>
              </a:ext>
            </a:extLst>
          </p:cNvPr>
          <p:cNvSpPr/>
          <p:nvPr/>
        </p:nvSpPr>
        <p:spPr>
          <a:xfrm>
            <a:off x="200722" y="1101473"/>
            <a:ext cx="8648003" cy="2408663"/>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1200"/>
              </a:spcBef>
            </a:pPr>
            <a:r>
              <a:rPr lang="en-US" sz="1600" i="1" dirty="0">
                <a:solidFill>
                  <a:schemeClr val="tx1"/>
                </a:solidFill>
              </a:rPr>
              <a:t>Risks and opportunities may derive from past events or</a:t>
            </a:r>
            <a:br>
              <a:rPr lang="en-US" sz="1600" i="1" dirty="0">
                <a:solidFill>
                  <a:schemeClr val="tx1"/>
                </a:solidFill>
              </a:rPr>
            </a:br>
            <a:r>
              <a:rPr lang="en-US" sz="1600" i="1" dirty="0">
                <a:solidFill>
                  <a:schemeClr val="tx1"/>
                </a:solidFill>
              </a:rPr>
              <a:t>future events and may have effects in relation to:</a:t>
            </a:r>
          </a:p>
          <a:p>
            <a:pPr algn="ctr">
              <a:spcBef>
                <a:spcPts val="1200"/>
              </a:spcBef>
            </a:pPr>
            <a:r>
              <a:rPr lang="en-US" sz="1600" i="1" dirty="0">
                <a:solidFill>
                  <a:schemeClr val="tx1"/>
                </a:solidFill>
              </a:rPr>
              <a:t>a) Assets and liabilities already </a:t>
            </a:r>
            <a:r>
              <a:rPr lang="en-US" sz="1600" i="1" dirty="0" err="1">
                <a:solidFill>
                  <a:schemeClr val="tx1"/>
                </a:solidFill>
              </a:rPr>
              <a:t>recognised</a:t>
            </a:r>
            <a:r>
              <a:rPr lang="en-US" sz="1600" i="1" dirty="0">
                <a:solidFill>
                  <a:schemeClr val="tx1"/>
                </a:solidFill>
              </a:rPr>
              <a:t> in financial reporting or</a:t>
            </a:r>
            <a:br>
              <a:rPr lang="en-US" sz="1600" i="1" dirty="0">
                <a:solidFill>
                  <a:schemeClr val="tx1"/>
                </a:solidFill>
              </a:rPr>
            </a:br>
            <a:r>
              <a:rPr lang="en-US" sz="1600" i="1" dirty="0">
                <a:solidFill>
                  <a:schemeClr val="tx1"/>
                </a:solidFill>
              </a:rPr>
              <a:t>that may be </a:t>
            </a:r>
            <a:r>
              <a:rPr lang="en-US" sz="1600" i="1" dirty="0" err="1">
                <a:solidFill>
                  <a:schemeClr val="tx1"/>
                </a:solidFill>
              </a:rPr>
              <a:t>recognised</a:t>
            </a:r>
            <a:r>
              <a:rPr lang="en-US" sz="1600" i="1" dirty="0">
                <a:solidFill>
                  <a:schemeClr val="tx1"/>
                </a:solidFill>
              </a:rPr>
              <a:t> as a result of future events; or</a:t>
            </a:r>
          </a:p>
          <a:p>
            <a:pPr algn="ctr">
              <a:spcBef>
                <a:spcPts val="1200"/>
              </a:spcBef>
            </a:pPr>
            <a:r>
              <a:rPr lang="en-US" sz="1600" i="1" dirty="0">
                <a:solidFill>
                  <a:schemeClr val="tx1"/>
                </a:solidFill>
              </a:rPr>
              <a:t>b) Factors of value creation that do not meet the financial accounting definition of assets and liabilities and/or the related recognition criteria but contribute to the generation of cash flows and more generally to the development of the undertaking. The latter factors are generally referred to as “capitals” in frameworks promoting a multi-capital approach.</a:t>
            </a:r>
          </a:p>
        </p:txBody>
      </p:sp>
      <p:sp>
        <p:nvSpPr>
          <p:cNvPr id="6" name="Oval 5">
            <a:extLst>
              <a:ext uri="{FF2B5EF4-FFF2-40B4-BE49-F238E27FC236}">
                <a16:creationId xmlns:a16="http://schemas.microsoft.com/office/drawing/2014/main" id="{59FA8201-918C-5CCE-E45E-15EEABA1A71E}"/>
              </a:ext>
            </a:extLst>
          </p:cNvPr>
          <p:cNvSpPr/>
          <p:nvPr/>
        </p:nvSpPr>
        <p:spPr>
          <a:xfrm>
            <a:off x="133822" y="2805869"/>
            <a:ext cx="8933631" cy="866045"/>
          </a:xfrm>
          <a:prstGeom prst="ellipse">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7" name="TextBox 6">
            <a:extLst>
              <a:ext uri="{FF2B5EF4-FFF2-40B4-BE49-F238E27FC236}">
                <a16:creationId xmlns:a16="http://schemas.microsoft.com/office/drawing/2014/main" id="{D4CCA4BB-143D-BEF9-6779-E861CB4EFE61}"/>
              </a:ext>
            </a:extLst>
          </p:cNvPr>
          <p:cNvSpPr txBox="1"/>
          <p:nvPr/>
        </p:nvSpPr>
        <p:spPr>
          <a:xfrm>
            <a:off x="4771578" y="3587963"/>
            <a:ext cx="4127084" cy="435429"/>
          </a:xfrm>
          <a:prstGeom prst="rect">
            <a:avLst/>
          </a:prstGeom>
          <a:noFill/>
        </p:spPr>
        <p:txBody>
          <a:bodyPr wrap="none" rtlCol="0">
            <a:noAutofit/>
          </a:bodyPr>
          <a:lstStyle/>
          <a:p>
            <a:pPr algn="r"/>
            <a:r>
              <a:rPr lang="en-GB" sz="800" i="1" dirty="0"/>
              <a:t>Source: 3.5 Financial materiality, ESRS 1, draft November 15</a:t>
            </a:r>
            <a:r>
              <a:rPr lang="en-GB" sz="800" i="1" baseline="30000" dirty="0"/>
              <a:t>th</a:t>
            </a:r>
            <a:r>
              <a:rPr lang="en-GB" sz="800" i="1" dirty="0"/>
              <a:t> 2022</a:t>
            </a:r>
            <a:endParaRPr lang="en-SE" sz="800" i="1" dirty="0"/>
          </a:p>
        </p:txBody>
      </p:sp>
    </p:spTree>
    <p:extLst>
      <p:ext uri="{BB962C8B-B14F-4D97-AF65-F5344CB8AC3E}">
        <p14:creationId xmlns:p14="http://schemas.microsoft.com/office/powerpoint/2010/main" val="222844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43</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7906274" cy="525044"/>
          </a:xfrm>
        </p:spPr>
        <p:txBody>
          <a:bodyPr/>
          <a:lstStyle/>
          <a:p>
            <a:r>
              <a:rPr lang="en-US" dirty="0"/>
              <a:t>&lt;IR&gt; Integrated reporting – and Integrated thinking</a:t>
            </a:r>
            <a:endParaRPr lang="en-FI" dirty="0"/>
          </a:p>
        </p:txBody>
      </p:sp>
      <p:pic>
        <p:nvPicPr>
          <p:cNvPr id="17" name="Picture 16">
            <a:extLst>
              <a:ext uri="{FF2B5EF4-FFF2-40B4-BE49-F238E27FC236}">
                <a16:creationId xmlns:a16="http://schemas.microsoft.com/office/drawing/2014/main" id="{93684BDB-5784-5582-D0A2-849B2C64065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768095" y="697270"/>
            <a:ext cx="7423416" cy="3910050"/>
          </a:xfrm>
          <a:prstGeom prst="rect">
            <a:avLst/>
          </a:prstGeom>
        </p:spPr>
      </p:pic>
      <p:sp>
        <p:nvSpPr>
          <p:cNvPr id="18" name="Google Shape;668;p43">
            <a:extLst>
              <a:ext uri="{FF2B5EF4-FFF2-40B4-BE49-F238E27FC236}">
                <a16:creationId xmlns:a16="http://schemas.microsoft.com/office/drawing/2014/main" id="{DEB97407-9017-5164-C6C9-E5B7CFE89C26}"/>
              </a:ext>
            </a:extLst>
          </p:cNvPr>
          <p:cNvSpPr txBox="1"/>
          <p:nvPr/>
        </p:nvSpPr>
        <p:spPr>
          <a:xfrm>
            <a:off x="5202903" y="4639551"/>
            <a:ext cx="2776722" cy="27699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800" i="1" dirty="0">
                <a:latin typeface="Georgia"/>
                <a:ea typeface="Georgia"/>
                <a:cs typeface="Georgia"/>
                <a:sym typeface="Georgia"/>
              </a:rPr>
              <a:t>Source: &lt;IR&gt; </a:t>
            </a:r>
            <a:r>
              <a:rPr lang="en-US" sz="800" b="0" i="1" u="none" strike="noStrike" cap="none" dirty="0">
                <a:solidFill>
                  <a:srgbClr val="000000"/>
                </a:solidFill>
                <a:latin typeface="Georgia"/>
                <a:ea typeface="Georgia"/>
                <a:cs typeface="Georgia"/>
                <a:sym typeface="Georgia"/>
              </a:rPr>
              <a:t>Framework, page 22</a:t>
            </a:r>
            <a:endParaRPr sz="800" b="0" i="1"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1119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44</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&lt;IR&gt; Integrated reporting – six capitals</a:t>
            </a:r>
            <a:endParaRPr lang="en-FI" dirty="0"/>
          </a:p>
        </p:txBody>
      </p:sp>
      <p:sp>
        <p:nvSpPr>
          <p:cNvPr id="6" name="Rectangle 5">
            <a:extLst>
              <a:ext uri="{FF2B5EF4-FFF2-40B4-BE49-F238E27FC236}">
                <a16:creationId xmlns:a16="http://schemas.microsoft.com/office/drawing/2014/main" id="{7144171E-A6EE-FDC7-12E7-56A4968ABFAC}"/>
              </a:ext>
            </a:extLst>
          </p:cNvPr>
          <p:cNvSpPr/>
          <p:nvPr/>
        </p:nvSpPr>
        <p:spPr>
          <a:xfrm>
            <a:off x="707572" y="859971"/>
            <a:ext cx="2369057" cy="1399684"/>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7CBFE3D6-0295-9C39-AD68-06775234335F}"/>
              </a:ext>
            </a:extLst>
          </p:cNvPr>
          <p:cNvSpPr txBox="1"/>
          <p:nvPr/>
        </p:nvSpPr>
        <p:spPr>
          <a:xfrm>
            <a:off x="707572" y="2280973"/>
            <a:ext cx="2369057" cy="444458"/>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Financial</a:t>
            </a:r>
          </a:p>
        </p:txBody>
      </p:sp>
      <p:sp>
        <p:nvSpPr>
          <p:cNvPr id="9" name="Rectangle 8">
            <a:extLst>
              <a:ext uri="{FF2B5EF4-FFF2-40B4-BE49-F238E27FC236}">
                <a16:creationId xmlns:a16="http://schemas.microsoft.com/office/drawing/2014/main" id="{C4AEE5F6-60B5-A825-3706-2284FF0BEDEF}"/>
              </a:ext>
            </a:extLst>
          </p:cNvPr>
          <p:cNvSpPr/>
          <p:nvPr/>
        </p:nvSpPr>
        <p:spPr>
          <a:xfrm>
            <a:off x="6183223" y="859971"/>
            <a:ext cx="2351177" cy="1415987"/>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03E65922-A844-004A-8824-3E81F67CB2F8}"/>
              </a:ext>
            </a:extLst>
          </p:cNvPr>
          <p:cNvSpPr txBox="1"/>
          <p:nvPr/>
        </p:nvSpPr>
        <p:spPr>
          <a:xfrm>
            <a:off x="6165341" y="2280973"/>
            <a:ext cx="2369057" cy="400110"/>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Natural</a:t>
            </a:r>
          </a:p>
        </p:txBody>
      </p:sp>
      <p:sp>
        <p:nvSpPr>
          <p:cNvPr id="11" name="Rectangle 10">
            <a:extLst>
              <a:ext uri="{FF2B5EF4-FFF2-40B4-BE49-F238E27FC236}">
                <a16:creationId xmlns:a16="http://schemas.microsoft.com/office/drawing/2014/main" id="{86AA5167-57BF-FC8D-C25C-E5C638FE2576}"/>
              </a:ext>
            </a:extLst>
          </p:cNvPr>
          <p:cNvSpPr/>
          <p:nvPr/>
        </p:nvSpPr>
        <p:spPr>
          <a:xfrm>
            <a:off x="3427518" y="2923123"/>
            <a:ext cx="2369057" cy="1399684"/>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9554D366-3A25-71E6-47A9-ECCCF43847DD}"/>
              </a:ext>
            </a:extLst>
          </p:cNvPr>
          <p:cNvSpPr txBox="1"/>
          <p:nvPr/>
        </p:nvSpPr>
        <p:spPr>
          <a:xfrm>
            <a:off x="3459300" y="4332216"/>
            <a:ext cx="2605320" cy="400110"/>
          </a:xfrm>
          <a:prstGeom prst="rect">
            <a:avLst/>
          </a:prstGeom>
          <a:noFill/>
        </p:spPr>
        <p:txBody>
          <a:bodyPr wrap="square" rtlCol="0">
            <a:spAutoFit/>
          </a:bodyPr>
          <a:lstStyle>
            <a:defPPr marR="0" lvl="0" algn="l" rtl="0">
              <a:lnSpc>
                <a:spcPct val="100000"/>
              </a:lnSpc>
              <a:spcBef>
                <a:spcPts val="0"/>
              </a:spcBef>
              <a:spcAft>
                <a:spcPts val="0"/>
              </a:spcAft>
            </a:defPPr>
            <a:lvl1pPr>
              <a:defRPr sz="1600"/>
            </a:lvl1pPr>
          </a:lstStyle>
          <a:p>
            <a:r>
              <a:rPr lang="en-GB" sz="2000" dirty="0">
                <a:latin typeface="Times New Roman" panose="02020603050405020304" pitchFamily="18" charset="0"/>
                <a:cs typeface="Times New Roman" panose="02020603050405020304" pitchFamily="18" charset="0"/>
              </a:rPr>
              <a:t>Social &amp; Relationship</a:t>
            </a:r>
          </a:p>
        </p:txBody>
      </p:sp>
      <p:sp>
        <p:nvSpPr>
          <p:cNvPr id="13" name="Rectangle 12">
            <a:extLst>
              <a:ext uri="{FF2B5EF4-FFF2-40B4-BE49-F238E27FC236}">
                <a16:creationId xmlns:a16="http://schemas.microsoft.com/office/drawing/2014/main" id="{205BD77F-60CE-C7F0-2191-C89CEC7A73A8}"/>
              </a:ext>
            </a:extLst>
          </p:cNvPr>
          <p:cNvSpPr/>
          <p:nvPr/>
        </p:nvSpPr>
        <p:spPr>
          <a:xfrm>
            <a:off x="3454337" y="859971"/>
            <a:ext cx="2351177" cy="1415987"/>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C432FE06-F5C4-835E-BA08-F94A229971D9}"/>
              </a:ext>
            </a:extLst>
          </p:cNvPr>
          <p:cNvSpPr txBox="1"/>
          <p:nvPr/>
        </p:nvSpPr>
        <p:spPr>
          <a:xfrm>
            <a:off x="3459300" y="2280973"/>
            <a:ext cx="2369057" cy="444458"/>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Manufactured</a:t>
            </a:r>
          </a:p>
        </p:txBody>
      </p:sp>
      <p:sp>
        <p:nvSpPr>
          <p:cNvPr id="15" name="Rectangle 14">
            <a:extLst>
              <a:ext uri="{FF2B5EF4-FFF2-40B4-BE49-F238E27FC236}">
                <a16:creationId xmlns:a16="http://schemas.microsoft.com/office/drawing/2014/main" id="{EC1EA6C0-8E3C-C414-C59F-E9D05EBD2C81}"/>
              </a:ext>
            </a:extLst>
          </p:cNvPr>
          <p:cNvSpPr/>
          <p:nvPr/>
        </p:nvSpPr>
        <p:spPr>
          <a:xfrm>
            <a:off x="6165343" y="2923123"/>
            <a:ext cx="2369057" cy="1399684"/>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585A8908-E2CD-D5AB-6EEB-B80E16BC3E24}"/>
              </a:ext>
            </a:extLst>
          </p:cNvPr>
          <p:cNvSpPr txBox="1"/>
          <p:nvPr/>
        </p:nvSpPr>
        <p:spPr>
          <a:xfrm>
            <a:off x="6165340" y="4332216"/>
            <a:ext cx="2369057" cy="444459"/>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Intellectual</a:t>
            </a:r>
          </a:p>
        </p:txBody>
      </p:sp>
      <p:sp>
        <p:nvSpPr>
          <p:cNvPr id="17" name="Rectangle 16">
            <a:extLst>
              <a:ext uri="{FF2B5EF4-FFF2-40B4-BE49-F238E27FC236}">
                <a16:creationId xmlns:a16="http://schemas.microsoft.com/office/drawing/2014/main" id="{1F4F3E61-8326-7D17-B857-69B241CF48B4}"/>
              </a:ext>
            </a:extLst>
          </p:cNvPr>
          <p:cNvSpPr/>
          <p:nvPr/>
        </p:nvSpPr>
        <p:spPr>
          <a:xfrm>
            <a:off x="796970" y="2923123"/>
            <a:ext cx="2369057" cy="1399684"/>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4A13845F-B9EA-C802-1368-E830A57FE13A}"/>
              </a:ext>
            </a:extLst>
          </p:cNvPr>
          <p:cNvSpPr txBox="1"/>
          <p:nvPr/>
        </p:nvSpPr>
        <p:spPr>
          <a:xfrm>
            <a:off x="725452" y="4332216"/>
            <a:ext cx="2369057" cy="444459"/>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Human</a:t>
            </a:r>
          </a:p>
        </p:txBody>
      </p:sp>
    </p:spTree>
    <p:extLst>
      <p:ext uri="{BB962C8B-B14F-4D97-AF65-F5344CB8AC3E}">
        <p14:creationId xmlns:p14="http://schemas.microsoft.com/office/powerpoint/2010/main" val="14146013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45</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Financial materiality according to ESRS</a:t>
            </a:r>
            <a:endParaRPr lang="en-FI" dirty="0"/>
          </a:p>
        </p:txBody>
      </p:sp>
      <p:sp>
        <p:nvSpPr>
          <p:cNvPr id="5" name="Rectangle 4">
            <a:extLst>
              <a:ext uri="{FF2B5EF4-FFF2-40B4-BE49-F238E27FC236}">
                <a16:creationId xmlns:a16="http://schemas.microsoft.com/office/drawing/2014/main" id="{DB4FAB78-84BD-B045-830F-8FBBB035C2DF}"/>
              </a:ext>
            </a:extLst>
          </p:cNvPr>
          <p:cNvSpPr/>
          <p:nvPr/>
        </p:nvSpPr>
        <p:spPr>
          <a:xfrm>
            <a:off x="200722" y="1101473"/>
            <a:ext cx="8648003" cy="2408663"/>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1200"/>
              </a:spcBef>
            </a:pPr>
            <a:r>
              <a:rPr lang="en-US" sz="1600" i="1" dirty="0">
                <a:solidFill>
                  <a:schemeClr val="tx1"/>
                </a:solidFill>
              </a:rPr>
              <a:t>Risks and opportunities may derive from past events or</a:t>
            </a:r>
            <a:br>
              <a:rPr lang="en-US" sz="1600" i="1" dirty="0">
                <a:solidFill>
                  <a:schemeClr val="tx1"/>
                </a:solidFill>
              </a:rPr>
            </a:br>
            <a:r>
              <a:rPr lang="en-US" sz="1600" i="1" dirty="0">
                <a:solidFill>
                  <a:schemeClr val="tx1"/>
                </a:solidFill>
              </a:rPr>
              <a:t>future events and may have effects in relation to:</a:t>
            </a:r>
          </a:p>
          <a:p>
            <a:pPr algn="ctr">
              <a:spcBef>
                <a:spcPts val="1200"/>
              </a:spcBef>
            </a:pPr>
            <a:r>
              <a:rPr lang="en-US" sz="1600" i="1" dirty="0">
                <a:solidFill>
                  <a:schemeClr val="tx1"/>
                </a:solidFill>
              </a:rPr>
              <a:t>a) Assets and liabilities already </a:t>
            </a:r>
            <a:r>
              <a:rPr lang="en-US" sz="1600" i="1" dirty="0" err="1">
                <a:solidFill>
                  <a:schemeClr val="tx1"/>
                </a:solidFill>
              </a:rPr>
              <a:t>recognised</a:t>
            </a:r>
            <a:r>
              <a:rPr lang="en-US" sz="1600" i="1" dirty="0">
                <a:solidFill>
                  <a:schemeClr val="tx1"/>
                </a:solidFill>
              </a:rPr>
              <a:t> in financial reporting or</a:t>
            </a:r>
            <a:br>
              <a:rPr lang="en-US" sz="1600" i="1" dirty="0">
                <a:solidFill>
                  <a:schemeClr val="tx1"/>
                </a:solidFill>
              </a:rPr>
            </a:br>
            <a:r>
              <a:rPr lang="en-US" sz="1600" i="1" dirty="0">
                <a:solidFill>
                  <a:schemeClr val="tx1"/>
                </a:solidFill>
              </a:rPr>
              <a:t>that may be </a:t>
            </a:r>
            <a:r>
              <a:rPr lang="en-US" sz="1600" i="1" dirty="0" err="1">
                <a:solidFill>
                  <a:schemeClr val="tx1"/>
                </a:solidFill>
              </a:rPr>
              <a:t>recognised</a:t>
            </a:r>
            <a:r>
              <a:rPr lang="en-US" sz="1600" i="1" dirty="0">
                <a:solidFill>
                  <a:schemeClr val="tx1"/>
                </a:solidFill>
              </a:rPr>
              <a:t> as a result of future events; or</a:t>
            </a:r>
          </a:p>
          <a:p>
            <a:pPr algn="ctr">
              <a:spcBef>
                <a:spcPts val="1200"/>
              </a:spcBef>
            </a:pPr>
            <a:r>
              <a:rPr lang="en-US" sz="1600" i="1" dirty="0">
                <a:solidFill>
                  <a:schemeClr val="tx1"/>
                </a:solidFill>
              </a:rPr>
              <a:t>b) Factors of value creation that do not meet the financial accounting definition of assets and liabilities and/or the related recognition criteria but contribute to the generation of cash flows and more generally to the development of the undertaking. The latter factors are generally referred to as “capitals” in frameworks promoting a multi-capital approach.</a:t>
            </a:r>
          </a:p>
        </p:txBody>
      </p:sp>
      <p:sp>
        <p:nvSpPr>
          <p:cNvPr id="6" name="Oval 5">
            <a:extLst>
              <a:ext uri="{FF2B5EF4-FFF2-40B4-BE49-F238E27FC236}">
                <a16:creationId xmlns:a16="http://schemas.microsoft.com/office/drawing/2014/main" id="{59FA8201-918C-5CCE-E45E-15EEABA1A71E}"/>
              </a:ext>
            </a:extLst>
          </p:cNvPr>
          <p:cNvSpPr/>
          <p:nvPr/>
        </p:nvSpPr>
        <p:spPr>
          <a:xfrm>
            <a:off x="133822" y="2805869"/>
            <a:ext cx="8933631" cy="866045"/>
          </a:xfrm>
          <a:prstGeom prst="ellipse">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E"/>
          </a:p>
        </p:txBody>
      </p:sp>
      <p:sp>
        <p:nvSpPr>
          <p:cNvPr id="7" name="TextBox 6">
            <a:extLst>
              <a:ext uri="{FF2B5EF4-FFF2-40B4-BE49-F238E27FC236}">
                <a16:creationId xmlns:a16="http://schemas.microsoft.com/office/drawing/2014/main" id="{D4CCA4BB-143D-BEF9-6779-E861CB4EFE61}"/>
              </a:ext>
            </a:extLst>
          </p:cNvPr>
          <p:cNvSpPr txBox="1"/>
          <p:nvPr/>
        </p:nvSpPr>
        <p:spPr>
          <a:xfrm>
            <a:off x="4771578" y="3587963"/>
            <a:ext cx="4127084" cy="435429"/>
          </a:xfrm>
          <a:prstGeom prst="rect">
            <a:avLst/>
          </a:prstGeom>
          <a:noFill/>
        </p:spPr>
        <p:txBody>
          <a:bodyPr wrap="none" rtlCol="0">
            <a:noAutofit/>
          </a:bodyPr>
          <a:lstStyle/>
          <a:p>
            <a:pPr algn="r"/>
            <a:r>
              <a:rPr lang="en-GB" sz="800" i="1" dirty="0"/>
              <a:t>Source: 3.5 Financial materiality, ESRS 1, draft November 15</a:t>
            </a:r>
            <a:r>
              <a:rPr lang="en-GB" sz="800" i="1" baseline="30000" dirty="0"/>
              <a:t>th</a:t>
            </a:r>
            <a:r>
              <a:rPr lang="en-GB" sz="800" i="1" dirty="0"/>
              <a:t> 2022</a:t>
            </a:r>
            <a:endParaRPr lang="en-SE" sz="800" i="1" dirty="0"/>
          </a:p>
        </p:txBody>
      </p:sp>
    </p:spTree>
    <p:extLst>
      <p:ext uri="{BB962C8B-B14F-4D97-AF65-F5344CB8AC3E}">
        <p14:creationId xmlns:p14="http://schemas.microsoft.com/office/powerpoint/2010/main" val="11583657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46</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How to assess financial materiality</a:t>
            </a:r>
            <a:endParaRPr lang="en-FI" dirty="0"/>
          </a:p>
        </p:txBody>
      </p:sp>
      <p:sp>
        <p:nvSpPr>
          <p:cNvPr id="5" name="Rectangle 4">
            <a:extLst>
              <a:ext uri="{FF2B5EF4-FFF2-40B4-BE49-F238E27FC236}">
                <a16:creationId xmlns:a16="http://schemas.microsoft.com/office/drawing/2014/main" id="{DB4FAB78-84BD-B045-830F-8FBBB035C2DF}"/>
              </a:ext>
            </a:extLst>
          </p:cNvPr>
          <p:cNvSpPr/>
          <p:nvPr/>
        </p:nvSpPr>
        <p:spPr>
          <a:xfrm>
            <a:off x="612396" y="1464591"/>
            <a:ext cx="7934325" cy="1386868"/>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1200"/>
              </a:spcBef>
            </a:pPr>
            <a:r>
              <a:rPr lang="en-US" sz="1600" i="1" dirty="0">
                <a:solidFill>
                  <a:schemeClr val="tx1"/>
                </a:solidFill>
              </a:rPr>
              <a:t>The materiality of risks and opportunities is assessed based on</a:t>
            </a:r>
            <a:br>
              <a:rPr lang="en-US" sz="1600" i="1" dirty="0">
                <a:solidFill>
                  <a:schemeClr val="tx1"/>
                </a:solidFill>
              </a:rPr>
            </a:br>
            <a:r>
              <a:rPr lang="en-US" sz="1600" i="1" dirty="0">
                <a:solidFill>
                  <a:schemeClr val="tx1"/>
                </a:solidFill>
              </a:rPr>
              <a:t>a combination of likelihood of occurrence and potential size of financial effects.</a:t>
            </a:r>
          </a:p>
        </p:txBody>
      </p:sp>
      <p:sp>
        <p:nvSpPr>
          <p:cNvPr id="7" name="TextBox 6">
            <a:extLst>
              <a:ext uri="{FF2B5EF4-FFF2-40B4-BE49-F238E27FC236}">
                <a16:creationId xmlns:a16="http://schemas.microsoft.com/office/drawing/2014/main" id="{D4CCA4BB-143D-BEF9-6779-E861CB4EFE61}"/>
              </a:ext>
            </a:extLst>
          </p:cNvPr>
          <p:cNvSpPr txBox="1"/>
          <p:nvPr/>
        </p:nvSpPr>
        <p:spPr>
          <a:xfrm>
            <a:off x="4444407" y="2837007"/>
            <a:ext cx="4127084" cy="435429"/>
          </a:xfrm>
          <a:prstGeom prst="rect">
            <a:avLst/>
          </a:prstGeom>
          <a:noFill/>
        </p:spPr>
        <p:txBody>
          <a:bodyPr wrap="none" rtlCol="0">
            <a:noAutofit/>
          </a:bodyPr>
          <a:lstStyle/>
          <a:p>
            <a:pPr algn="r"/>
            <a:r>
              <a:rPr lang="en-GB" sz="800" i="1" dirty="0"/>
              <a:t>Source: 3.5 Financial materiality, ESRS 1, draft November 15</a:t>
            </a:r>
            <a:r>
              <a:rPr lang="en-GB" sz="800" i="1" baseline="30000" dirty="0"/>
              <a:t>th</a:t>
            </a:r>
            <a:r>
              <a:rPr lang="en-GB" sz="800" i="1" dirty="0"/>
              <a:t> 2022</a:t>
            </a:r>
            <a:endParaRPr lang="en-SE" sz="800" i="1" dirty="0"/>
          </a:p>
        </p:txBody>
      </p:sp>
    </p:spTree>
    <p:extLst>
      <p:ext uri="{BB962C8B-B14F-4D97-AF65-F5344CB8AC3E}">
        <p14:creationId xmlns:p14="http://schemas.microsoft.com/office/powerpoint/2010/main" val="30195464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en-GB" smtClean="0"/>
              <a:pPr/>
              <a:t>47</a:t>
            </a:fld>
            <a:endParaRPr lang="en-GB"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2" y="239720"/>
            <a:ext cx="8473283" cy="525044"/>
          </a:xfrm>
        </p:spPr>
        <p:txBody>
          <a:bodyPr/>
          <a:lstStyle/>
          <a:p>
            <a:r>
              <a:rPr lang="en-GB" dirty="0"/>
              <a:t>Determining financial materiality – some possible steps</a:t>
            </a:r>
          </a:p>
        </p:txBody>
      </p:sp>
      <p:sp>
        <p:nvSpPr>
          <p:cNvPr id="4" name="Tekstvak 2">
            <a:extLst>
              <a:ext uri="{FF2B5EF4-FFF2-40B4-BE49-F238E27FC236}">
                <a16:creationId xmlns:a16="http://schemas.microsoft.com/office/drawing/2014/main" id="{49721991-F555-7AD2-E77B-975A0EC9BE00}"/>
              </a:ext>
            </a:extLst>
          </p:cNvPr>
          <p:cNvSpPr txBox="1"/>
          <p:nvPr/>
        </p:nvSpPr>
        <p:spPr>
          <a:xfrm>
            <a:off x="382322" y="974081"/>
            <a:ext cx="2520000" cy="307777"/>
          </a:xfrm>
          <a:prstGeom prst="rect">
            <a:avLst/>
          </a:prstGeom>
          <a:noFill/>
        </p:spPr>
        <p:txBody>
          <a:bodyPr wrap="square" rtlCol="0">
            <a:spAutoFit/>
          </a:bodyPr>
          <a:lstStyle/>
          <a:p>
            <a:pPr algn="r" defTabSz="421401">
              <a:defRPr/>
            </a:pPr>
            <a:r>
              <a:rPr lang="en-GB" sz="1400" dirty="0">
                <a:solidFill>
                  <a:prstClr val="black"/>
                </a:solidFill>
                <a:latin typeface="Georgia" panose="02040502050405020303" pitchFamily="18" charset="0"/>
                <a:cs typeface="Segoe UI" panose="020B0502040204020203" pitchFamily="34" charset="0"/>
              </a:rPr>
              <a:t>Identify inward impacts</a:t>
            </a:r>
            <a:endParaRPr lang="en-GB" sz="1400" dirty="0">
              <a:solidFill>
                <a:prstClr val="black"/>
              </a:solidFill>
              <a:latin typeface="Georgia" panose="02040502050405020303" pitchFamily="18" charset="0"/>
            </a:endParaRPr>
          </a:p>
        </p:txBody>
      </p:sp>
      <p:sp>
        <p:nvSpPr>
          <p:cNvPr id="11" name="Oval 11">
            <a:extLst>
              <a:ext uri="{FF2B5EF4-FFF2-40B4-BE49-F238E27FC236}">
                <a16:creationId xmlns:a16="http://schemas.microsoft.com/office/drawing/2014/main" id="{F77216D8-F145-1D6A-2B4B-C62D965C9374}"/>
              </a:ext>
            </a:extLst>
          </p:cNvPr>
          <p:cNvSpPr/>
          <p:nvPr/>
        </p:nvSpPr>
        <p:spPr>
          <a:xfrm>
            <a:off x="2962701" y="932605"/>
            <a:ext cx="404945" cy="404945"/>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1</a:t>
            </a:r>
          </a:p>
        </p:txBody>
      </p:sp>
      <p:sp>
        <p:nvSpPr>
          <p:cNvPr id="12" name="Oval 9">
            <a:extLst>
              <a:ext uri="{FF2B5EF4-FFF2-40B4-BE49-F238E27FC236}">
                <a16:creationId xmlns:a16="http://schemas.microsoft.com/office/drawing/2014/main" id="{9E690C6F-8E0E-901A-2363-46AE19FD527D}"/>
              </a:ext>
            </a:extLst>
          </p:cNvPr>
          <p:cNvSpPr/>
          <p:nvPr/>
        </p:nvSpPr>
        <p:spPr>
          <a:xfrm>
            <a:off x="2962701" y="1827950"/>
            <a:ext cx="404945" cy="40494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2</a:t>
            </a:r>
          </a:p>
        </p:txBody>
      </p:sp>
      <p:sp>
        <p:nvSpPr>
          <p:cNvPr id="14" name="Tekstvak 2">
            <a:extLst>
              <a:ext uri="{FF2B5EF4-FFF2-40B4-BE49-F238E27FC236}">
                <a16:creationId xmlns:a16="http://schemas.microsoft.com/office/drawing/2014/main" id="{30D343E7-A1DB-C23E-07B4-4969B69B2C14}"/>
              </a:ext>
            </a:extLst>
          </p:cNvPr>
          <p:cNvSpPr txBox="1"/>
          <p:nvPr/>
        </p:nvSpPr>
        <p:spPr>
          <a:xfrm>
            <a:off x="382322" y="1753692"/>
            <a:ext cx="2520000" cy="523220"/>
          </a:xfrm>
          <a:prstGeom prst="rect">
            <a:avLst/>
          </a:prstGeom>
          <a:noFill/>
        </p:spPr>
        <p:txBody>
          <a:bodyPr wrap="square" rtlCol="0">
            <a:spAutoFit/>
          </a:bodyPr>
          <a:lstStyle/>
          <a:p>
            <a:pPr algn="r" defTabSz="421401">
              <a:defRPr/>
            </a:pPr>
            <a:r>
              <a:rPr lang="en-GB" sz="1400" dirty="0">
                <a:solidFill>
                  <a:prstClr val="black"/>
                </a:solidFill>
                <a:latin typeface="Georgia" panose="02040502050405020303" pitchFamily="18" charset="0"/>
                <a:cs typeface="Segoe UI" panose="020B0502040204020203" pitchFamily="34" charset="0"/>
              </a:rPr>
              <a:t>Assess inward impacts (financial materiality)</a:t>
            </a:r>
            <a:endParaRPr lang="en-GB" sz="1400" dirty="0">
              <a:solidFill>
                <a:prstClr val="black"/>
              </a:solidFill>
              <a:latin typeface="Georgia" panose="02040502050405020303" pitchFamily="18" charset="0"/>
            </a:endParaRPr>
          </a:p>
        </p:txBody>
      </p:sp>
      <p:grpSp>
        <p:nvGrpSpPr>
          <p:cNvPr id="37" name="Group 36">
            <a:extLst>
              <a:ext uri="{FF2B5EF4-FFF2-40B4-BE49-F238E27FC236}">
                <a16:creationId xmlns:a16="http://schemas.microsoft.com/office/drawing/2014/main" id="{0E41A4A9-58DD-AE3D-CCD2-59924A649A75}"/>
              </a:ext>
            </a:extLst>
          </p:cNvPr>
          <p:cNvGrpSpPr/>
          <p:nvPr/>
        </p:nvGrpSpPr>
        <p:grpSpPr>
          <a:xfrm>
            <a:off x="382322" y="2688283"/>
            <a:ext cx="2986484" cy="1411318"/>
            <a:chOff x="382322" y="2688283"/>
            <a:chExt cx="2986484" cy="1411318"/>
          </a:xfrm>
        </p:grpSpPr>
        <p:sp>
          <p:nvSpPr>
            <p:cNvPr id="6" name="Oval 11">
              <a:extLst>
                <a:ext uri="{FF2B5EF4-FFF2-40B4-BE49-F238E27FC236}">
                  <a16:creationId xmlns:a16="http://schemas.microsoft.com/office/drawing/2014/main" id="{6780209C-552A-A97B-4CE2-32BC5DD7F59B}"/>
                </a:ext>
              </a:extLst>
            </p:cNvPr>
            <p:cNvSpPr/>
            <p:nvPr/>
          </p:nvSpPr>
          <p:spPr>
            <a:xfrm>
              <a:off x="2963861" y="3618640"/>
              <a:ext cx="404945" cy="40494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4</a:t>
              </a:r>
            </a:p>
          </p:txBody>
        </p:sp>
        <p:sp>
          <p:nvSpPr>
            <p:cNvPr id="13" name="Oval 9">
              <a:extLst>
                <a:ext uri="{FF2B5EF4-FFF2-40B4-BE49-F238E27FC236}">
                  <a16:creationId xmlns:a16="http://schemas.microsoft.com/office/drawing/2014/main" id="{87CF964F-CE41-CB77-BF6B-E1B1D8F40A95}"/>
                </a:ext>
              </a:extLst>
            </p:cNvPr>
            <p:cNvSpPr/>
            <p:nvPr/>
          </p:nvSpPr>
          <p:spPr>
            <a:xfrm>
              <a:off x="2962701" y="2723295"/>
              <a:ext cx="404945" cy="4049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3</a:t>
              </a:r>
            </a:p>
          </p:txBody>
        </p:sp>
        <p:sp>
          <p:nvSpPr>
            <p:cNvPr id="15" name="Tekstvak 2">
              <a:extLst>
                <a:ext uri="{FF2B5EF4-FFF2-40B4-BE49-F238E27FC236}">
                  <a16:creationId xmlns:a16="http://schemas.microsoft.com/office/drawing/2014/main" id="{A123F734-0F10-0FC2-108F-5CE51AA4CBF4}"/>
                </a:ext>
              </a:extLst>
            </p:cNvPr>
            <p:cNvSpPr txBox="1"/>
            <p:nvPr/>
          </p:nvSpPr>
          <p:spPr>
            <a:xfrm>
              <a:off x="382322" y="3576381"/>
              <a:ext cx="2520000" cy="523220"/>
            </a:xfrm>
            <a:prstGeom prst="rect">
              <a:avLst/>
            </a:prstGeom>
            <a:noFill/>
          </p:spPr>
          <p:txBody>
            <a:bodyPr wrap="square" rtlCol="0">
              <a:spAutoFit/>
            </a:bodyPr>
            <a:lstStyle/>
            <a:p>
              <a:pPr algn="r" defTabSz="421401">
                <a:defRPr/>
              </a:pPr>
              <a:r>
                <a:rPr lang="en-GB" sz="1400" i="1" dirty="0">
                  <a:solidFill>
                    <a:prstClr val="black"/>
                  </a:solidFill>
                  <a:latin typeface="Georgia" panose="02040502050405020303" pitchFamily="18" charset="0"/>
                  <a:cs typeface="Segoe UI" panose="020B0502040204020203" pitchFamily="34" charset="0"/>
                </a:rPr>
                <a:t>Consolidate with (outward) impact materiality</a:t>
              </a:r>
              <a:endParaRPr lang="en-GB" sz="1400" i="1" dirty="0">
                <a:solidFill>
                  <a:prstClr val="black"/>
                </a:solidFill>
                <a:latin typeface="Georgia" panose="02040502050405020303" pitchFamily="18" charset="0"/>
              </a:endParaRPr>
            </a:p>
          </p:txBody>
        </p:sp>
        <p:sp>
          <p:nvSpPr>
            <p:cNvPr id="16" name="Tekstvak 2">
              <a:extLst>
                <a:ext uri="{FF2B5EF4-FFF2-40B4-BE49-F238E27FC236}">
                  <a16:creationId xmlns:a16="http://schemas.microsoft.com/office/drawing/2014/main" id="{7536A535-61B4-1E77-AF75-EF20BA13BDFB}"/>
                </a:ext>
              </a:extLst>
            </p:cNvPr>
            <p:cNvSpPr txBox="1"/>
            <p:nvPr/>
          </p:nvSpPr>
          <p:spPr>
            <a:xfrm>
              <a:off x="382322" y="2688283"/>
              <a:ext cx="2520000" cy="523220"/>
            </a:xfrm>
            <a:prstGeom prst="rect">
              <a:avLst/>
            </a:prstGeom>
            <a:noFill/>
          </p:spPr>
          <p:txBody>
            <a:bodyPr wrap="square" rtlCol="0">
              <a:spAutoFit/>
            </a:bodyPr>
            <a:lstStyle/>
            <a:p>
              <a:pPr algn="r" defTabSz="421401">
                <a:defRPr/>
              </a:pPr>
              <a:r>
                <a:rPr lang="en-GB" sz="1400" i="1" dirty="0">
                  <a:solidFill>
                    <a:prstClr val="black"/>
                  </a:solidFill>
                  <a:latin typeface="Georgia" panose="02040502050405020303" pitchFamily="18" charset="0"/>
                  <a:cs typeface="Segoe UI" panose="020B0502040204020203" pitchFamily="34" charset="0"/>
                </a:rPr>
                <a:t>Validate (inward) financial materiality</a:t>
              </a:r>
              <a:endParaRPr lang="en-GB" sz="1400" i="1" dirty="0">
                <a:solidFill>
                  <a:prstClr val="black"/>
                </a:solidFill>
                <a:latin typeface="Georgia" panose="02040502050405020303" pitchFamily="18" charset="0"/>
              </a:endParaRPr>
            </a:p>
          </p:txBody>
        </p:sp>
      </p:grpSp>
      <p:grpSp>
        <p:nvGrpSpPr>
          <p:cNvPr id="36" name="Group 35">
            <a:extLst>
              <a:ext uri="{FF2B5EF4-FFF2-40B4-BE49-F238E27FC236}">
                <a16:creationId xmlns:a16="http://schemas.microsoft.com/office/drawing/2014/main" id="{C6C68E35-8151-5CAB-ED51-EAAFD1315F38}"/>
              </a:ext>
            </a:extLst>
          </p:cNvPr>
          <p:cNvGrpSpPr/>
          <p:nvPr/>
        </p:nvGrpSpPr>
        <p:grpSpPr>
          <a:xfrm>
            <a:off x="3723222" y="903928"/>
            <a:ext cx="2520000" cy="1597949"/>
            <a:chOff x="3723222" y="903928"/>
            <a:chExt cx="2520000" cy="1597949"/>
          </a:xfrm>
        </p:grpSpPr>
        <p:sp>
          <p:nvSpPr>
            <p:cNvPr id="21" name="TextBox 20">
              <a:extLst>
                <a:ext uri="{FF2B5EF4-FFF2-40B4-BE49-F238E27FC236}">
                  <a16:creationId xmlns:a16="http://schemas.microsoft.com/office/drawing/2014/main" id="{76C5134C-B33D-ECC3-BA1C-F9FFC4762DB3}"/>
                </a:ext>
              </a:extLst>
            </p:cNvPr>
            <p:cNvSpPr txBox="1"/>
            <p:nvPr/>
          </p:nvSpPr>
          <p:spPr>
            <a:xfrm>
              <a:off x="3723222" y="903928"/>
              <a:ext cx="2520000" cy="1592440"/>
            </a:xfrm>
            <a:prstGeom prst="rect">
              <a:avLst/>
            </a:prstGeom>
            <a:solidFill>
              <a:schemeClr val="accent5">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dirty="0">
                  <a:solidFill>
                    <a:prstClr val="black"/>
                  </a:solidFill>
                </a:rPr>
                <a:t>Desktop: </a:t>
              </a:r>
              <a:r>
                <a:rPr kumimoji="0" lang="en-GB" sz="1400" b="1" i="0" u="none" strike="noStrike" kern="1200" cap="none" spc="0" normalizeH="0" baseline="0" noProof="0" dirty="0">
                  <a:ln>
                    <a:noFill/>
                  </a:ln>
                  <a:solidFill>
                    <a:prstClr val="black"/>
                  </a:solidFill>
                  <a:effectLst/>
                  <a:uLnTx/>
                  <a:uFillTx/>
                </a:rPr>
                <a:t>Build gross list</a:t>
              </a:r>
              <a:endParaRPr lang="en-GB" sz="1400"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Risks and opportunities as well as current positive and negative impacts (Start with impact materiality issues)</a:t>
              </a:r>
              <a:endParaRPr kumimoji="0" lang="en-GB" sz="1400" b="0" i="1" u="none" strike="noStrike" kern="1200" cap="none" spc="0" normalizeH="0" baseline="0" noProof="0" dirty="0">
                <a:ln>
                  <a:noFill/>
                </a:ln>
                <a:solidFill>
                  <a:prstClr val="black"/>
                </a:solidFill>
                <a:effectLst/>
                <a:uLnTx/>
                <a:uFillTx/>
              </a:endParaRPr>
            </a:p>
          </p:txBody>
        </p:sp>
        <p:pic>
          <p:nvPicPr>
            <p:cNvPr id="23" name="Graphic 22" descr="Medical outline">
              <a:extLst>
                <a:ext uri="{FF2B5EF4-FFF2-40B4-BE49-F238E27FC236}">
                  <a16:creationId xmlns:a16="http://schemas.microsoft.com/office/drawing/2014/main" id="{A8CB1FD9-CA7A-9720-E4A9-3CA31C9B6CC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721021" y="1997691"/>
              <a:ext cx="492948" cy="504186"/>
            </a:xfrm>
            <a:prstGeom prst="rect">
              <a:avLst/>
            </a:prstGeom>
          </p:spPr>
        </p:pic>
      </p:grpSp>
      <p:grpSp>
        <p:nvGrpSpPr>
          <p:cNvPr id="39" name="Group 38">
            <a:extLst>
              <a:ext uri="{FF2B5EF4-FFF2-40B4-BE49-F238E27FC236}">
                <a16:creationId xmlns:a16="http://schemas.microsoft.com/office/drawing/2014/main" id="{7A06F4D4-73C3-F98E-64F4-F58C366B16DF}"/>
              </a:ext>
            </a:extLst>
          </p:cNvPr>
          <p:cNvGrpSpPr/>
          <p:nvPr/>
        </p:nvGrpSpPr>
        <p:grpSpPr>
          <a:xfrm>
            <a:off x="6350605" y="1205855"/>
            <a:ext cx="2520000" cy="1592440"/>
            <a:chOff x="6350605" y="1205855"/>
            <a:chExt cx="2520000" cy="1592440"/>
          </a:xfrm>
        </p:grpSpPr>
        <p:sp>
          <p:nvSpPr>
            <p:cNvPr id="22" name="TextBox 21">
              <a:extLst>
                <a:ext uri="{FF2B5EF4-FFF2-40B4-BE49-F238E27FC236}">
                  <a16:creationId xmlns:a16="http://schemas.microsoft.com/office/drawing/2014/main" id="{0811FAE5-B28E-A530-1411-58E5EC577132}"/>
                </a:ext>
              </a:extLst>
            </p:cNvPr>
            <p:cNvSpPr txBox="1"/>
            <p:nvPr/>
          </p:nvSpPr>
          <p:spPr>
            <a:xfrm>
              <a:off x="6350605" y="1205855"/>
              <a:ext cx="2520000" cy="1592440"/>
            </a:xfrm>
            <a:prstGeom prst="rect">
              <a:avLst/>
            </a:prstGeom>
            <a:solidFill>
              <a:schemeClr val="accent1">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rPr>
                <a:t>Survey</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Identify (and assess) impacts through a survey to </a:t>
              </a:r>
              <a:r>
                <a:rPr lang="en-GB" sz="1400" i="1" dirty="0">
                  <a:solidFill>
                    <a:prstClr val="black"/>
                  </a:solidFill>
                </a:rPr>
                <a:t>internal</a:t>
              </a:r>
              <a:r>
                <a:rPr lang="en-GB" sz="1400" b="0" i="1" u="sng" dirty="0">
                  <a:solidFill>
                    <a:prstClr val="black"/>
                  </a:solidFill>
                </a:rPr>
                <a:t> </a:t>
              </a:r>
              <a:r>
                <a:rPr lang="en-GB" sz="1400" b="0" i="1" dirty="0">
                  <a:solidFill>
                    <a:prstClr val="black"/>
                  </a:solidFill>
                </a:rPr>
                <a:t>key stakeholders</a:t>
              </a:r>
              <a:endParaRPr kumimoji="0" lang="en-GB" sz="1400" b="0" i="1" u="none" strike="noStrike" kern="1200" cap="none" spc="0" normalizeH="0" baseline="0" noProof="0" dirty="0">
                <a:ln>
                  <a:noFill/>
                </a:ln>
                <a:solidFill>
                  <a:prstClr val="black"/>
                </a:solidFill>
                <a:effectLst/>
                <a:uLnTx/>
                <a:uFillTx/>
              </a:endParaRPr>
            </a:p>
          </p:txBody>
        </p:sp>
        <p:pic>
          <p:nvPicPr>
            <p:cNvPr id="31" name="Graphic 30" descr="List outline">
              <a:extLst>
                <a:ext uri="{FF2B5EF4-FFF2-40B4-BE49-F238E27FC236}">
                  <a16:creationId xmlns:a16="http://schemas.microsoft.com/office/drawing/2014/main" id="{D6BC0DD6-903C-337A-E7A1-AAB37B05B2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90065" y="2304447"/>
              <a:ext cx="472497" cy="472497"/>
            </a:xfrm>
            <a:prstGeom prst="rect">
              <a:avLst/>
            </a:prstGeom>
          </p:spPr>
        </p:pic>
      </p:grpSp>
      <p:grpSp>
        <p:nvGrpSpPr>
          <p:cNvPr id="40" name="Group 39">
            <a:extLst>
              <a:ext uri="{FF2B5EF4-FFF2-40B4-BE49-F238E27FC236}">
                <a16:creationId xmlns:a16="http://schemas.microsoft.com/office/drawing/2014/main" id="{E5253C21-05ED-F94A-454A-D861FD9366EC}"/>
              </a:ext>
            </a:extLst>
          </p:cNvPr>
          <p:cNvGrpSpPr/>
          <p:nvPr/>
        </p:nvGrpSpPr>
        <p:grpSpPr>
          <a:xfrm>
            <a:off x="6348740" y="2925767"/>
            <a:ext cx="2520000" cy="1592440"/>
            <a:chOff x="6348740" y="2925767"/>
            <a:chExt cx="2520000" cy="1592440"/>
          </a:xfrm>
        </p:grpSpPr>
        <p:sp>
          <p:nvSpPr>
            <p:cNvPr id="29" name="TextBox 28">
              <a:extLst>
                <a:ext uri="{FF2B5EF4-FFF2-40B4-BE49-F238E27FC236}">
                  <a16:creationId xmlns:a16="http://schemas.microsoft.com/office/drawing/2014/main" id="{A0ADD579-2166-60AC-36C6-671076348BE3}"/>
                </a:ext>
              </a:extLst>
            </p:cNvPr>
            <p:cNvSpPr txBox="1"/>
            <p:nvPr/>
          </p:nvSpPr>
          <p:spPr>
            <a:xfrm>
              <a:off x="6348740" y="2925767"/>
              <a:ext cx="2520000" cy="1592440"/>
            </a:xfrm>
            <a:prstGeom prst="rect">
              <a:avLst/>
            </a:prstGeom>
            <a:solidFill>
              <a:schemeClr val="accent5">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dirty="0">
                  <a:solidFill>
                    <a:prstClr val="black"/>
                  </a:solidFill>
                </a:rPr>
                <a:t>Desktop: </a:t>
              </a:r>
              <a:r>
                <a:rPr kumimoji="0" lang="en-GB" sz="1400" b="1" i="0" u="none" strike="noStrike" kern="1200" cap="none" spc="0" normalizeH="0" baseline="0" noProof="0" dirty="0">
                  <a:ln>
                    <a:noFill/>
                  </a:ln>
                  <a:solidFill>
                    <a:prstClr val="black"/>
                  </a:solidFill>
                  <a:effectLst/>
                  <a:uLnTx/>
                  <a:uFillTx/>
                </a:rPr>
                <a:t>Make sense</a:t>
              </a:r>
              <a:endParaRPr lang="en-GB" sz="1400"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Consolidate results &amp;</a:t>
              </a:r>
              <a:br>
                <a:rPr lang="en-GB" sz="1400" b="0" i="1" dirty="0">
                  <a:solidFill>
                    <a:prstClr val="black"/>
                  </a:solidFill>
                </a:rPr>
              </a:br>
              <a:r>
                <a:rPr lang="en-GB" sz="1400" b="0" i="1" dirty="0">
                  <a:solidFill>
                    <a:prstClr val="black"/>
                  </a:solidFill>
                </a:rPr>
                <a:t>make a sanity check</a:t>
              </a:r>
              <a:endParaRPr kumimoji="0" lang="en-GB" sz="1400" b="0" i="1" u="none" strike="noStrike" kern="1200" cap="none" spc="0" normalizeH="0" baseline="0" noProof="0" dirty="0">
                <a:ln>
                  <a:noFill/>
                </a:ln>
                <a:solidFill>
                  <a:prstClr val="black"/>
                </a:solidFill>
                <a:effectLst/>
                <a:uLnTx/>
                <a:uFillTx/>
              </a:endParaRPr>
            </a:p>
          </p:txBody>
        </p:sp>
        <p:pic>
          <p:nvPicPr>
            <p:cNvPr id="33" name="Graphic 32" descr="Lightbulb and pencil outline">
              <a:extLst>
                <a:ext uri="{FF2B5EF4-FFF2-40B4-BE49-F238E27FC236}">
                  <a16:creationId xmlns:a16="http://schemas.microsoft.com/office/drawing/2014/main" id="{DFB1D138-1671-0E78-D175-BCA89B6AC7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3589" y="3843721"/>
              <a:ext cx="526801" cy="526801"/>
            </a:xfrm>
            <a:prstGeom prst="rect">
              <a:avLst/>
            </a:prstGeom>
          </p:spPr>
        </p:pic>
      </p:grpSp>
      <p:grpSp>
        <p:nvGrpSpPr>
          <p:cNvPr id="38" name="Group 37">
            <a:extLst>
              <a:ext uri="{FF2B5EF4-FFF2-40B4-BE49-F238E27FC236}">
                <a16:creationId xmlns:a16="http://schemas.microsoft.com/office/drawing/2014/main" id="{C22D0992-11FE-E15E-A4D2-EED979C4403D}"/>
              </a:ext>
            </a:extLst>
          </p:cNvPr>
          <p:cNvGrpSpPr/>
          <p:nvPr/>
        </p:nvGrpSpPr>
        <p:grpSpPr>
          <a:xfrm>
            <a:off x="3723222" y="2618833"/>
            <a:ext cx="2520000" cy="1592440"/>
            <a:chOff x="3723222" y="2618833"/>
            <a:chExt cx="2520000" cy="1592440"/>
          </a:xfrm>
        </p:grpSpPr>
        <p:sp>
          <p:nvSpPr>
            <p:cNvPr id="28" name="TextBox 27">
              <a:extLst>
                <a:ext uri="{FF2B5EF4-FFF2-40B4-BE49-F238E27FC236}">
                  <a16:creationId xmlns:a16="http://schemas.microsoft.com/office/drawing/2014/main" id="{5BA47390-4B97-80D4-67C0-DB457F31A3E6}"/>
                </a:ext>
              </a:extLst>
            </p:cNvPr>
            <p:cNvSpPr txBox="1"/>
            <p:nvPr/>
          </p:nvSpPr>
          <p:spPr>
            <a:xfrm>
              <a:off x="3723222" y="2618833"/>
              <a:ext cx="2520000" cy="1592440"/>
            </a:xfrm>
            <a:prstGeom prst="rect">
              <a:avLst/>
            </a:prstGeom>
            <a:solidFill>
              <a:schemeClr val="accent4"/>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rPr>
                <a:t>Workshop</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(Identify and) assess impacts – likelihood of occurrence and potential size of financial effect</a:t>
              </a:r>
              <a:endParaRPr kumimoji="0" lang="en-GB" sz="1400" b="1" i="0" u="none" strike="noStrike" kern="1200" cap="none" spc="0" normalizeH="0" baseline="0" noProof="0" dirty="0">
                <a:ln>
                  <a:noFill/>
                </a:ln>
                <a:solidFill>
                  <a:prstClr val="black"/>
                </a:solidFill>
                <a:effectLst/>
                <a:uLnTx/>
                <a:uFillTx/>
              </a:endParaRPr>
            </a:p>
          </p:txBody>
        </p:sp>
        <p:pic>
          <p:nvPicPr>
            <p:cNvPr id="35" name="Graphic 34" descr="Group brainstorm outline">
              <a:extLst>
                <a:ext uri="{FF2B5EF4-FFF2-40B4-BE49-F238E27FC236}">
                  <a16:creationId xmlns:a16="http://schemas.microsoft.com/office/drawing/2014/main" id="{4FA16172-A8DF-F3F6-71D3-8BA8D378DE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61362" y="3695747"/>
              <a:ext cx="452369" cy="452369"/>
            </a:xfrm>
            <a:prstGeom prst="rect">
              <a:avLst/>
            </a:prstGeom>
          </p:spPr>
        </p:pic>
      </p:grpSp>
    </p:spTree>
    <p:extLst>
      <p:ext uri="{BB962C8B-B14F-4D97-AF65-F5344CB8AC3E}">
        <p14:creationId xmlns:p14="http://schemas.microsoft.com/office/powerpoint/2010/main" val="254121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48</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Survey to internal key stakeholders</a:t>
            </a:r>
            <a:endParaRPr lang="en-FI" dirty="0"/>
          </a:p>
        </p:txBody>
      </p:sp>
      <p:pic>
        <p:nvPicPr>
          <p:cNvPr id="5" name="Picture 4">
            <a:extLst>
              <a:ext uri="{FF2B5EF4-FFF2-40B4-BE49-F238E27FC236}">
                <a16:creationId xmlns:a16="http://schemas.microsoft.com/office/drawing/2014/main" id="{06CF9F4B-D643-56F3-33BB-65E63774E11C}"/>
              </a:ext>
            </a:extLst>
          </p:cNvPr>
          <p:cNvPicPr>
            <a:picLocks noChangeAspect="1"/>
          </p:cNvPicPr>
          <p:nvPr/>
        </p:nvPicPr>
        <p:blipFill rotWithShape="1">
          <a:blip r:embed="rId2"/>
          <a:srcRect l="16102" t="14869" r="16609" b="10659"/>
          <a:stretch/>
        </p:blipFill>
        <p:spPr>
          <a:xfrm>
            <a:off x="1247612" y="625512"/>
            <a:ext cx="7051730" cy="4390101"/>
          </a:xfrm>
          <a:prstGeom prst="rect">
            <a:avLst/>
          </a:prstGeom>
        </p:spPr>
      </p:pic>
      <p:sp>
        <p:nvSpPr>
          <p:cNvPr id="12" name="TextBox 11">
            <a:extLst>
              <a:ext uri="{FF2B5EF4-FFF2-40B4-BE49-F238E27FC236}">
                <a16:creationId xmlns:a16="http://schemas.microsoft.com/office/drawing/2014/main" id="{09431306-8BD3-AB97-98D5-35BE61CC3B9E}"/>
              </a:ext>
            </a:extLst>
          </p:cNvPr>
          <p:cNvSpPr txBox="1"/>
          <p:nvPr/>
        </p:nvSpPr>
        <p:spPr>
          <a:xfrm rot="1889188">
            <a:off x="7452926" y="481546"/>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1397045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49</a:t>
            </a:fld>
            <a:endParaRPr lang="sv-SE" dirty="0"/>
          </a:p>
        </p:txBody>
      </p:sp>
      <p:pic>
        <p:nvPicPr>
          <p:cNvPr id="8" name="Picture 7">
            <a:extLst>
              <a:ext uri="{FF2B5EF4-FFF2-40B4-BE49-F238E27FC236}">
                <a16:creationId xmlns:a16="http://schemas.microsoft.com/office/drawing/2014/main" id="{F3FA998B-8D9D-9C64-3C1B-69DA0F67DC96}"/>
              </a:ext>
            </a:extLst>
          </p:cNvPr>
          <p:cNvPicPr>
            <a:picLocks noChangeAspect="1"/>
          </p:cNvPicPr>
          <p:nvPr/>
        </p:nvPicPr>
        <p:blipFill rotWithShape="1">
          <a:blip r:embed="rId2"/>
          <a:srcRect l="20357" t="17143" r="1547" b="9841"/>
          <a:stretch/>
        </p:blipFill>
        <p:spPr>
          <a:xfrm>
            <a:off x="539240" y="511518"/>
            <a:ext cx="8310291" cy="4370504"/>
          </a:xfrm>
          <a:prstGeom prst="rect">
            <a:avLst/>
          </a:prstGeom>
        </p:spPr>
      </p:pic>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Potential size of financial effect</a:t>
            </a:r>
            <a:endParaRPr lang="en-FI" dirty="0"/>
          </a:p>
        </p:txBody>
      </p:sp>
      <p:sp>
        <p:nvSpPr>
          <p:cNvPr id="10" name="TextBox 9">
            <a:extLst>
              <a:ext uri="{FF2B5EF4-FFF2-40B4-BE49-F238E27FC236}">
                <a16:creationId xmlns:a16="http://schemas.microsoft.com/office/drawing/2014/main" id="{49C3C1FC-D518-07D6-D7D2-B20DA9CB257D}"/>
              </a:ext>
            </a:extLst>
          </p:cNvPr>
          <p:cNvSpPr txBox="1"/>
          <p:nvPr/>
        </p:nvSpPr>
        <p:spPr>
          <a:xfrm rot="1182631">
            <a:off x="7830431" y="95652"/>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1397322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D4D2F-E7C9-F7DE-A74E-969754BA2443}"/>
              </a:ext>
            </a:extLst>
          </p:cNvPr>
          <p:cNvSpPr>
            <a:spLocks noGrp="1"/>
          </p:cNvSpPr>
          <p:nvPr>
            <p:ph type="title"/>
          </p:nvPr>
        </p:nvSpPr>
        <p:spPr/>
        <p:txBody>
          <a:bodyPr>
            <a:normAutofit fontScale="90000"/>
          </a:bodyPr>
          <a:lstStyle/>
          <a:p>
            <a:r>
              <a:rPr lang="en-GB"/>
              <a:t>Double materiality</a:t>
            </a:r>
          </a:p>
        </p:txBody>
      </p:sp>
      <p:sp>
        <p:nvSpPr>
          <p:cNvPr id="3" name="Text Placeholder 2">
            <a:extLst>
              <a:ext uri="{FF2B5EF4-FFF2-40B4-BE49-F238E27FC236}">
                <a16:creationId xmlns:a16="http://schemas.microsoft.com/office/drawing/2014/main" id="{E6AF517C-2966-3E6B-82AF-3D65B6B224BE}"/>
              </a:ext>
            </a:extLst>
          </p:cNvPr>
          <p:cNvSpPr>
            <a:spLocks noGrp="1"/>
          </p:cNvSpPr>
          <p:nvPr>
            <p:ph type="body" sz="quarter" idx="10"/>
          </p:nvPr>
        </p:nvSpPr>
        <p:spPr/>
        <p:txBody>
          <a:bodyPr/>
          <a:lstStyle/>
          <a:p>
            <a:r>
              <a:rPr lang="en-GB"/>
              <a:t>Setting the scene</a:t>
            </a:r>
          </a:p>
        </p:txBody>
      </p:sp>
    </p:spTree>
    <p:extLst>
      <p:ext uri="{BB962C8B-B14F-4D97-AF65-F5344CB8AC3E}">
        <p14:creationId xmlns:p14="http://schemas.microsoft.com/office/powerpoint/2010/main" val="318590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50</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Likelihood of occurrence</a:t>
            </a:r>
            <a:endParaRPr lang="en-FI" dirty="0"/>
          </a:p>
        </p:txBody>
      </p:sp>
      <p:graphicFrame>
        <p:nvGraphicFramePr>
          <p:cNvPr id="4" name="Table 4">
            <a:extLst>
              <a:ext uri="{FF2B5EF4-FFF2-40B4-BE49-F238E27FC236}">
                <a16:creationId xmlns:a16="http://schemas.microsoft.com/office/drawing/2014/main" id="{3351928C-9946-9BCC-9658-6F6E54B6351F}"/>
              </a:ext>
            </a:extLst>
          </p:cNvPr>
          <p:cNvGraphicFramePr>
            <a:graphicFrameLocks noGrp="1"/>
          </p:cNvGraphicFramePr>
          <p:nvPr/>
        </p:nvGraphicFramePr>
        <p:xfrm>
          <a:off x="1100920" y="876382"/>
          <a:ext cx="7141029" cy="1854200"/>
        </p:xfrm>
        <a:graphic>
          <a:graphicData uri="http://schemas.openxmlformats.org/drawingml/2006/table">
            <a:tbl>
              <a:tblPr firstRow="1" bandRow="1">
                <a:tableStyleId>{5C22544A-7EE6-4342-B048-85BDC9FD1C3A}</a:tableStyleId>
              </a:tblPr>
              <a:tblGrid>
                <a:gridCol w="1396621">
                  <a:extLst>
                    <a:ext uri="{9D8B030D-6E8A-4147-A177-3AD203B41FA5}">
                      <a16:colId xmlns:a16="http://schemas.microsoft.com/office/drawing/2014/main" val="2061563703"/>
                    </a:ext>
                  </a:extLst>
                </a:gridCol>
                <a:gridCol w="1869743">
                  <a:extLst>
                    <a:ext uri="{9D8B030D-6E8A-4147-A177-3AD203B41FA5}">
                      <a16:colId xmlns:a16="http://schemas.microsoft.com/office/drawing/2014/main" val="1571853169"/>
                    </a:ext>
                  </a:extLst>
                </a:gridCol>
                <a:gridCol w="3874665">
                  <a:extLst>
                    <a:ext uri="{9D8B030D-6E8A-4147-A177-3AD203B41FA5}">
                      <a16:colId xmlns:a16="http://schemas.microsoft.com/office/drawing/2014/main" val="137312814"/>
                    </a:ext>
                  </a:extLst>
                </a:gridCol>
              </a:tblGrid>
              <a:tr h="370840">
                <a:tc>
                  <a:txBody>
                    <a:bodyPr/>
                    <a:lstStyle/>
                    <a:p>
                      <a:r>
                        <a:rPr lang="en-GB" sz="1400" dirty="0">
                          <a:solidFill>
                            <a:schemeClr val="tx1"/>
                          </a:solidFill>
                        </a:rPr>
                        <a:t>Level</a:t>
                      </a:r>
                      <a:endParaRPr lang="en-SE" sz="1400" dirty="0">
                        <a:solidFill>
                          <a:schemeClr val="tx1"/>
                        </a:solidFill>
                      </a:endParaRPr>
                    </a:p>
                  </a:txBody>
                  <a:tcPr>
                    <a:solidFill>
                      <a:srgbClr val="B7C0C9"/>
                    </a:solidFill>
                  </a:tcPr>
                </a:tc>
                <a:tc>
                  <a:txBody>
                    <a:bodyPr/>
                    <a:lstStyle/>
                    <a:p>
                      <a:r>
                        <a:rPr lang="en-GB" sz="1400" dirty="0">
                          <a:solidFill>
                            <a:schemeClr val="tx1"/>
                          </a:solidFill>
                        </a:rPr>
                        <a:t>Likelihood</a:t>
                      </a:r>
                      <a:endParaRPr lang="en-SE" sz="1400" dirty="0">
                        <a:solidFill>
                          <a:schemeClr val="tx1"/>
                        </a:solidFill>
                      </a:endParaRPr>
                    </a:p>
                  </a:txBody>
                  <a:tcPr>
                    <a:solidFill>
                      <a:srgbClr val="B7C0C9"/>
                    </a:solidFill>
                  </a:tcPr>
                </a:tc>
                <a:tc>
                  <a:txBody>
                    <a:bodyPr/>
                    <a:lstStyle/>
                    <a:p>
                      <a:r>
                        <a:rPr lang="en-GB" sz="1400" dirty="0">
                          <a:solidFill>
                            <a:schemeClr val="tx1"/>
                          </a:solidFill>
                        </a:rPr>
                        <a:t>Explanation</a:t>
                      </a:r>
                      <a:endParaRPr lang="en-SE" sz="1400" dirty="0">
                        <a:solidFill>
                          <a:schemeClr val="tx1"/>
                        </a:solidFill>
                      </a:endParaRPr>
                    </a:p>
                  </a:txBody>
                  <a:tcPr>
                    <a:solidFill>
                      <a:srgbClr val="B7C0C9"/>
                    </a:solidFill>
                  </a:tcPr>
                </a:tc>
                <a:extLst>
                  <a:ext uri="{0D108BD9-81ED-4DB2-BD59-A6C34878D82A}">
                    <a16:rowId xmlns:a16="http://schemas.microsoft.com/office/drawing/2014/main" val="2898362956"/>
                  </a:ext>
                </a:extLst>
              </a:tr>
              <a:tr h="370840">
                <a:tc>
                  <a:txBody>
                    <a:bodyPr/>
                    <a:lstStyle/>
                    <a:p>
                      <a:r>
                        <a:rPr lang="en-GB" sz="1400" dirty="0"/>
                        <a:t>Low</a:t>
                      </a:r>
                      <a:endParaRPr lang="en-SE" sz="1400" dirty="0"/>
                    </a:p>
                  </a:txBody>
                  <a:tcPr/>
                </a:tc>
                <a:tc>
                  <a:txBody>
                    <a:bodyPr/>
                    <a:lstStyle/>
                    <a:p>
                      <a:r>
                        <a:rPr lang="en-GB" sz="1400" dirty="0"/>
                        <a:t>&lt;10%</a:t>
                      </a:r>
                      <a:endParaRPr lang="en-SE" sz="1400" dirty="0"/>
                    </a:p>
                  </a:txBody>
                  <a:tcPr/>
                </a:tc>
                <a:tc>
                  <a:txBody>
                    <a:bodyPr/>
                    <a:lstStyle/>
                    <a:p>
                      <a:r>
                        <a:rPr lang="en-GB" sz="1400" dirty="0"/>
                        <a:t>Less likely than not in ten years</a:t>
                      </a:r>
                      <a:endParaRPr lang="en-SE" sz="1400" dirty="0"/>
                    </a:p>
                  </a:txBody>
                  <a:tcPr/>
                </a:tc>
                <a:extLst>
                  <a:ext uri="{0D108BD9-81ED-4DB2-BD59-A6C34878D82A}">
                    <a16:rowId xmlns:a16="http://schemas.microsoft.com/office/drawing/2014/main" val="878375210"/>
                  </a:ext>
                </a:extLst>
              </a:tr>
              <a:tr h="370840">
                <a:tc>
                  <a:txBody>
                    <a:bodyPr/>
                    <a:lstStyle/>
                    <a:p>
                      <a:r>
                        <a:rPr lang="en-GB" sz="1400" dirty="0"/>
                        <a:t>Possible</a:t>
                      </a:r>
                      <a:endParaRPr lang="en-SE" sz="1400" dirty="0"/>
                    </a:p>
                  </a:txBody>
                  <a:tcPr/>
                </a:tc>
                <a:tc>
                  <a:txBody>
                    <a:bodyPr/>
                    <a:lstStyle/>
                    <a:p>
                      <a:r>
                        <a:rPr lang="en-GB" sz="1400" dirty="0"/>
                        <a:t>10 – 25%</a:t>
                      </a:r>
                      <a:endParaRPr lang="en-SE" sz="1400" dirty="0"/>
                    </a:p>
                  </a:txBody>
                  <a:tcPr/>
                </a:tc>
                <a:tc>
                  <a:txBody>
                    <a:bodyPr/>
                    <a:lstStyle/>
                    <a:p>
                      <a:r>
                        <a:rPr lang="en-GB" sz="1400" dirty="0"/>
                        <a:t>Likely in 4 – 10 years</a:t>
                      </a:r>
                      <a:endParaRPr lang="en-SE" sz="1400" dirty="0"/>
                    </a:p>
                  </a:txBody>
                  <a:tcPr/>
                </a:tc>
                <a:extLst>
                  <a:ext uri="{0D108BD9-81ED-4DB2-BD59-A6C34878D82A}">
                    <a16:rowId xmlns:a16="http://schemas.microsoft.com/office/drawing/2014/main" val="3154071191"/>
                  </a:ext>
                </a:extLst>
              </a:tr>
              <a:tr h="370840">
                <a:tc>
                  <a:txBody>
                    <a:bodyPr/>
                    <a:lstStyle/>
                    <a:p>
                      <a:r>
                        <a:rPr lang="en-GB" sz="1400" dirty="0"/>
                        <a:t>Likely</a:t>
                      </a:r>
                      <a:endParaRPr lang="en-SE" sz="1400" dirty="0"/>
                    </a:p>
                  </a:txBody>
                  <a:tcPr/>
                </a:tc>
                <a:tc>
                  <a:txBody>
                    <a:bodyPr/>
                    <a:lstStyle/>
                    <a:p>
                      <a:r>
                        <a:rPr lang="en-GB" sz="1400" dirty="0"/>
                        <a:t>25 – 50%</a:t>
                      </a:r>
                      <a:endParaRPr lang="en-SE" sz="1400" dirty="0"/>
                    </a:p>
                  </a:txBody>
                  <a:tcPr/>
                </a:tc>
                <a:tc>
                  <a:txBody>
                    <a:bodyPr/>
                    <a:lstStyle/>
                    <a:p>
                      <a:r>
                        <a:rPr lang="en-GB" sz="1400" dirty="0"/>
                        <a:t>Likely in 2 – 4 years</a:t>
                      </a:r>
                      <a:endParaRPr lang="en-SE" sz="1400" dirty="0"/>
                    </a:p>
                  </a:txBody>
                  <a:tcPr/>
                </a:tc>
                <a:extLst>
                  <a:ext uri="{0D108BD9-81ED-4DB2-BD59-A6C34878D82A}">
                    <a16:rowId xmlns:a16="http://schemas.microsoft.com/office/drawing/2014/main" val="2345714430"/>
                  </a:ext>
                </a:extLst>
              </a:tr>
              <a:tr h="370840">
                <a:tc>
                  <a:txBody>
                    <a:bodyPr/>
                    <a:lstStyle/>
                    <a:p>
                      <a:r>
                        <a:rPr lang="en-GB" sz="1400" dirty="0"/>
                        <a:t>High</a:t>
                      </a:r>
                      <a:endParaRPr lang="en-SE" sz="1400" dirty="0"/>
                    </a:p>
                  </a:txBody>
                  <a:tcPr/>
                </a:tc>
                <a:tc>
                  <a:txBody>
                    <a:bodyPr/>
                    <a:lstStyle/>
                    <a:p>
                      <a:r>
                        <a:rPr lang="en-GB" sz="1400" dirty="0"/>
                        <a:t>&gt;50%</a:t>
                      </a:r>
                      <a:endParaRPr lang="en-SE" sz="1400" dirty="0"/>
                    </a:p>
                  </a:txBody>
                  <a:tcPr/>
                </a:tc>
                <a:tc>
                  <a:txBody>
                    <a:bodyPr/>
                    <a:lstStyle/>
                    <a:p>
                      <a:r>
                        <a:rPr lang="en-GB" sz="1400" dirty="0"/>
                        <a:t>More likely than not in one year</a:t>
                      </a:r>
                      <a:endParaRPr lang="en-SE" sz="1400" dirty="0"/>
                    </a:p>
                  </a:txBody>
                  <a:tcPr/>
                </a:tc>
                <a:extLst>
                  <a:ext uri="{0D108BD9-81ED-4DB2-BD59-A6C34878D82A}">
                    <a16:rowId xmlns:a16="http://schemas.microsoft.com/office/drawing/2014/main" val="1978707364"/>
                  </a:ext>
                </a:extLst>
              </a:tr>
            </a:tbl>
          </a:graphicData>
        </a:graphic>
      </p:graphicFrame>
      <p:sp>
        <p:nvSpPr>
          <p:cNvPr id="5" name="TextBox 4">
            <a:extLst>
              <a:ext uri="{FF2B5EF4-FFF2-40B4-BE49-F238E27FC236}">
                <a16:creationId xmlns:a16="http://schemas.microsoft.com/office/drawing/2014/main" id="{A7B464B4-0D44-01AD-D323-659786D0268F}"/>
              </a:ext>
            </a:extLst>
          </p:cNvPr>
          <p:cNvSpPr txBox="1"/>
          <p:nvPr/>
        </p:nvSpPr>
        <p:spPr>
          <a:xfrm rot="1889188">
            <a:off x="7452926" y="481546"/>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30577177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sv-SE" smtClean="0"/>
              <a:pPr/>
              <a:t>51</a:t>
            </a:fld>
            <a:endParaRPr lang="sv-SE"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3" y="239720"/>
            <a:ext cx="6373338" cy="525044"/>
          </a:xfrm>
        </p:spPr>
        <p:txBody>
          <a:bodyPr/>
          <a:lstStyle/>
          <a:p>
            <a:r>
              <a:rPr lang="en-US" dirty="0"/>
              <a:t>Survey</a:t>
            </a:r>
            <a:endParaRPr lang="en-FI" dirty="0"/>
          </a:p>
        </p:txBody>
      </p:sp>
      <p:pic>
        <p:nvPicPr>
          <p:cNvPr id="5" name="Picture 4">
            <a:extLst>
              <a:ext uri="{FF2B5EF4-FFF2-40B4-BE49-F238E27FC236}">
                <a16:creationId xmlns:a16="http://schemas.microsoft.com/office/drawing/2014/main" id="{5A4F434A-AA4F-CBFD-1231-3DAC236391D9}"/>
              </a:ext>
            </a:extLst>
          </p:cNvPr>
          <p:cNvPicPr>
            <a:picLocks noChangeAspect="1"/>
          </p:cNvPicPr>
          <p:nvPr/>
        </p:nvPicPr>
        <p:blipFill rotWithShape="1">
          <a:blip r:embed="rId2"/>
          <a:srcRect l="18135" t="23615" r="18955" b="4661"/>
          <a:stretch/>
        </p:blipFill>
        <p:spPr>
          <a:xfrm>
            <a:off x="1221640" y="663250"/>
            <a:ext cx="6612341" cy="4240530"/>
          </a:xfrm>
          <a:prstGeom prst="rect">
            <a:avLst/>
          </a:prstGeom>
        </p:spPr>
      </p:pic>
      <p:sp>
        <p:nvSpPr>
          <p:cNvPr id="6" name="TextBox 5">
            <a:extLst>
              <a:ext uri="{FF2B5EF4-FFF2-40B4-BE49-F238E27FC236}">
                <a16:creationId xmlns:a16="http://schemas.microsoft.com/office/drawing/2014/main" id="{0AE5EA9D-8EDF-81C8-71E2-1DCEDEB2F0BE}"/>
              </a:ext>
            </a:extLst>
          </p:cNvPr>
          <p:cNvSpPr txBox="1"/>
          <p:nvPr/>
        </p:nvSpPr>
        <p:spPr>
          <a:xfrm rot="1889188">
            <a:off x="7452926" y="481546"/>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1070783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045BA1-8065-8984-10D2-A1515450BF70}"/>
              </a:ext>
            </a:extLst>
          </p:cNvPr>
          <p:cNvSpPr>
            <a:spLocks noGrp="1"/>
          </p:cNvSpPr>
          <p:nvPr>
            <p:ph type="sldNum" sz="quarter" idx="12"/>
          </p:nvPr>
        </p:nvSpPr>
        <p:spPr/>
        <p:txBody>
          <a:bodyPr/>
          <a:lstStyle/>
          <a:p>
            <a:fld id="{C4B6D6C4-FC56-B942-8CAF-D9B595FF1F43}" type="slidenum">
              <a:rPr lang="sv-SE" smtClean="0"/>
              <a:pPr/>
              <a:t>52</a:t>
            </a:fld>
            <a:endParaRPr lang="sv-SE" dirty="0"/>
          </a:p>
        </p:txBody>
      </p:sp>
      <p:sp>
        <p:nvSpPr>
          <p:cNvPr id="3" name="Title 2">
            <a:extLst>
              <a:ext uri="{FF2B5EF4-FFF2-40B4-BE49-F238E27FC236}">
                <a16:creationId xmlns:a16="http://schemas.microsoft.com/office/drawing/2014/main" id="{EE96C122-5BDA-01B9-DC72-BBC04E61AC93}"/>
              </a:ext>
            </a:extLst>
          </p:cNvPr>
          <p:cNvSpPr>
            <a:spLocks noGrp="1"/>
          </p:cNvSpPr>
          <p:nvPr>
            <p:ph type="title"/>
          </p:nvPr>
        </p:nvSpPr>
        <p:spPr>
          <a:xfrm>
            <a:off x="125433" y="239720"/>
            <a:ext cx="4326824" cy="525044"/>
          </a:xfrm>
        </p:spPr>
        <p:txBody>
          <a:bodyPr/>
          <a:lstStyle/>
          <a:p>
            <a:r>
              <a:rPr lang="en-US" dirty="0"/>
              <a:t>Outward impact - Environment</a:t>
            </a:r>
            <a:endParaRPr lang="en-FI" dirty="0"/>
          </a:p>
        </p:txBody>
      </p:sp>
      <p:sp>
        <p:nvSpPr>
          <p:cNvPr id="5" name="Slide Number Placeholder 1">
            <a:extLst>
              <a:ext uri="{FF2B5EF4-FFF2-40B4-BE49-F238E27FC236}">
                <a16:creationId xmlns:a16="http://schemas.microsoft.com/office/drawing/2014/main" id="{BFD3A7E3-9836-16C2-37B3-8733D997FD38}"/>
              </a:ext>
            </a:extLst>
          </p:cNvPr>
          <p:cNvSpPr txBox="1">
            <a:spLocks/>
          </p:cNvSpPr>
          <p:nvPr/>
        </p:nvSpPr>
        <p:spPr>
          <a:xfrm>
            <a:off x="8699471" y="4805486"/>
            <a:ext cx="411540" cy="273844"/>
          </a:xfrm>
          <a:prstGeom prst="rect">
            <a:avLst/>
          </a:prstGeom>
        </p:spPr>
        <p:txBody>
          <a:bodyPr vert="horz" lIns="91440" tIns="45720" rIns="91440" bIns="45720" rtlCol="0" anchor="ctr"/>
          <a:lstStyle>
            <a:defPPr>
              <a:defRPr lang="sv-SE"/>
            </a:defPPr>
            <a:lvl1pPr marL="0" algn="ctr" defTabSz="457200" rtl="0" eaLnBrk="1" latinLnBrk="0" hangingPunct="1">
              <a:defRPr sz="1000" b="0" i="0" kern="1200">
                <a:solidFill>
                  <a:srgbClr val="000000"/>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B6D6C4-FC56-B942-8CAF-D9B595FF1F43}" type="slidenum">
              <a:rPr lang="sv-SE" smtClean="0"/>
              <a:pPr/>
              <a:t>52</a:t>
            </a:fld>
            <a:endParaRPr lang="sv-SE"/>
          </a:p>
        </p:txBody>
      </p:sp>
      <p:graphicFrame>
        <p:nvGraphicFramePr>
          <p:cNvPr id="9" name="Chart 8">
            <a:extLst>
              <a:ext uri="{FF2B5EF4-FFF2-40B4-BE49-F238E27FC236}">
                <a16:creationId xmlns:a16="http://schemas.microsoft.com/office/drawing/2014/main" id="{4C7459DE-DCB9-A90D-A4AD-6E2C2DFF0538}"/>
              </a:ext>
            </a:extLst>
          </p:cNvPr>
          <p:cNvGraphicFramePr>
            <a:graphicFrameLocks noGrp="1"/>
          </p:cNvGraphicFramePr>
          <p:nvPr/>
        </p:nvGraphicFramePr>
        <p:xfrm>
          <a:off x="1778331" y="343000"/>
          <a:ext cx="6408370" cy="4879570"/>
        </p:xfrm>
        <a:graphic>
          <a:graphicData uri="http://schemas.openxmlformats.org/drawingml/2006/chart">
            <c:chart xmlns:c="http://schemas.openxmlformats.org/drawingml/2006/chart" xmlns:r="http://schemas.openxmlformats.org/officeDocument/2006/relationships" r:id="rId2"/>
          </a:graphicData>
        </a:graphic>
      </p:graphicFrame>
      <p:sp>
        <p:nvSpPr>
          <p:cNvPr id="10" name="Arc 9">
            <a:extLst>
              <a:ext uri="{FF2B5EF4-FFF2-40B4-BE49-F238E27FC236}">
                <a16:creationId xmlns:a16="http://schemas.microsoft.com/office/drawing/2014/main" id="{17EE1AFB-E00A-8B94-129A-59B1F242013E}"/>
              </a:ext>
            </a:extLst>
          </p:cNvPr>
          <p:cNvSpPr/>
          <p:nvPr/>
        </p:nvSpPr>
        <p:spPr>
          <a:xfrm>
            <a:off x="6056529" y="-1024137"/>
            <a:ext cx="3933938" cy="3449574"/>
          </a:xfrm>
          <a:prstGeom prst="arc">
            <a:avLst>
              <a:gd name="adj1" fmla="val 5507295"/>
              <a:gd name="adj2" fmla="val 10734462"/>
            </a:avLst>
          </a:prstGeom>
          <a:ln>
            <a:solidFill>
              <a:srgbClr val="C00000"/>
            </a:solidFill>
            <a:prstDash val="dash"/>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11" name="TextBox 10">
            <a:extLst>
              <a:ext uri="{FF2B5EF4-FFF2-40B4-BE49-F238E27FC236}">
                <a16:creationId xmlns:a16="http://schemas.microsoft.com/office/drawing/2014/main" id="{CACED92C-2FFD-2361-223E-55832423C352}"/>
              </a:ext>
            </a:extLst>
          </p:cNvPr>
          <p:cNvSpPr txBox="1"/>
          <p:nvPr/>
        </p:nvSpPr>
        <p:spPr>
          <a:xfrm rot="1889188">
            <a:off x="7452926" y="481546"/>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10299730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045BA1-8065-8984-10D2-A1515450BF70}"/>
              </a:ext>
            </a:extLst>
          </p:cNvPr>
          <p:cNvSpPr>
            <a:spLocks noGrp="1"/>
          </p:cNvSpPr>
          <p:nvPr>
            <p:ph type="sldNum" sz="quarter" idx="12"/>
          </p:nvPr>
        </p:nvSpPr>
        <p:spPr/>
        <p:txBody>
          <a:bodyPr/>
          <a:lstStyle/>
          <a:p>
            <a:fld id="{C4B6D6C4-FC56-B942-8CAF-D9B595FF1F43}" type="slidenum">
              <a:rPr lang="sv-SE" smtClean="0"/>
              <a:pPr/>
              <a:t>53</a:t>
            </a:fld>
            <a:endParaRPr lang="sv-SE" dirty="0"/>
          </a:p>
        </p:txBody>
      </p:sp>
      <p:sp>
        <p:nvSpPr>
          <p:cNvPr id="3" name="Title 2">
            <a:extLst>
              <a:ext uri="{FF2B5EF4-FFF2-40B4-BE49-F238E27FC236}">
                <a16:creationId xmlns:a16="http://schemas.microsoft.com/office/drawing/2014/main" id="{EE96C122-5BDA-01B9-DC72-BBC04E61AC93}"/>
              </a:ext>
            </a:extLst>
          </p:cNvPr>
          <p:cNvSpPr>
            <a:spLocks noGrp="1"/>
          </p:cNvSpPr>
          <p:nvPr>
            <p:ph type="title"/>
          </p:nvPr>
        </p:nvSpPr>
        <p:spPr/>
        <p:txBody>
          <a:bodyPr/>
          <a:lstStyle/>
          <a:p>
            <a:r>
              <a:rPr lang="en-US" dirty="0"/>
              <a:t>Inward impact - Environment</a:t>
            </a:r>
            <a:endParaRPr lang="en-FI" dirty="0"/>
          </a:p>
        </p:txBody>
      </p:sp>
      <p:sp>
        <p:nvSpPr>
          <p:cNvPr id="5" name="Slide Number Placeholder 1">
            <a:extLst>
              <a:ext uri="{FF2B5EF4-FFF2-40B4-BE49-F238E27FC236}">
                <a16:creationId xmlns:a16="http://schemas.microsoft.com/office/drawing/2014/main" id="{BFD3A7E3-9836-16C2-37B3-8733D997FD38}"/>
              </a:ext>
            </a:extLst>
          </p:cNvPr>
          <p:cNvSpPr txBox="1">
            <a:spLocks/>
          </p:cNvSpPr>
          <p:nvPr/>
        </p:nvSpPr>
        <p:spPr>
          <a:xfrm>
            <a:off x="8699471" y="4805486"/>
            <a:ext cx="411540" cy="273844"/>
          </a:xfrm>
          <a:prstGeom prst="rect">
            <a:avLst/>
          </a:prstGeom>
        </p:spPr>
        <p:txBody>
          <a:bodyPr vert="horz" lIns="91440" tIns="45720" rIns="91440" bIns="45720" rtlCol="0" anchor="ctr"/>
          <a:lstStyle>
            <a:defPPr>
              <a:defRPr lang="sv-SE"/>
            </a:defPPr>
            <a:lvl1pPr marL="0" algn="ctr" defTabSz="457200" rtl="0" eaLnBrk="1" latinLnBrk="0" hangingPunct="1">
              <a:defRPr sz="1000" b="0" i="0" kern="1200">
                <a:solidFill>
                  <a:srgbClr val="000000"/>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B6D6C4-FC56-B942-8CAF-D9B595FF1F43}" type="slidenum">
              <a:rPr lang="sv-SE" smtClean="0"/>
              <a:pPr/>
              <a:t>53</a:t>
            </a:fld>
            <a:endParaRPr lang="sv-SE"/>
          </a:p>
        </p:txBody>
      </p:sp>
      <p:graphicFrame>
        <p:nvGraphicFramePr>
          <p:cNvPr id="6" name="Chart 5">
            <a:extLst>
              <a:ext uri="{FF2B5EF4-FFF2-40B4-BE49-F238E27FC236}">
                <a16:creationId xmlns:a16="http://schemas.microsoft.com/office/drawing/2014/main" id="{ADE1B154-850D-B697-FF48-F3577CE9AA82}"/>
              </a:ext>
            </a:extLst>
          </p:cNvPr>
          <p:cNvGraphicFramePr>
            <a:graphicFrameLocks noGrp="1"/>
          </p:cNvGraphicFramePr>
          <p:nvPr/>
        </p:nvGraphicFramePr>
        <p:xfrm>
          <a:off x="1645914" y="315495"/>
          <a:ext cx="6464808"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Arc 6">
            <a:extLst>
              <a:ext uri="{FF2B5EF4-FFF2-40B4-BE49-F238E27FC236}">
                <a16:creationId xmlns:a16="http://schemas.microsoft.com/office/drawing/2014/main" id="{E0843D4B-F93C-E4DC-C1B4-4BBB470A40CF}"/>
              </a:ext>
            </a:extLst>
          </p:cNvPr>
          <p:cNvSpPr/>
          <p:nvPr/>
        </p:nvSpPr>
        <p:spPr>
          <a:xfrm>
            <a:off x="3719009" y="-1472819"/>
            <a:ext cx="8412025" cy="4476650"/>
          </a:xfrm>
          <a:prstGeom prst="arc">
            <a:avLst>
              <a:gd name="adj1" fmla="val 5507295"/>
              <a:gd name="adj2" fmla="val 10734462"/>
            </a:avLst>
          </a:prstGeom>
          <a:ln>
            <a:solidFill>
              <a:srgbClr val="C00000"/>
            </a:solidFill>
            <a:prstDash val="dash"/>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4" name="TextBox 3">
            <a:extLst>
              <a:ext uri="{FF2B5EF4-FFF2-40B4-BE49-F238E27FC236}">
                <a16:creationId xmlns:a16="http://schemas.microsoft.com/office/drawing/2014/main" id="{F769486B-9678-77B4-A792-59D3FA124780}"/>
              </a:ext>
            </a:extLst>
          </p:cNvPr>
          <p:cNvSpPr txBox="1"/>
          <p:nvPr/>
        </p:nvSpPr>
        <p:spPr>
          <a:xfrm rot="1889188">
            <a:off x="7452926" y="481546"/>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20972202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3"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defTabSz="457189">
              <a:defRPr/>
            </a:pPr>
            <a:endParaRPr lang="en-GB">
              <a:solidFill>
                <a:prstClr val="black"/>
              </a:solidFill>
              <a:latin typeface="Georgia" panose="02040502050405020303" pitchFamily="18" charset="0"/>
              <a:ea typeface="Burgess" panose="02000503080000020003" pitchFamily="50" charset="0"/>
            </a:endParaRPr>
          </a:p>
        </p:txBody>
      </p:sp>
      <p:sp>
        <p:nvSpPr>
          <p:cNvPr id="26" name="Tijdelijke aanduiding voor tekst 1">
            <a:extLst>
              <a:ext uri="{FF2B5EF4-FFF2-40B4-BE49-F238E27FC236}">
                <a16:creationId xmlns:a16="http://schemas.microsoft.com/office/drawing/2014/main" id="{32487353-FBBB-4099-AD79-BFD79049CAD6}"/>
              </a:ext>
            </a:extLst>
          </p:cNvPr>
          <p:cNvSpPr txBox="1">
            <a:spLocks/>
          </p:cNvSpPr>
          <p:nvPr/>
        </p:nvSpPr>
        <p:spPr>
          <a:xfrm>
            <a:off x="442381" y="244877"/>
            <a:ext cx="8195761" cy="543333"/>
          </a:xfrm>
          <a:prstGeom prst="rect">
            <a:avLst/>
          </a:prstGeom>
        </p:spPr>
        <p:txBody>
          <a:bodyPr vert="horz" lIns="68580" tIns="34290" rIns="68580" bIns="34290" rtlCol="0" anchor="ctr" anchorCtr="0">
            <a:noAutofit/>
          </a:bodyPr>
          <a:lstStyle>
            <a:defPPr>
              <a:defRPr lang="sv-SE"/>
            </a:defPPr>
            <a:lvl1pPr marL="0" algn="l" defTabSz="457200" rtl="0" eaLnBrk="1" latinLnBrk="0" hangingPunct="1">
              <a:defRPr sz="1000" b="0" i="0" kern="1200">
                <a:solidFill>
                  <a:srgbClr val="000000"/>
                </a:solidFill>
                <a:latin typeface="Burgess"/>
                <a:ea typeface="+mn-ea"/>
                <a:cs typeface="Burges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6">
              <a:defRPr/>
            </a:pPr>
            <a:r>
              <a:rPr lang="nl-NL" sz="2200" b="1">
                <a:latin typeface="Georgia"/>
                <a:ea typeface="Burgess" panose="02000503080000020003" pitchFamily="50" charset="0"/>
                <a:cs typeface="Segoe UI"/>
              </a:rPr>
              <a:t>Double materiality</a:t>
            </a:r>
          </a:p>
        </p:txBody>
      </p:sp>
      <p:sp>
        <p:nvSpPr>
          <p:cNvPr id="8" name="TextBox 7">
            <a:extLst>
              <a:ext uri="{FF2B5EF4-FFF2-40B4-BE49-F238E27FC236}">
                <a16:creationId xmlns:a16="http://schemas.microsoft.com/office/drawing/2014/main" id="{44450B35-72CD-4D2D-B7D3-36ED08529B8A}"/>
              </a:ext>
            </a:extLst>
          </p:cNvPr>
          <p:cNvSpPr txBox="1"/>
          <p:nvPr/>
        </p:nvSpPr>
        <p:spPr>
          <a:xfrm>
            <a:off x="1664384" y="960542"/>
            <a:ext cx="3456000" cy="3456000"/>
          </a:xfrm>
          <a:prstGeom prst="ellipse">
            <a:avLst/>
          </a:prstGeom>
          <a:solidFill>
            <a:schemeClr val="accent1">
              <a:lumMod val="60000"/>
              <a:lumOff val="4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p:txBody>
      </p:sp>
      <p:sp>
        <p:nvSpPr>
          <p:cNvPr id="15" name="TextBox 14">
            <a:extLst>
              <a:ext uri="{FF2B5EF4-FFF2-40B4-BE49-F238E27FC236}">
                <a16:creationId xmlns:a16="http://schemas.microsoft.com/office/drawing/2014/main" id="{1D6E689B-A124-5A4E-36ED-50BCCC9581D9}"/>
              </a:ext>
            </a:extLst>
          </p:cNvPr>
          <p:cNvSpPr txBox="1"/>
          <p:nvPr/>
        </p:nvSpPr>
        <p:spPr>
          <a:xfrm>
            <a:off x="3864450" y="960542"/>
            <a:ext cx="3456000" cy="3456000"/>
          </a:xfrm>
          <a:prstGeom prst="ellipse">
            <a:avLst/>
          </a:prstGeom>
          <a:solidFill>
            <a:schemeClr val="accent3">
              <a:lumMod val="60000"/>
              <a:lumOff val="40000"/>
              <a:alpha val="6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a:p>
            <a:pPr defTabSz="457189">
              <a:defRPr/>
            </a:pPr>
            <a:endParaRPr lang="en-GB" sz="1400">
              <a:solidFill>
                <a:prstClr val="black"/>
              </a:solidFill>
            </a:endParaRPr>
          </a:p>
        </p:txBody>
      </p:sp>
      <p:sp>
        <p:nvSpPr>
          <p:cNvPr id="11" name="TextBox 10">
            <a:extLst>
              <a:ext uri="{FF2B5EF4-FFF2-40B4-BE49-F238E27FC236}">
                <a16:creationId xmlns:a16="http://schemas.microsoft.com/office/drawing/2014/main" id="{CBC089AA-C5A5-4241-8EE7-4E122BD44FA3}"/>
              </a:ext>
            </a:extLst>
          </p:cNvPr>
          <p:cNvSpPr txBox="1"/>
          <p:nvPr/>
        </p:nvSpPr>
        <p:spPr>
          <a:xfrm>
            <a:off x="2114445" y="1083384"/>
            <a:ext cx="2605684" cy="923330"/>
          </a:xfrm>
          <a:prstGeom prst="rect">
            <a:avLst/>
          </a:prstGeom>
          <a:noFill/>
        </p:spPr>
        <p:txBody>
          <a:bodyPr wrap="square" rtlCol="0">
            <a:spAutoFit/>
          </a:bodyPr>
          <a:lstStyle/>
          <a:p>
            <a:pPr algn="ctr" defTabSz="457189">
              <a:defRPr/>
            </a:pPr>
            <a:r>
              <a:rPr lang="en-GB">
                <a:solidFill>
                  <a:schemeClr val="bg1"/>
                </a:solidFill>
                <a:latin typeface="Georgia" panose="02040502050405020303" pitchFamily="18" charset="0"/>
              </a:rPr>
              <a:t>Outward impact:</a:t>
            </a:r>
          </a:p>
          <a:p>
            <a:pPr algn="ctr" defTabSz="457189">
              <a:defRPr/>
            </a:pPr>
            <a:r>
              <a:rPr lang="en-GB" b="1">
                <a:solidFill>
                  <a:schemeClr val="bg1"/>
                </a:solidFill>
                <a:latin typeface="Georgia" panose="02040502050405020303" pitchFamily="18" charset="0"/>
              </a:rPr>
              <a:t>Impact</a:t>
            </a:r>
            <a:br>
              <a:rPr lang="en-GB" b="1">
                <a:solidFill>
                  <a:schemeClr val="bg1"/>
                </a:solidFill>
                <a:latin typeface="Georgia" panose="02040502050405020303" pitchFamily="18" charset="0"/>
              </a:rPr>
            </a:br>
            <a:r>
              <a:rPr lang="en-GB" b="1">
                <a:solidFill>
                  <a:schemeClr val="bg1"/>
                </a:solidFill>
                <a:latin typeface="Georgia" panose="02040502050405020303" pitchFamily="18" charset="0"/>
              </a:rPr>
              <a:t>Materiality</a:t>
            </a:r>
            <a:endParaRPr lang="en-GB">
              <a:solidFill>
                <a:schemeClr val="bg1"/>
              </a:solidFill>
              <a:latin typeface="Georgia" panose="02040502050405020303" pitchFamily="18" charset="0"/>
            </a:endParaRPr>
          </a:p>
        </p:txBody>
      </p:sp>
      <p:sp>
        <p:nvSpPr>
          <p:cNvPr id="12" name="TextBox 11">
            <a:extLst>
              <a:ext uri="{FF2B5EF4-FFF2-40B4-BE49-F238E27FC236}">
                <a16:creationId xmlns:a16="http://schemas.microsoft.com/office/drawing/2014/main" id="{B0A3807F-FC8B-E1CB-F2DB-9EAB5FD00617}"/>
              </a:ext>
            </a:extLst>
          </p:cNvPr>
          <p:cNvSpPr txBox="1"/>
          <p:nvPr/>
        </p:nvSpPr>
        <p:spPr>
          <a:xfrm>
            <a:off x="4189254" y="1083384"/>
            <a:ext cx="2841137" cy="923330"/>
          </a:xfrm>
          <a:prstGeom prst="rect">
            <a:avLst/>
          </a:prstGeom>
          <a:noFill/>
        </p:spPr>
        <p:txBody>
          <a:bodyPr wrap="square" rtlCol="0">
            <a:spAutoFit/>
          </a:bodyPr>
          <a:lstStyle/>
          <a:p>
            <a:pPr algn="ctr" defTabSz="457189">
              <a:defRPr/>
            </a:pPr>
            <a:r>
              <a:rPr lang="en-GB">
                <a:solidFill>
                  <a:prstClr val="black"/>
                </a:solidFill>
                <a:latin typeface="Georgia" panose="02040502050405020303" pitchFamily="18" charset="0"/>
              </a:rPr>
              <a:t>Inward impact:</a:t>
            </a:r>
          </a:p>
          <a:p>
            <a:pPr algn="ctr" defTabSz="457189">
              <a:defRPr/>
            </a:pPr>
            <a:r>
              <a:rPr lang="en-GB" b="1">
                <a:solidFill>
                  <a:prstClr val="black"/>
                </a:solidFill>
                <a:latin typeface="Georgia" panose="02040502050405020303" pitchFamily="18" charset="0"/>
              </a:rPr>
              <a:t>Financial</a:t>
            </a:r>
            <a:br>
              <a:rPr lang="en-GB" b="1">
                <a:solidFill>
                  <a:prstClr val="black"/>
                </a:solidFill>
                <a:latin typeface="Georgia" panose="02040502050405020303" pitchFamily="18" charset="0"/>
              </a:rPr>
            </a:br>
            <a:r>
              <a:rPr lang="en-GB" b="1">
                <a:solidFill>
                  <a:prstClr val="black"/>
                </a:solidFill>
                <a:latin typeface="Georgia" panose="02040502050405020303" pitchFamily="18" charset="0"/>
              </a:rPr>
              <a:t>Materiality</a:t>
            </a:r>
          </a:p>
        </p:txBody>
      </p:sp>
      <p:sp>
        <p:nvSpPr>
          <p:cNvPr id="14" name="Left Brace 13">
            <a:extLst>
              <a:ext uri="{FF2B5EF4-FFF2-40B4-BE49-F238E27FC236}">
                <a16:creationId xmlns:a16="http://schemas.microsoft.com/office/drawing/2014/main" id="{EEAC1176-8A3D-8C00-1CBC-C0ADC434B457}"/>
              </a:ext>
            </a:extLst>
          </p:cNvPr>
          <p:cNvSpPr/>
          <p:nvPr/>
        </p:nvSpPr>
        <p:spPr>
          <a:xfrm rot="16200000">
            <a:off x="4361111" y="1658525"/>
            <a:ext cx="262613" cy="5656068"/>
          </a:xfrm>
          <a:prstGeom prst="lef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SE"/>
          </a:p>
        </p:txBody>
      </p:sp>
      <p:sp>
        <p:nvSpPr>
          <p:cNvPr id="22" name="TextBox 21">
            <a:extLst>
              <a:ext uri="{FF2B5EF4-FFF2-40B4-BE49-F238E27FC236}">
                <a16:creationId xmlns:a16="http://schemas.microsoft.com/office/drawing/2014/main" id="{407E4807-1CAF-00CE-D31B-918E3F5F6F93}"/>
              </a:ext>
            </a:extLst>
          </p:cNvPr>
          <p:cNvSpPr txBox="1"/>
          <p:nvPr/>
        </p:nvSpPr>
        <p:spPr>
          <a:xfrm>
            <a:off x="2240499" y="4609008"/>
            <a:ext cx="4572000" cy="369332"/>
          </a:xfrm>
          <a:prstGeom prst="rect">
            <a:avLst/>
          </a:prstGeom>
          <a:noFill/>
        </p:spPr>
        <p:txBody>
          <a:bodyPr wrap="square">
            <a:spAutoFit/>
          </a:bodyPr>
          <a:lstStyle/>
          <a:p>
            <a:pPr algn="ctr" defTabSz="457189">
              <a:defRPr/>
            </a:pPr>
            <a:r>
              <a:rPr lang="en-GB" b="1">
                <a:solidFill>
                  <a:prstClr val="black"/>
                </a:solidFill>
                <a:latin typeface="Georgia" panose="02040502050405020303" pitchFamily="18" charset="0"/>
              </a:rPr>
              <a:t>Double Materiality</a:t>
            </a:r>
          </a:p>
        </p:txBody>
      </p:sp>
      <p:sp>
        <p:nvSpPr>
          <p:cNvPr id="24" name="TextBox 23">
            <a:extLst>
              <a:ext uri="{FF2B5EF4-FFF2-40B4-BE49-F238E27FC236}">
                <a16:creationId xmlns:a16="http://schemas.microsoft.com/office/drawing/2014/main" id="{609ABA9A-7133-8FAF-D583-2E90F602C812}"/>
              </a:ext>
            </a:extLst>
          </p:cNvPr>
          <p:cNvSpPr txBox="1"/>
          <p:nvPr/>
        </p:nvSpPr>
        <p:spPr>
          <a:xfrm>
            <a:off x="2175293" y="2386147"/>
            <a:ext cx="1578450" cy="923330"/>
          </a:xfrm>
          <a:prstGeom prst="rect">
            <a:avLst/>
          </a:prstGeom>
          <a:noFill/>
        </p:spPr>
        <p:txBody>
          <a:bodyPr wrap="square">
            <a:spAutoFit/>
          </a:bodyPr>
          <a:lstStyle/>
          <a:p>
            <a:pPr algn="ctr" defTabSz="457189">
              <a:defRPr/>
            </a:pPr>
            <a:r>
              <a:rPr lang="en-GB">
                <a:solidFill>
                  <a:schemeClr val="bg1"/>
                </a:solidFill>
                <a:latin typeface="Georgia" panose="02040502050405020303" pitchFamily="18" charset="0"/>
              </a:rPr>
              <a:t>Impact on environment and people</a:t>
            </a:r>
          </a:p>
        </p:txBody>
      </p:sp>
      <p:sp>
        <p:nvSpPr>
          <p:cNvPr id="27" name="TextBox 26">
            <a:extLst>
              <a:ext uri="{FF2B5EF4-FFF2-40B4-BE49-F238E27FC236}">
                <a16:creationId xmlns:a16="http://schemas.microsoft.com/office/drawing/2014/main" id="{33A19866-91FB-2954-1BDD-11914B211F0F}"/>
              </a:ext>
            </a:extLst>
          </p:cNvPr>
          <p:cNvSpPr txBox="1"/>
          <p:nvPr/>
        </p:nvSpPr>
        <p:spPr>
          <a:xfrm>
            <a:off x="5029200" y="2247648"/>
            <a:ext cx="1828800" cy="1200329"/>
          </a:xfrm>
          <a:prstGeom prst="rect">
            <a:avLst/>
          </a:prstGeom>
          <a:noFill/>
        </p:spPr>
        <p:txBody>
          <a:bodyPr wrap="square">
            <a:spAutoFit/>
          </a:bodyPr>
          <a:lstStyle/>
          <a:p>
            <a:pPr algn="ctr" defTabSz="457189">
              <a:defRPr/>
            </a:pPr>
            <a:r>
              <a:rPr lang="en-GB">
                <a:solidFill>
                  <a:prstClr val="black"/>
                </a:solidFill>
                <a:latin typeface="Georgia" panose="02040502050405020303" pitchFamily="18" charset="0"/>
              </a:rPr>
              <a:t>Sustainability topics that can trigger financial impact</a:t>
            </a:r>
          </a:p>
        </p:txBody>
      </p:sp>
    </p:spTree>
    <p:custDataLst>
      <p:tags r:id="rId1"/>
    </p:custDataLst>
    <p:extLst>
      <p:ext uri="{BB962C8B-B14F-4D97-AF65-F5344CB8AC3E}">
        <p14:creationId xmlns:p14="http://schemas.microsoft.com/office/powerpoint/2010/main" val="1526978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045BA1-8065-8984-10D2-A1515450BF70}"/>
              </a:ext>
            </a:extLst>
          </p:cNvPr>
          <p:cNvSpPr>
            <a:spLocks noGrp="1"/>
          </p:cNvSpPr>
          <p:nvPr>
            <p:ph type="sldNum" sz="quarter" idx="12"/>
          </p:nvPr>
        </p:nvSpPr>
        <p:spPr/>
        <p:txBody>
          <a:bodyPr/>
          <a:lstStyle/>
          <a:p>
            <a:fld id="{C4B6D6C4-FC56-B942-8CAF-D9B595FF1F43}" type="slidenum">
              <a:rPr lang="sv-SE" smtClean="0"/>
              <a:pPr/>
              <a:t>55</a:t>
            </a:fld>
            <a:endParaRPr lang="sv-SE" dirty="0"/>
          </a:p>
        </p:txBody>
      </p:sp>
      <p:sp>
        <p:nvSpPr>
          <p:cNvPr id="3" name="Title 2">
            <a:extLst>
              <a:ext uri="{FF2B5EF4-FFF2-40B4-BE49-F238E27FC236}">
                <a16:creationId xmlns:a16="http://schemas.microsoft.com/office/drawing/2014/main" id="{EE96C122-5BDA-01B9-DC72-BBC04E61AC93}"/>
              </a:ext>
            </a:extLst>
          </p:cNvPr>
          <p:cNvSpPr>
            <a:spLocks noGrp="1"/>
          </p:cNvSpPr>
          <p:nvPr>
            <p:ph type="title"/>
          </p:nvPr>
        </p:nvSpPr>
        <p:spPr>
          <a:xfrm>
            <a:off x="125433" y="239720"/>
            <a:ext cx="5186796" cy="525044"/>
          </a:xfrm>
        </p:spPr>
        <p:txBody>
          <a:bodyPr/>
          <a:lstStyle/>
          <a:p>
            <a:r>
              <a:rPr lang="en-US" dirty="0"/>
              <a:t>Aggregated impact - Environment </a:t>
            </a:r>
            <a:endParaRPr lang="en-FI" dirty="0"/>
          </a:p>
        </p:txBody>
      </p:sp>
      <p:sp>
        <p:nvSpPr>
          <p:cNvPr id="5" name="Rectangle 4">
            <a:extLst>
              <a:ext uri="{FF2B5EF4-FFF2-40B4-BE49-F238E27FC236}">
                <a16:creationId xmlns:a16="http://schemas.microsoft.com/office/drawing/2014/main" id="{273220DA-E98D-B755-0163-74F4395DF94B}"/>
              </a:ext>
            </a:extLst>
          </p:cNvPr>
          <p:cNvSpPr/>
          <p:nvPr/>
        </p:nvSpPr>
        <p:spPr>
          <a:xfrm>
            <a:off x="3651404" y="1019279"/>
            <a:ext cx="1904606" cy="649281"/>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solidFill>
                  <a:schemeClr val="tx1"/>
                </a:solidFill>
                <a:latin typeface="+mj-lt"/>
              </a:rPr>
              <a:t>Environment</a:t>
            </a:r>
          </a:p>
        </p:txBody>
      </p:sp>
      <p:sp>
        <p:nvSpPr>
          <p:cNvPr id="6" name="Rectangle 5">
            <a:extLst>
              <a:ext uri="{FF2B5EF4-FFF2-40B4-BE49-F238E27FC236}">
                <a16:creationId xmlns:a16="http://schemas.microsoft.com/office/drawing/2014/main" id="{57984B31-A7C2-277C-56A0-3EC8321A9358}"/>
              </a:ext>
            </a:extLst>
          </p:cNvPr>
          <p:cNvSpPr/>
          <p:nvPr/>
        </p:nvSpPr>
        <p:spPr>
          <a:xfrm>
            <a:off x="3667034" y="1668560"/>
            <a:ext cx="1875245" cy="2575560"/>
          </a:xfrm>
          <a:prstGeom prst="rect">
            <a:avLst/>
          </a:prstGeom>
          <a:noFill/>
          <a:ln>
            <a:solidFill>
              <a:srgbClr val="C0B0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pPr>
            <a:r>
              <a:rPr lang="en-US" sz="1400">
                <a:solidFill>
                  <a:schemeClr val="tx1"/>
                </a:solidFill>
              </a:rPr>
              <a:t>Buildings</a:t>
            </a:r>
          </a:p>
          <a:p>
            <a:pPr algn="ctr">
              <a:spcBef>
                <a:spcPts val="600"/>
              </a:spcBef>
            </a:pPr>
            <a:r>
              <a:rPr lang="en-US" sz="1400">
                <a:solidFill>
                  <a:schemeClr val="tx1"/>
                </a:solidFill>
              </a:rPr>
              <a:t>Climate change &amp; energy</a:t>
            </a:r>
          </a:p>
          <a:p>
            <a:pPr algn="ctr">
              <a:spcBef>
                <a:spcPts val="600"/>
              </a:spcBef>
            </a:pPr>
            <a:r>
              <a:rPr lang="en-US" sz="1400">
                <a:solidFill>
                  <a:schemeClr val="tx1"/>
                </a:solidFill>
              </a:rPr>
              <a:t>Ecosystems</a:t>
            </a:r>
          </a:p>
          <a:p>
            <a:pPr algn="ctr">
              <a:spcBef>
                <a:spcPts val="600"/>
              </a:spcBef>
            </a:pPr>
            <a:r>
              <a:rPr lang="en-US" sz="1400">
                <a:solidFill>
                  <a:schemeClr val="tx1"/>
                </a:solidFill>
              </a:rPr>
              <a:t>Water</a:t>
            </a:r>
          </a:p>
        </p:txBody>
      </p:sp>
      <p:sp>
        <p:nvSpPr>
          <p:cNvPr id="7" name="TextBox 6">
            <a:extLst>
              <a:ext uri="{FF2B5EF4-FFF2-40B4-BE49-F238E27FC236}">
                <a16:creationId xmlns:a16="http://schemas.microsoft.com/office/drawing/2014/main" id="{CC6771DD-DEA5-3A3A-B737-0E307D63939D}"/>
              </a:ext>
            </a:extLst>
          </p:cNvPr>
          <p:cNvSpPr txBox="1"/>
          <p:nvPr/>
        </p:nvSpPr>
        <p:spPr>
          <a:xfrm rot="1889188">
            <a:off x="7452926" y="481546"/>
            <a:ext cx="1522154" cy="595618"/>
          </a:xfrm>
          <a:prstGeom prst="rect">
            <a:avLst/>
          </a:prstGeom>
          <a:noFill/>
          <a:ln w="38100" cmpd="thickThin">
            <a:solidFill>
              <a:srgbClr val="FF0000"/>
            </a:solidFill>
          </a:ln>
        </p:spPr>
        <p:txBody>
          <a:bodyPr wrap="none" rtlCol="0" anchor="ctr">
            <a:noAutofit/>
          </a:bodyPr>
          <a:lstStyle/>
          <a:p>
            <a:pPr algn="ctr"/>
            <a:r>
              <a:rPr lang="en-GB" sz="1400" b="1" dirty="0">
                <a:solidFill>
                  <a:srgbClr val="C00000"/>
                </a:solidFill>
              </a:rPr>
              <a:t>REAL-LIFE</a:t>
            </a:r>
            <a:br>
              <a:rPr lang="en-GB" sz="1400" b="1" dirty="0">
                <a:solidFill>
                  <a:srgbClr val="C00000"/>
                </a:solidFill>
              </a:rPr>
            </a:br>
            <a:r>
              <a:rPr lang="en-GB" sz="1400" b="1" dirty="0">
                <a:solidFill>
                  <a:srgbClr val="C00000"/>
                </a:solidFill>
              </a:rPr>
              <a:t>EXAMPLE</a:t>
            </a:r>
            <a:endParaRPr lang="en-SE" sz="1400" b="1" dirty="0">
              <a:solidFill>
                <a:srgbClr val="C00000"/>
              </a:solidFill>
            </a:endParaRPr>
          </a:p>
        </p:txBody>
      </p:sp>
    </p:spTree>
    <p:extLst>
      <p:ext uri="{BB962C8B-B14F-4D97-AF65-F5344CB8AC3E}">
        <p14:creationId xmlns:p14="http://schemas.microsoft.com/office/powerpoint/2010/main" val="21534919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DDA637-283D-AC70-F4A1-627D6F5364EA}"/>
              </a:ext>
            </a:extLst>
          </p:cNvPr>
          <p:cNvSpPr>
            <a:spLocks noGrp="1"/>
          </p:cNvSpPr>
          <p:nvPr>
            <p:ph type="sldNum" sz="quarter" idx="12"/>
          </p:nvPr>
        </p:nvSpPr>
        <p:spPr/>
        <p:txBody>
          <a:bodyPr/>
          <a:lstStyle/>
          <a:p>
            <a:fld id="{C4B6D6C4-FC56-B942-8CAF-D9B595FF1F43}" type="slidenum">
              <a:rPr lang="en-GB" smtClean="0"/>
              <a:pPr/>
              <a:t>56</a:t>
            </a:fld>
            <a:endParaRPr lang="en-GB" dirty="0"/>
          </a:p>
        </p:txBody>
      </p:sp>
      <p:sp>
        <p:nvSpPr>
          <p:cNvPr id="3" name="Title 2">
            <a:extLst>
              <a:ext uri="{FF2B5EF4-FFF2-40B4-BE49-F238E27FC236}">
                <a16:creationId xmlns:a16="http://schemas.microsoft.com/office/drawing/2014/main" id="{5DC1B157-3E4E-6C73-F7E2-780F4B287061}"/>
              </a:ext>
            </a:extLst>
          </p:cNvPr>
          <p:cNvSpPr>
            <a:spLocks noGrp="1"/>
          </p:cNvSpPr>
          <p:nvPr>
            <p:ph type="title"/>
          </p:nvPr>
        </p:nvSpPr>
        <p:spPr>
          <a:xfrm>
            <a:off x="125432" y="239720"/>
            <a:ext cx="8473283" cy="525044"/>
          </a:xfrm>
        </p:spPr>
        <p:txBody>
          <a:bodyPr/>
          <a:lstStyle/>
          <a:p>
            <a:r>
              <a:rPr lang="en-GB" dirty="0"/>
              <a:t>Determining financial materiality – some possible steps</a:t>
            </a:r>
          </a:p>
        </p:txBody>
      </p:sp>
      <p:sp>
        <p:nvSpPr>
          <p:cNvPr id="4" name="Tekstvak 2">
            <a:extLst>
              <a:ext uri="{FF2B5EF4-FFF2-40B4-BE49-F238E27FC236}">
                <a16:creationId xmlns:a16="http://schemas.microsoft.com/office/drawing/2014/main" id="{49721991-F555-7AD2-E77B-975A0EC9BE00}"/>
              </a:ext>
            </a:extLst>
          </p:cNvPr>
          <p:cNvSpPr txBox="1"/>
          <p:nvPr/>
        </p:nvSpPr>
        <p:spPr>
          <a:xfrm>
            <a:off x="382322" y="974081"/>
            <a:ext cx="2520000" cy="307777"/>
          </a:xfrm>
          <a:prstGeom prst="rect">
            <a:avLst/>
          </a:prstGeom>
          <a:noFill/>
        </p:spPr>
        <p:txBody>
          <a:bodyPr wrap="square" rtlCol="0">
            <a:spAutoFit/>
          </a:bodyPr>
          <a:lstStyle/>
          <a:p>
            <a:pPr algn="r" defTabSz="421401">
              <a:defRPr/>
            </a:pPr>
            <a:r>
              <a:rPr lang="en-GB" sz="1400" dirty="0">
                <a:solidFill>
                  <a:prstClr val="black"/>
                </a:solidFill>
                <a:latin typeface="Georgia" panose="02040502050405020303" pitchFamily="18" charset="0"/>
                <a:cs typeface="Segoe UI" panose="020B0502040204020203" pitchFamily="34" charset="0"/>
              </a:rPr>
              <a:t>Identify inward impacts</a:t>
            </a:r>
            <a:endParaRPr lang="en-GB" sz="1400" dirty="0">
              <a:solidFill>
                <a:prstClr val="black"/>
              </a:solidFill>
              <a:latin typeface="Georgia" panose="02040502050405020303" pitchFamily="18" charset="0"/>
            </a:endParaRPr>
          </a:p>
        </p:txBody>
      </p:sp>
      <p:sp>
        <p:nvSpPr>
          <p:cNvPr id="11" name="Oval 11">
            <a:extLst>
              <a:ext uri="{FF2B5EF4-FFF2-40B4-BE49-F238E27FC236}">
                <a16:creationId xmlns:a16="http://schemas.microsoft.com/office/drawing/2014/main" id="{F77216D8-F145-1D6A-2B4B-C62D965C9374}"/>
              </a:ext>
            </a:extLst>
          </p:cNvPr>
          <p:cNvSpPr/>
          <p:nvPr/>
        </p:nvSpPr>
        <p:spPr>
          <a:xfrm>
            <a:off x="2962701" y="932605"/>
            <a:ext cx="404945" cy="404945"/>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1</a:t>
            </a:r>
          </a:p>
        </p:txBody>
      </p:sp>
      <p:sp>
        <p:nvSpPr>
          <p:cNvPr id="12" name="Oval 9">
            <a:extLst>
              <a:ext uri="{FF2B5EF4-FFF2-40B4-BE49-F238E27FC236}">
                <a16:creationId xmlns:a16="http://schemas.microsoft.com/office/drawing/2014/main" id="{9E690C6F-8E0E-901A-2363-46AE19FD527D}"/>
              </a:ext>
            </a:extLst>
          </p:cNvPr>
          <p:cNvSpPr/>
          <p:nvPr/>
        </p:nvSpPr>
        <p:spPr>
          <a:xfrm>
            <a:off x="2962701" y="1827950"/>
            <a:ext cx="404945" cy="40494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2</a:t>
            </a:r>
          </a:p>
        </p:txBody>
      </p:sp>
      <p:sp>
        <p:nvSpPr>
          <p:cNvPr id="14" name="Tekstvak 2">
            <a:extLst>
              <a:ext uri="{FF2B5EF4-FFF2-40B4-BE49-F238E27FC236}">
                <a16:creationId xmlns:a16="http://schemas.microsoft.com/office/drawing/2014/main" id="{30D343E7-A1DB-C23E-07B4-4969B69B2C14}"/>
              </a:ext>
            </a:extLst>
          </p:cNvPr>
          <p:cNvSpPr txBox="1"/>
          <p:nvPr/>
        </p:nvSpPr>
        <p:spPr>
          <a:xfrm>
            <a:off x="382322" y="1753692"/>
            <a:ext cx="2520000" cy="523220"/>
          </a:xfrm>
          <a:prstGeom prst="rect">
            <a:avLst/>
          </a:prstGeom>
          <a:noFill/>
        </p:spPr>
        <p:txBody>
          <a:bodyPr wrap="square" rtlCol="0">
            <a:spAutoFit/>
          </a:bodyPr>
          <a:lstStyle/>
          <a:p>
            <a:pPr algn="r" defTabSz="421401">
              <a:defRPr/>
            </a:pPr>
            <a:r>
              <a:rPr lang="en-GB" sz="1400" dirty="0">
                <a:solidFill>
                  <a:prstClr val="black"/>
                </a:solidFill>
                <a:latin typeface="Georgia" panose="02040502050405020303" pitchFamily="18" charset="0"/>
                <a:cs typeface="Segoe UI" panose="020B0502040204020203" pitchFamily="34" charset="0"/>
              </a:rPr>
              <a:t>Assess inward impacts (financial materiality)</a:t>
            </a:r>
            <a:endParaRPr lang="en-GB" sz="1400" dirty="0">
              <a:solidFill>
                <a:prstClr val="black"/>
              </a:solidFill>
              <a:latin typeface="Georgia" panose="02040502050405020303" pitchFamily="18" charset="0"/>
            </a:endParaRPr>
          </a:p>
        </p:txBody>
      </p:sp>
      <p:grpSp>
        <p:nvGrpSpPr>
          <p:cNvPr id="37" name="Group 36">
            <a:extLst>
              <a:ext uri="{FF2B5EF4-FFF2-40B4-BE49-F238E27FC236}">
                <a16:creationId xmlns:a16="http://schemas.microsoft.com/office/drawing/2014/main" id="{0E41A4A9-58DD-AE3D-CCD2-59924A649A75}"/>
              </a:ext>
            </a:extLst>
          </p:cNvPr>
          <p:cNvGrpSpPr/>
          <p:nvPr/>
        </p:nvGrpSpPr>
        <p:grpSpPr>
          <a:xfrm>
            <a:off x="382322" y="2688283"/>
            <a:ext cx="2986484" cy="1411318"/>
            <a:chOff x="382322" y="2688283"/>
            <a:chExt cx="2986484" cy="1411318"/>
          </a:xfrm>
        </p:grpSpPr>
        <p:sp>
          <p:nvSpPr>
            <p:cNvPr id="6" name="Oval 11">
              <a:extLst>
                <a:ext uri="{FF2B5EF4-FFF2-40B4-BE49-F238E27FC236}">
                  <a16:creationId xmlns:a16="http://schemas.microsoft.com/office/drawing/2014/main" id="{6780209C-552A-A97B-4CE2-32BC5DD7F59B}"/>
                </a:ext>
              </a:extLst>
            </p:cNvPr>
            <p:cNvSpPr/>
            <p:nvPr/>
          </p:nvSpPr>
          <p:spPr>
            <a:xfrm>
              <a:off x="2963861" y="3618640"/>
              <a:ext cx="404945" cy="40494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4</a:t>
              </a:r>
            </a:p>
          </p:txBody>
        </p:sp>
        <p:sp>
          <p:nvSpPr>
            <p:cNvPr id="13" name="Oval 9">
              <a:extLst>
                <a:ext uri="{FF2B5EF4-FFF2-40B4-BE49-F238E27FC236}">
                  <a16:creationId xmlns:a16="http://schemas.microsoft.com/office/drawing/2014/main" id="{87CF964F-CE41-CB77-BF6B-E1B1D8F40A95}"/>
                </a:ext>
              </a:extLst>
            </p:cNvPr>
            <p:cNvSpPr/>
            <p:nvPr/>
          </p:nvSpPr>
          <p:spPr>
            <a:xfrm>
              <a:off x="2962701" y="2723295"/>
              <a:ext cx="404945" cy="4049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400" b="1" dirty="0">
                  <a:solidFill>
                    <a:prstClr val="white"/>
                  </a:solidFill>
                  <a:latin typeface="Georgia" panose="02040502050405020303" pitchFamily="18" charset="0"/>
                  <a:cs typeface="Segoe UI" panose="020B0502040204020203" pitchFamily="34" charset="0"/>
                </a:rPr>
                <a:t>3</a:t>
              </a:r>
            </a:p>
          </p:txBody>
        </p:sp>
        <p:sp>
          <p:nvSpPr>
            <p:cNvPr id="15" name="Tekstvak 2">
              <a:extLst>
                <a:ext uri="{FF2B5EF4-FFF2-40B4-BE49-F238E27FC236}">
                  <a16:creationId xmlns:a16="http://schemas.microsoft.com/office/drawing/2014/main" id="{A123F734-0F10-0FC2-108F-5CE51AA4CBF4}"/>
                </a:ext>
              </a:extLst>
            </p:cNvPr>
            <p:cNvSpPr txBox="1"/>
            <p:nvPr/>
          </p:nvSpPr>
          <p:spPr>
            <a:xfrm>
              <a:off x="382322" y="3576381"/>
              <a:ext cx="2520000" cy="523220"/>
            </a:xfrm>
            <a:prstGeom prst="rect">
              <a:avLst/>
            </a:prstGeom>
            <a:noFill/>
          </p:spPr>
          <p:txBody>
            <a:bodyPr wrap="square" rtlCol="0">
              <a:spAutoFit/>
            </a:bodyPr>
            <a:lstStyle/>
            <a:p>
              <a:pPr algn="r" defTabSz="421401">
                <a:defRPr/>
              </a:pPr>
              <a:r>
                <a:rPr lang="en-GB" sz="1400" i="1" dirty="0">
                  <a:solidFill>
                    <a:prstClr val="black"/>
                  </a:solidFill>
                  <a:latin typeface="Georgia" panose="02040502050405020303" pitchFamily="18" charset="0"/>
                  <a:cs typeface="Segoe UI" panose="020B0502040204020203" pitchFamily="34" charset="0"/>
                </a:rPr>
                <a:t>Consolidate with (outward) impact materiality</a:t>
              </a:r>
              <a:endParaRPr lang="en-GB" sz="1400" i="1" dirty="0">
                <a:solidFill>
                  <a:prstClr val="black"/>
                </a:solidFill>
                <a:latin typeface="Georgia" panose="02040502050405020303" pitchFamily="18" charset="0"/>
              </a:endParaRPr>
            </a:p>
          </p:txBody>
        </p:sp>
        <p:sp>
          <p:nvSpPr>
            <p:cNvPr id="16" name="Tekstvak 2">
              <a:extLst>
                <a:ext uri="{FF2B5EF4-FFF2-40B4-BE49-F238E27FC236}">
                  <a16:creationId xmlns:a16="http://schemas.microsoft.com/office/drawing/2014/main" id="{7536A535-61B4-1E77-AF75-EF20BA13BDFB}"/>
                </a:ext>
              </a:extLst>
            </p:cNvPr>
            <p:cNvSpPr txBox="1"/>
            <p:nvPr/>
          </p:nvSpPr>
          <p:spPr>
            <a:xfrm>
              <a:off x="382322" y="2688283"/>
              <a:ext cx="2520000" cy="523220"/>
            </a:xfrm>
            <a:prstGeom prst="rect">
              <a:avLst/>
            </a:prstGeom>
            <a:noFill/>
          </p:spPr>
          <p:txBody>
            <a:bodyPr wrap="square" rtlCol="0">
              <a:spAutoFit/>
            </a:bodyPr>
            <a:lstStyle/>
            <a:p>
              <a:pPr algn="r" defTabSz="421401">
                <a:defRPr/>
              </a:pPr>
              <a:r>
                <a:rPr lang="en-GB" sz="1400" i="1" dirty="0">
                  <a:solidFill>
                    <a:prstClr val="black"/>
                  </a:solidFill>
                  <a:latin typeface="Georgia" panose="02040502050405020303" pitchFamily="18" charset="0"/>
                  <a:cs typeface="Segoe UI" panose="020B0502040204020203" pitchFamily="34" charset="0"/>
                </a:rPr>
                <a:t>Validate (inward) financial materiality</a:t>
              </a:r>
              <a:endParaRPr lang="en-GB" sz="1400" i="1" dirty="0">
                <a:solidFill>
                  <a:prstClr val="black"/>
                </a:solidFill>
                <a:latin typeface="Georgia" panose="02040502050405020303" pitchFamily="18" charset="0"/>
              </a:endParaRPr>
            </a:p>
          </p:txBody>
        </p:sp>
      </p:grpSp>
      <p:grpSp>
        <p:nvGrpSpPr>
          <p:cNvPr id="36" name="Group 35">
            <a:extLst>
              <a:ext uri="{FF2B5EF4-FFF2-40B4-BE49-F238E27FC236}">
                <a16:creationId xmlns:a16="http://schemas.microsoft.com/office/drawing/2014/main" id="{C6C68E35-8151-5CAB-ED51-EAAFD1315F38}"/>
              </a:ext>
            </a:extLst>
          </p:cNvPr>
          <p:cNvGrpSpPr/>
          <p:nvPr/>
        </p:nvGrpSpPr>
        <p:grpSpPr>
          <a:xfrm>
            <a:off x="3723222" y="903928"/>
            <a:ext cx="2520000" cy="1597949"/>
            <a:chOff x="3723222" y="903928"/>
            <a:chExt cx="2520000" cy="1597949"/>
          </a:xfrm>
        </p:grpSpPr>
        <p:sp>
          <p:nvSpPr>
            <p:cNvPr id="21" name="TextBox 20">
              <a:extLst>
                <a:ext uri="{FF2B5EF4-FFF2-40B4-BE49-F238E27FC236}">
                  <a16:creationId xmlns:a16="http://schemas.microsoft.com/office/drawing/2014/main" id="{76C5134C-B33D-ECC3-BA1C-F9FFC4762DB3}"/>
                </a:ext>
              </a:extLst>
            </p:cNvPr>
            <p:cNvSpPr txBox="1"/>
            <p:nvPr/>
          </p:nvSpPr>
          <p:spPr>
            <a:xfrm>
              <a:off x="3723222" y="903928"/>
              <a:ext cx="2520000" cy="1592440"/>
            </a:xfrm>
            <a:prstGeom prst="rect">
              <a:avLst/>
            </a:prstGeom>
            <a:solidFill>
              <a:schemeClr val="accent5">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dirty="0">
                  <a:solidFill>
                    <a:prstClr val="black"/>
                  </a:solidFill>
                </a:rPr>
                <a:t>Desktop: </a:t>
              </a:r>
              <a:r>
                <a:rPr kumimoji="0" lang="en-GB" sz="1400" b="1" i="0" u="none" strike="noStrike" kern="1200" cap="none" spc="0" normalizeH="0" baseline="0" noProof="0" dirty="0">
                  <a:ln>
                    <a:noFill/>
                  </a:ln>
                  <a:solidFill>
                    <a:prstClr val="black"/>
                  </a:solidFill>
                  <a:effectLst/>
                  <a:uLnTx/>
                  <a:uFillTx/>
                </a:rPr>
                <a:t>Build gross list</a:t>
              </a:r>
              <a:endParaRPr lang="en-GB" sz="1400"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Risks and opportunities as well as current positive and negative impacts (Start with impact materiality issues)</a:t>
              </a:r>
              <a:endParaRPr kumimoji="0" lang="en-GB" sz="1400" b="0" i="1" u="none" strike="noStrike" kern="1200" cap="none" spc="0" normalizeH="0" baseline="0" noProof="0" dirty="0">
                <a:ln>
                  <a:noFill/>
                </a:ln>
                <a:solidFill>
                  <a:prstClr val="black"/>
                </a:solidFill>
                <a:effectLst/>
                <a:uLnTx/>
                <a:uFillTx/>
              </a:endParaRPr>
            </a:p>
          </p:txBody>
        </p:sp>
        <p:pic>
          <p:nvPicPr>
            <p:cNvPr id="23" name="Graphic 22" descr="Medical outline">
              <a:extLst>
                <a:ext uri="{FF2B5EF4-FFF2-40B4-BE49-F238E27FC236}">
                  <a16:creationId xmlns:a16="http://schemas.microsoft.com/office/drawing/2014/main" id="{A8CB1FD9-CA7A-9720-E4A9-3CA31C9B6CC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721021" y="1997691"/>
              <a:ext cx="492948" cy="504186"/>
            </a:xfrm>
            <a:prstGeom prst="rect">
              <a:avLst/>
            </a:prstGeom>
          </p:spPr>
        </p:pic>
      </p:grpSp>
      <p:grpSp>
        <p:nvGrpSpPr>
          <p:cNvPr id="39" name="Group 38">
            <a:extLst>
              <a:ext uri="{FF2B5EF4-FFF2-40B4-BE49-F238E27FC236}">
                <a16:creationId xmlns:a16="http://schemas.microsoft.com/office/drawing/2014/main" id="{7A06F4D4-73C3-F98E-64F4-F58C366B16DF}"/>
              </a:ext>
            </a:extLst>
          </p:cNvPr>
          <p:cNvGrpSpPr/>
          <p:nvPr/>
        </p:nvGrpSpPr>
        <p:grpSpPr>
          <a:xfrm>
            <a:off x="6350605" y="1205855"/>
            <a:ext cx="2520000" cy="1592440"/>
            <a:chOff x="6350605" y="1205855"/>
            <a:chExt cx="2520000" cy="1592440"/>
          </a:xfrm>
        </p:grpSpPr>
        <p:sp>
          <p:nvSpPr>
            <p:cNvPr id="22" name="TextBox 21">
              <a:extLst>
                <a:ext uri="{FF2B5EF4-FFF2-40B4-BE49-F238E27FC236}">
                  <a16:creationId xmlns:a16="http://schemas.microsoft.com/office/drawing/2014/main" id="{0811FAE5-B28E-A530-1411-58E5EC577132}"/>
                </a:ext>
              </a:extLst>
            </p:cNvPr>
            <p:cNvSpPr txBox="1"/>
            <p:nvPr/>
          </p:nvSpPr>
          <p:spPr>
            <a:xfrm>
              <a:off x="6350605" y="1205855"/>
              <a:ext cx="2520000" cy="1592440"/>
            </a:xfrm>
            <a:prstGeom prst="rect">
              <a:avLst/>
            </a:prstGeom>
            <a:solidFill>
              <a:schemeClr val="accent1">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rPr>
                <a:t>Survey</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Identify (and assess) impacts through a survey to </a:t>
              </a:r>
              <a:r>
                <a:rPr lang="en-GB" sz="1400" i="1" dirty="0">
                  <a:solidFill>
                    <a:prstClr val="black"/>
                  </a:solidFill>
                </a:rPr>
                <a:t>internal</a:t>
              </a:r>
              <a:r>
                <a:rPr lang="en-GB" sz="1400" b="0" i="1" u="sng" dirty="0">
                  <a:solidFill>
                    <a:prstClr val="black"/>
                  </a:solidFill>
                </a:rPr>
                <a:t> </a:t>
              </a:r>
              <a:r>
                <a:rPr lang="en-GB" sz="1400" b="0" i="1" dirty="0">
                  <a:solidFill>
                    <a:prstClr val="black"/>
                  </a:solidFill>
                </a:rPr>
                <a:t>key stakeholders</a:t>
              </a:r>
              <a:endParaRPr kumimoji="0" lang="en-GB" sz="1400" b="0" i="1" u="none" strike="noStrike" kern="1200" cap="none" spc="0" normalizeH="0" baseline="0" noProof="0" dirty="0">
                <a:ln>
                  <a:noFill/>
                </a:ln>
                <a:solidFill>
                  <a:prstClr val="black"/>
                </a:solidFill>
                <a:effectLst/>
                <a:uLnTx/>
                <a:uFillTx/>
              </a:endParaRPr>
            </a:p>
          </p:txBody>
        </p:sp>
        <p:pic>
          <p:nvPicPr>
            <p:cNvPr id="31" name="Graphic 30" descr="List outline">
              <a:extLst>
                <a:ext uri="{FF2B5EF4-FFF2-40B4-BE49-F238E27FC236}">
                  <a16:creationId xmlns:a16="http://schemas.microsoft.com/office/drawing/2014/main" id="{D6BC0DD6-903C-337A-E7A1-AAB37B05B2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90065" y="2304447"/>
              <a:ext cx="472497" cy="472497"/>
            </a:xfrm>
            <a:prstGeom prst="rect">
              <a:avLst/>
            </a:prstGeom>
          </p:spPr>
        </p:pic>
      </p:grpSp>
      <p:grpSp>
        <p:nvGrpSpPr>
          <p:cNvPr id="40" name="Group 39">
            <a:extLst>
              <a:ext uri="{FF2B5EF4-FFF2-40B4-BE49-F238E27FC236}">
                <a16:creationId xmlns:a16="http://schemas.microsoft.com/office/drawing/2014/main" id="{E5253C21-05ED-F94A-454A-D861FD9366EC}"/>
              </a:ext>
            </a:extLst>
          </p:cNvPr>
          <p:cNvGrpSpPr/>
          <p:nvPr/>
        </p:nvGrpSpPr>
        <p:grpSpPr>
          <a:xfrm>
            <a:off x="6348740" y="2925767"/>
            <a:ext cx="2520000" cy="1592440"/>
            <a:chOff x="6348740" y="2925767"/>
            <a:chExt cx="2520000" cy="1592440"/>
          </a:xfrm>
        </p:grpSpPr>
        <p:sp>
          <p:nvSpPr>
            <p:cNvPr id="29" name="TextBox 28">
              <a:extLst>
                <a:ext uri="{FF2B5EF4-FFF2-40B4-BE49-F238E27FC236}">
                  <a16:creationId xmlns:a16="http://schemas.microsoft.com/office/drawing/2014/main" id="{A0ADD579-2166-60AC-36C6-671076348BE3}"/>
                </a:ext>
              </a:extLst>
            </p:cNvPr>
            <p:cNvSpPr txBox="1"/>
            <p:nvPr/>
          </p:nvSpPr>
          <p:spPr>
            <a:xfrm>
              <a:off x="6348740" y="2925767"/>
              <a:ext cx="2520000" cy="1592440"/>
            </a:xfrm>
            <a:prstGeom prst="rect">
              <a:avLst/>
            </a:prstGeom>
            <a:solidFill>
              <a:schemeClr val="accent5">
                <a:lumMod val="20000"/>
                <a:lumOff val="80000"/>
              </a:schemeClr>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dirty="0">
                  <a:solidFill>
                    <a:prstClr val="black"/>
                  </a:solidFill>
                </a:rPr>
                <a:t>Desktop: </a:t>
              </a:r>
              <a:r>
                <a:rPr kumimoji="0" lang="en-GB" sz="1400" b="1" i="0" u="none" strike="noStrike" kern="1200" cap="none" spc="0" normalizeH="0" baseline="0" noProof="0" dirty="0">
                  <a:ln>
                    <a:noFill/>
                  </a:ln>
                  <a:solidFill>
                    <a:prstClr val="black"/>
                  </a:solidFill>
                  <a:effectLst/>
                  <a:uLnTx/>
                  <a:uFillTx/>
                </a:rPr>
                <a:t>Make sense</a:t>
              </a:r>
              <a:endParaRPr lang="en-GB" sz="1400"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Consolidate results &amp;</a:t>
              </a:r>
              <a:br>
                <a:rPr lang="en-GB" sz="1400" b="0" i="1" dirty="0">
                  <a:solidFill>
                    <a:prstClr val="black"/>
                  </a:solidFill>
                </a:rPr>
              </a:br>
              <a:r>
                <a:rPr lang="en-GB" sz="1400" b="0" i="1" dirty="0">
                  <a:solidFill>
                    <a:prstClr val="black"/>
                  </a:solidFill>
                </a:rPr>
                <a:t>make a sanity check</a:t>
              </a:r>
              <a:endParaRPr kumimoji="0" lang="en-GB" sz="1400" b="0" i="1" u="none" strike="noStrike" kern="1200" cap="none" spc="0" normalizeH="0" baseline="0" noProof="0" dirty="0">
                <a:ln>
                  <a:noFill/>
                </a:ln>
                <a:solidFill>
                  <a:prstClr val="black"/>
                </a:solidFill>
                <a:effectLst/>
                <a:uLnTx/>
                <a:uFillTx/>
              </a:endParaRPr>
            </a:p>
          </p:txBody>
        </p:sp>
        <p:pic>
          <p:nvPicPr>
            <p:cNvPr id="33" name="Graphic 32" descr="Lightbulb and pencil outline">
              <a:extLst>
                <a:ext uri="{FF2B5EF4-FFF2-40B4-BE49-F238E27FC236}">
                  <a16:creationId xmlns:a16="http://schemas.microsoft.com/office/drawing/2014/main" id="{DFB1D138-1671-0E78-D175-BCA89B6AC7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03589" y="3843721"/>
              <a:ext cx="526801" cy="526801"/>
            </a:xfrm>
            <a:prstGeom prst="rect">
              <a:avLst/>
            </a:prstGeom>
          </p:spPr>
        </p:pic>
      </p:grpSp>
      <p:grpSp>
        <p:nvGrpSpPr>
          <p:cNvPr id="38" name="Group 37">
            <a:extLst>
              <a:ext uri="{FF2B5EF4-FFF2-40B4-BE49-F238E27FC236}">
                <a16:creationId xmlns:a16="http://schemas.microsoft.com/office/drawing/2014/main" id="{C22D0992-11FE-E15E-A4D2-EED979C4403D}"/>
              </a:ext>
            </a:extLst>
          </p:cNvPr>
          <p:cNvGrpSpPr/>
          <p:nvPr/>
        </p:nvGrpSpPr>
        <p:grpSpPr>
          <a:xfrm>
            <a:off x="3723222" y="2618833"/>
            <a:ext cx="2520000" cy="1592440"/>
            <a:chOff x="3723222" y="2618833"/>
            <a:chExt cx="2520000" cy="1592440"/>
          </a:xfrm>
        </p:grpSpPr>
        <p:sp>
          <p:nvSpPr>
            <p:cNvPr id="28" name="TextBox 27">
              <a:extLst>
                <a:ext uri="{FF2B5EF4-FFF2-40B4-BE49-F238E27FC236}">
                  <a16:creationId xmlns:a16="http://schemas.microsoft.com/office/drawing/2014/main" id="{5BA47390-4B97-80D4-67C0-DB457F31A3E6}"/>
                </a:ext>
              </a:extLst>
            </p:cNvPr>
            <p:cNvSpPr txBox="1"/>
            <p:nvPr/>
          </p:nvSpPr>
          <p:spPr>
            <a:xfrm>
              <a:off x="3723222" y="2618833"/>
              <a:ext cx="2520000" cy="1592440"/>
            </a:xfrm>
            <a:prstGeom prst="rect">
              <a:avLst/>
            </a:prstGeom>
            <a:solidFill>
              <a:schemeClr val="accent4"/>
            </a:solidFill>
            <a:ln w="19050">
              <a:noFill/>
            </a:ln>
          </p:spPr>
          <p:txBody>
            <a:bodyPr wrap="square" rtlCol="0" anchor="t" anchorCtr="0">
              <a:noAutofit/>
            </a:bodyPr>
            <a:lstStyle>
              <a:defPPr>
                <a:defRPr lang="sv-SE"/>
              </a:defPPr>
              <a:lvl1pPr algn="ctr">
                <a:defRPr sz="900" b="1">
                  <a:solidFill>
                    <a:schemeClr val="bg1"/>
                  </a:solidFill>
                  <a:latin typeface="Georgia" panose="02040502050405020303" pitchFamily="18"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rPr>
                <a:t>Workshop</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400" b="0" i="1" dirty="0">
                  <a:solidFill>
                    <a:prstClr val="black"/>
                  </a:solidFill>
                </a:rPr>
                <a:t>(Identify and) assess impacts – likelihood of occurrence and potential size of financial effect</a:t>
              </a:r>
              <a:endParaRPr kumimoji="0" lang="en-GB" sz="1400" b="1" i="0" u="none" strike="noStrike" kern="1200" cap="none" spc="0" normalizeH="0" baseline="0" noProof="0" dirty="0">
                <a:ln>
                  <a:noFill/>
                </a:ln>
                <a:solidFill>
                  <a:prstClr val="black"/>
                </a:solidFill>
                <a:effectLst/>
                <a:uLnTx/>
                <a:uFillTx/>
              </a:endParaRPr>
            </a:p>
          </p:txBody>
        </p:sp>
        <p:pic>
          <p:nvPicPr>
            <p:cNvPr id="35" name="Graphic 34" descr="Group brainstorm outline">
              <a:extLst>
                <a:ext uri="{FF2B5EF4-FFF2-40B4-BE49-F238E27FC236}">
                  <a16:creationId xmlns:a16="http://schemas.microsoft.com/office/drawing/2014/main" id="{4FA16172-A8DF-F3F6-71D3-8BA8D378DE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61362" y="3695747"/>
              <a:ext cx="452369" cy="452369"/>
            </a:xfrm>
            <a:prstGeom prst="rect">
              <a:avLst/>
            </a:prstGeom>
          </p:spPr>
        </p:pic>
      </p:grpSp>
    </p:spTree>
    <p:extLst>
      <p:ext uri="{BB962C8B-B14F-4D97-AF65-F5344CB8AC3E}">
        <p14:creationId xmlns:p14="http://schemas.microsoft.com/office/powerpoint/2010/main" val="65351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31910-6227-A933-6DFF-5A6145B7DBE0}"/>
              </a:ext>
            </a:extLst>
          </p:cNvPr>
          <p:cNvSpPr>
            <a:spLocks noGrp="1"/>
          </p:cNvSpPr>
          <p:nvPr>
            <p:ph type="title"/>
          </p:nvPr>
        </p:nvSpPr>
        <p:spPr/>
        <p:txBody>
          <a:bodyPr/>
          <a:lstStyle/>
          <a:p>
            <a:r>
              <a:rPr lang="en-US"/>
              <a:t>Final reflections</a:t>
            </a:r>
            <a:endParaRPr lang="en-FI"/>
          </a:p>
        </p:txBody>
      </p:sp>
      <p:sp>
        <p:nvSpPr>
          <p:cNvPr id="3" name="Text Placeholder 2">
            <a:extLst>
              <a:ext uri="{FF2B5EF4-FFF2-40B4-BE49-F238E27FC236}">
                <a16:creationId xmlns:a16="http://schemas.microsoft.com/office/drawing/2014/main" id="{6DA38719-2AE4-794F-2B41-10EA98691F8F}"/>
              </a:ext>
            </a:extLst>
          </p:cNvPr>
          <p:cNvSpPr>
            <a:spLocks noGrp="1"/>
          </p:cNvSpPr>
          <p:nvPr>
            <p:ph type="body" sz="quarter" idx="10"/>
          </p:nvPr>
        </p:nvSpPr>
        <p:spPr/>
        <p:txBody>
          <a:bodyPr/>
          <a:lstStyle/>
          <a:p>
            <a:endParaRPr lang="en-FI"/>
          </a:p>
        </p:txBody>
      </p:sp>
    </p:spTree>
    <p:extLst>
      <p:ext uri="{BB962C8B-B14F-4D97-AF65-F5344CB8AC3E}">
        <p14:creationId xmlns:p14="http://schemas.microsoft.com/office/powerpoint/2010/main" val="30603311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35D15B-2D2D-5AAE-A571-CF79C111A035}"/>
              </a:ext>
            </a:extLst>
          </p:cNvPr>
          <p:cNvSpPr>
            <a:spLocks noGrp="1"/>
          </p:cNvSpPr>
          <p:nvPr>
            <p:ph type="sldNum" sz="quarter" idx="12"/>
          </p:nvPr>
        </p:nvSpPr>
        <p:spPr/>
        <p:txBody>
          <a:bodyPr/>
          <a:lstStyle/>
          <a:p>
            <a:fld id="{C4B6D6C4-FC56-B942-8CAF-D9B595FF1F43}" type="slidenum">
              <a:rPr lang="sv-SE" smtClean="0"/>
              <a:pPr/>
              <a:t>58</a:t>
            </a:fld>
            <a:endParaRPr lang="sv-SE"/>
          </a:p>
        </p:txBody>
      </p:sp>
      <p:sp>
        <p:nvSpPr>
          <p:cNvPr id="3" name="Title 2">
            <a:extLst>
              <a:ext uri="{FF2B5EF4-FFF2-40B4-BE49-F238E27FC236}">
                <a16:creationId xmlns:a16="http://schemas.microsoft.com/office/drawing/2014/main" id="{5BD3BD5C-D309-A404-88A7-E3435264C92C}"/>
              </a:ext>
            </a:extLst>
          </p:cNvPr>
          <p:cNvSpPr>
            <a:spLocks noGrp="1"/>
          </p:cNvSpPr>
          <p:nvPr>
            <p:ph type="title"/>
          </p:nvPr>
        </p:nvSpPr>
        <p:spPr>
          <a:xfrm>
            <a:off x="125433" y="239720"/>
            <a:ext cx="4799264" cy="525044"/>
          </a:xfrm>
        </p:spPr>
        <p:txBody>
          <a:bodyPr/>
          <a:lstStyle/>
          <a:p>
            <a:r>
              <a:rPr lang="en-US"/>
              <a:t>Steps to define material topics</a:t>
            </a:r>
            <a:endParaRPr lang="en-FI"/>
          </a:p>
        </p:txBody>
      </p:sp>
      <p:sp>
        <p:nvSpPr>
          <p:cNvPr id="5" name="Rectangle 4">
            <a:extLst>
              <a:ext uri="{FF2B5EF4-FFF2-40B4-BE49-F238E27FC236}">
                <a16:creationId xmlns:a16="http://schemas.microsoft.com/office/drawing/2014/main" id="{58361EB8-3075-9371-6242-7A43E67DB244}"/>
              </a:ext>
            </a:extLst>
          </p:cNvPr>
          <p:cNvSpPr/>
          <p:nvPr/>
        </p:nvSpPr>
        <p:spPr>
          <a:xfrm>
            <a:off x="3165751" y="1033959"/>
            <a:ext cx="1359158" cy="2590984"/>
          </a:xfrm>
          <a:prstGeom prst="rect">
            <a:avLst/>
          </a:prstGeom>
          <a:solidFill>
            <a:srgbClr val="D5CACE"/>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6" name="Rectangle 5">
            <a:extLst>
              <a:ext uri="{FF2B5EF4-FFF2-40B4-BE49-F238E27FC236}">
                <a16:creationId xmlns:a16="http://schemas.microsoft.com/office/drawing/2014/main" id="{F0D43417-8A41-9012-A334-6CD18CC34B58}"/>
              </a:ext>
            </a:extLst>
          </p:cNvPr>
          <p:cNvSpPr/>
          <p:nvPr/>
        </p:nvSpPr>
        <p:spPr>
          <a:xfrm>
            <a:off x="241936" y="1033959"/>
            <a:ext cx="1410515" cy="2590984"/>
          </a:xfrm>
          <a:prstGeom prst="rect">
            <a:avLst/>
          </a:prstGeom>
          <a:solidFill>
            <a:srgbClr val="D38BA0"/>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7" name="Rectangle 6">
            <a:extLst>
              <a:ext uri="{FF2B5EF4-FFF2-40B4-BE49-F238E27FC236}">
                <a16:creationId xmlns:a16="http://schemas.microsoft.com/office/drawing/2014/main" id="{EBAE9121-DDF4-5CB0-BD6A-900F8633A319}"/>
              </a:ext>
            </a:extLst>
          </p:cNvPr>
          <p:cNvSpPr/>
          <p:nvPr/>
        </p:nvSpPr>
        <p:spPr>
          <a:xfrm>
            <a:off x="1736508" y="1033959"/>
            <a:ext cx="1359158" cy="2590984"/>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8E2341EB-B648-D827-C766-86BEF1BE0698}"/>
              </a:ext>
            </a:extLst>
          </p:cNvPr>
          <p:cNvSpPr/>
          <p:nvPr/>
        </p:nvSpPr>
        <p:spPr>
          <a:xfrm>
            <a:off x="4652536" y="1029649"/>
            <a:ext cx="1359158" cy="2595293"/>
          </a:xfrm>
          <a:prstGeom prst="rect">
            <a:avLst/>
          </a:prstGeom>
          <a:solidFill>
            <a:srgbClr val="FFC5B7"/>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1489DF14-3FD6-2892-9FEF-6D2DDE5CFF7A}"/>
              </a:ext>
            </a:extLst>
          </p:cNvPr>
          <p:cNvSpPr/>
          <p:nvPr/>
        </p:nvSpPr>
        <p:spPr>
          <a:xfrm>
            <a:off x="6122453" y="1029649"/>
            <a:ext cx="1359158" cy="2595293"/>
          </a:xfrm>
          <a:prstGeom prst="rect">
            <a:avLst/>
          </a:prstGeom>
          <a:solidFill>
            <a:srgbClr val="FDDBD4"/>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10" name="Rechthoek 9">
            <a:extLst>
              <a:ext uri="{FF2B5EF4-FFF2-40B4-BE49-F238E27FC236}">
                <a16:creationId xmlns:a16="http://schemas.microsoft.com/office/drawing/2014/main" id="{B61B00E2-E4CA-7DF1-9805-CF09D6CB7141}"/>
              </a:ext>
            </a:extLst>
          </p:cNvPr>
          <p:cNvSpPr/>
          <p:nvPr/>
        </p:nvSpPr>
        <p:spPr>
          <a:xfrm>
            <a:off x="3179723" y="2544281"/>
            <a:ext cx="1512000" cy="725805"/>
          </a:xfrm>
          <a:prstGeom prst="rect">
            <a:avLst/>
          </a:prstGeom>
          <a:noFill/>
          <a:ln w="12700" cap="flat" cmpd="sng" algn="ctr">
            <a:noFill/>
            <a:prstDash val="solid"/>
            <a:miter lim="800000"/>
          </a:ln>
          <a:effectLst/>
        </p:spPr>
        <p:txBody>
          <a:bodyPr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GB" sz="1000" b="1">
                <a:solidFill>
                  <a:prstClr val="black"/>
                </a:solidFill>
                <a:latin typeface="Georgia" panose="02040502050405020303" pitchFamily="18" charset="0"/>
              </a:rPr>
              <a:t>Phase</a:t>
            </a: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 3</a:t>
            </a:r>
            <a:endParaRPr kumimoji="0" lang="en-GB" sz="1000" b="0" i="0" u="none" strike="noStrike" kern="1200" cap="none" spc="0" normalizeH="0" baseline="0">
              <a:ln>
                <a:noFill/>
              </a:ln>
              <a:solidFill>
                <a:prstClr val="black"/>
              </a:solidFill>
              <a:effectLst/>
              <a:uLnTx/>
              <a:uFillTx/>
              <a:latin typeface="Georgia" panose="02040502050405020303" pitchFamily="18" charset="0"/>
              <a:ea typeface="+mn-ea"/>
              <a:cs typeface="+mn-cs"/>
            </a:endParaRPr>
          </a:p>
          <a:p>
            <a:pPr defTabSz="457189">
              <a:defRPr/>
            </a:pP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Assessing impacts</a:t>
            </a:r>
          </a:p>
          <a:p>
            <a:pPr marR="0" lvl="0" algn="l" defTabSz="457189" rtl="0" eaLnBrk="1" fontAlgn="auto" latinLnBrk="0" hangingPunct="1">
              <a:lnSpc>
                <a:spcPct val="100000"/>
              </a:lnSpc>
              <a:spcBef>
                <a:spcPts val="0"/>
              </a:spcBef>
              <a:spcAft>
                <a:spcPts val="0"/>
              </a:spcAft>
              <a:buClrTx/>
              <a:buSzTx/>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11" name="Rechthoek 10">
            <a:extLst>
              <a:ext uri="{FF2B5EF4-FFF2-40B4-BE49-F238E27FC236}">
                <a16:creationId xmlns:a16="http://schemas.microsoft.com/office/drawing/2014/main" id="{8C63E6D2-6D9D-53C3-C5C1-0255EF2CB008}"/>
              </a:ext>
            </a:extLst>
          </p:cNvPr>
          <p:cNvSpPr/>
          <p:nvPr/>
        </p:nvSpPr>
        <p:spPr>
          <a:xfrm>
            <a:off x="205817" y="2593635"/>
            <a:ext cx="1560937" cy="714300"/>
          </a:xfrm>
          <a:prstGeom prst="rect">
            <a:avLst/>
          </a:prstGeom>
          <a:noFill/>
          <a:ln w="12700" cap="flat" cmpd="sng" algn="ctr">
            <a:noFill/>
            <a:prstDash val="solid"/>
            <a:miter lim="800000"/>
          </a:ln>
          <a:effectLst/>
        </p:spPr>
        <p:txBody>
          <a:bodyPr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GB" sz="1000" b="1">
                <a:solidFill>
                  <a:prstClr val="black"/>
                </a:solidFill>
                <a:latin typeface="Georgia" panose="02040502050405020303" pitchFamily="18" charset="0"/>
              </a:rPr>
              <a:t>Phase</a:t>
            </a: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 1</a:t>
            </a:r>
            <a:endParaRPr kumimoji="0" lang="en-GB" sz="1000" b="0" i="0" u="none" strike="noStrike" kern="1200" cap="none" spc="0" normalizeH="0" baseline="0">
              <a:ln>
                <a:noFill/>
              </a:ln>
              <a:solidFill>
                <a:prstClr val="black"/>
              </a:solidFill>
              <a:effectLst/>
              <a:uLnTx/>
              <a:uFillTx/>
              <a:latin typeface="Georgia" panose="02040502050405020303" pitchFamily="18" charset="0"/>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Mapping impacts, risks and opportunities </a:t>
            </a:r>
          </a:p>
          <a:p>
            <a:pPr marR="0" lvl="0" algn="l" defTabSz="457189" rtl="0" eaLnBrk="1" fontAlgn="auto" latinLnBrk="0" hangingPunct="1">
              <a:lnSpc>
                <a:spcPct val="100000"/>
              </a:lnSpc>
              <a:spcBef>
                <a:spcPts val="0"/>
              </a:spcBef>
              <a:spcAft>
                <a:spcPts val="0"/>
              </a:spcAft>
              <a:buClrTx/>
              <a:buSzTx/>
              <a:tabLst/>
              <a:defRPr/>
            </a:pPr>
            <a:endParaRPr kumimoji="0" lang="en-GB" sz="800" b="0" i="0" u="none" strike="noStrike" kern="1200" cap="none" spc="0" normalizeH="0" baseline="0">
              <a:ln>
                <a:noFill/>
              </a:ln>
              <a:solidFill>
                <a:prstClr val="black"/>
              </a:solidFill>
              <a:effectLst/>
              <a:uLnTx/>
              <a:uFillTx/>
              <a:latin typeface="Georgia" panose="02040502050405020303" pitchFamily="18" charset="0"/>
              <a:ea typeface="+mn-ea"/>
              <a:cs typeface="+mn-cs"/>
            </a:endParaRPr>
          </a:p>
          <a:p>
            <a:pPr marR="0" lvl="0" algn="l" defTabSz="457189" rtl="0" eaLnBrk="1" fontAlgn="auto" latinLnBrk="0" hangingPunct="1">
              <a:lnSpc>
                <a:spcPct val="100000"/>
              </a:lnSpc>
              <a:spcBef>
                <a:spcPts val="0"/>
              </a:spcBef>
              <a:spcAft>
                <a:spcPts val="0"/>
              </a:spcAft>
              <a:buClrTx/>
              <a:buSzTx/>
              <a:tabLst/>
              <a:defRPr/>
            </a:pPr>
            <a:endParaRPr lang="en-GB" sz="800" b="1">
              <a:solidFill>
                <a:prstClr val="black"/>
              </a:solidFill>
              <a:latin typeface="Georgia" panose="02040502050405020303" pitchFamily="18" charset="0"/>
            </a:endParaRPr>
          </a:p>
          <a:p>
            <a:pPr marR="0" lvl="0" algn="l" defTabSz="457189" rtl="0" eaLnBrk="1" fontAlgn="auto" latinLnBrk="0" hangingPunct="1">
              <a:lnSpc>
                <a:spcPct val="100000"/>
              </a:lnSpc>
              <a:spcBef>
                <a:spcPts val="0"/>
              </a:spcBef>
              <a:spcAft>
                <a:spcPts val="0"/>
              </a:spcAft>
              <a:buClrTx/>
              <a:buSzTx/>
              <a:tabLst/>
              <a:defRPr/>
            </a:pPr>
            <a:endParaRPr lang="en-GB" sz="800" b="1">
              <a:solidFill>
                <a:prstClr val="black"/>
              </a:solidFill>
              <a:latin typeface="Georgia" panose="02040502050405020303" pitchFamily="18" charset="0"/>
            </a:endParaRPr>
          </a:p>
          <a:p>
            <a:pPr marR="0" lvl="0" algn="l" defTabSz="457189" rtl="0" eaLnBrk="1" fontAlgn="auto" latinLnBrk="0" hangingPunct="1">
              <a:lnSpc>
                <a:spcPct val="100000"/>
              </a:lnSpc>
              <a:spcBef>
                <a:spcPts val="0"/>
              </a:spcBef>
              <a:spcAft>
                <a:spcPts val="0"/>
              </a:spcAft>
              <a:buClrTx/>
              <a:buSzTx/>
              <a:tabLst/>
              <a:defRPr/>
            </a:pPr>
            <a:endParaRPr lang="en-GB" sz="1000">
              <a:solidFill>
                <a:prstClr val="black"/>
              </a:solidFill>
              <a:latin typeface="Georgia" panose="02040502050405020303" pitchFamily="18" charset="0"/>
            </a:endParaRPr>
          </a:p>
        </p:txBody>
      </p:sp>
      <p:sp>
        <p:nvSpPr>
          <p:cNvPr id="12" name="Rechthoek 11">
            <a:extLst>
              <a:ext uri="{FF2B5EF4-FFF2-40B4-BE49-F238E27FC236}">
                <a16:creationId xmlns:a16="http://schemas.microsoft.com/office/drawing/2014/main" id="{8BF5ABCA-5DC7-B081-14F5-3D02412F6C37}"/>
              </a:ext>
            </a:extLst>
          </p:cNvPr>
          <p:cNvSpPr/>
          <p:nvPr/>
        </p:nvSpPr>
        <p:spPr>
          <a:xfrm>
            <a:off x="1710871" y="2539286"/>
            <a:ext cx="1512000" cy="730800"/>
          </a:xfrm>
          <a:prstGeom prst="rect">
            <a:avLst/>
          </a:prstGeom>
          <a:noFill/>
          <a:ln w="12700" cap="flat" cmpd="sng" algn="ctr">
            <a:noFill/>
            <a:prstDash val="solid"/>
            <a:miter lim="800000"/>
          </a:ln>
          <a:effectLst/>
        </p:spPr>
        <p:txBody>
          <a:bodyPr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GB" sz="1000" b="1">
                <a:solidFill>
                  <a:prstClr val="black"/>
                </a:solidFill>
                <a:latin typeface="Georgia" panose="02040502050405020303" pitchFamily="18" charset="0"/>
              </a:rPr>
              <a:t>Phase</a:t>
            </a: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 2</a:t>
            </a:r>
            <a:endParaRPr kumimoji="0" lang="en-GB" sz="1000" b="0" i="0" u="none" strike="noStrike" kern="1200" cap="none" spc="0" normalizeH="0" baseline="0">
              <a:ln>
                <a:noFill/>
              </a:ln>
              <a:solidFill>
                <a:prstClr val="black"/>
              </a:solidFill>
              <a:effectLst/>
              <a:uLnTx/>
              <a:uFillTx/>
              <a:latin typeface="Georgia" panose="02040502050405020303" pitchFamily="18" charset="0"/>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Engaging stakeholders</a:t>
            </a:r>
            <a:endParaRPr kumimoji="0" lang="en-GB" sz="1200" b="1" i="0" u="none" strike="noStrike" kern="1200" cap="none" spc="0" normalizeH="0" baseline="0">
              <a:ln>
                <a:noFill/>
              </a:ln>
              <a:solidFill>
                <a:prstClr val="black"/>
              </a:solidFill>
              <a:effectLst/>
              <a:uLnTx/>
              <a:uFillTx/>
              <a:latin typeface="Georgia" panose="02040502050405020303" pitchFamily="18" charset="0"/>
              <a:ea typeface="+mn-ea"/>
              <a:cs typeface="+mn-cs"/>
            </a:endParaRPr>
          </a:p>
          <a:p>
            <a:pPr marR="0" lvl="0" algn="l" defTabSz="457189" rtl="0" eaLnBrk="1" fontAlgn="auto" latinLnBrk="0" hangingPunct="1">
              <a:lnSpc>
                <a:spcPct val="100000"/>
              </a:lnSpc>
              <a:spcBef>
                <a:spcPts val="0"/>
              </a:spcBef>
              <a:spcAft>
                <a:spcPts val="0"/>
              </a:spcAft>
              <a:buClrTx/>
              <a:buSzTx/>
              <a:tabLst/>
              <a:defRPr/>
            </a:pPr>
            <a:endParaRPr kumimoji="0" lang="en-GB" sz="8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13" name="Rechthoek 11">
            <a:extLst>
              <a:ext uri="{FF2B5EF4-FFF2-40B4-BE49-F238E27FC236}">
                <a16:creationId xmlns:a16="http://schemas.microsoft.com/office/drawing/2014/main" id="{135152C5-07A3-421F-F1B0-C5D0BAA37DEE}"/>
              </a:ext>
            </a:extLst>
          </p:cNvPr>
          <p:cNvSpPr/>
          <p:nvPr/>
        </p:nvSpPr>
        <p:spPr>
          <a:xfrm>
            <a:off x="4594894" y="2509552"/>
            <a:ext cx="1512000" cy="730367"/>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GB" sz="1000" b="1">
                <a:solidFill>
                  <a:prstClr val="black"/>
                </a:solidFill>
                <a:latin typeface="Georgia"/>
              </a:rPr>
              <a:t>Phase</a:t>
            </a:r>
            <a:r>
              <a:rPr kumimoji="0" lang="en-GB" sz="1000" b="1" i="0" u="none" strike="noStrike" kern="1200" cap="none" spc="0" normalizeH="0" baseline="0">
                <a:ln>
                  <a:noFill/>
                </a:ln>
                <a:solidFill>
                  <a:prstClr val="black"/>
                </a:solidFill>
                <a:effectLst/>
                <a:uLnTx/>
                <a:uFillTx/>
                <a:latin typeface="Georgia"/>
                <a:ea typeface="+mn-ea"/>
                <a:cs typeface="+mn-cs"/>
              </a:rPr>
              <a:t> 4</a:t>
            </a:r>
            <a:endParaRPr kumimoji="0" lang="en-GB" sz="1000" b="0" i="0" u="none" strike="noStrike" kern="1200" cap="none" spc="0" normalizeH="0" baseline="0">
              <a:ln>
                <a:noFill/>
              </a:ln>
              <a:solidFill>
                <a:prstClr val="black"/>
              </a:solidFill>
              <a:effectLst/>
              <a:uLnTx/>
              <a:uFillTx/>
              <a:latin typeface="Georgia"/>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a:ln>
                  <a:noFill/>
                </a:ln>
                <a:solidFill>
                  <a:prstClr val="black"/>
                </a:solidFill>
                <a:effectLst/>
                <a:uLnTx/>
                <a:uFillTx/>
                <a:latin typeface="Georgia" panose="02040502050405020303" pitchFamily="18" charset="0"/>
                <a:ea typeface="+mn-ea"/>
                <a:cs typeface="+mn-cs"/>
              </a:rPr>
              <a:t>Evaluating financial effects of risks and opportunities</a:t>
            </a: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a:ln>
                <a:noFill/>
              </a:ln>
              <a:solidFill>
                <a:prstClr val="black"/>
              </a:solidFill>
              <a:effectLst/>
              <a:uLnTx/>
              <a:uFillTx/>
              <a:latin typeface="Georgia"/>
              <a:ea typeface="+mn-ea"/>
              <a:cs typeface="+mn-cs"/>
            </a:endParaRPr>
          </a:p>
        </p:txBody>
      </p:sp>
      <p:sp>
        <p:nvSpPr>
          <p:cNvPr id="14" name="Rechthoek 11">
            <a:extLst>
              <a:ext uri="{FF2B5EF4-FFF2-40B4-BE49-F238E27FC236}">
                <a16:creationId xmlns:a16="http://schemas.microsoft.com/office/drawing/2014/main" id="{332C2523-25C7-898F-4101-4FD7FAF40878}"/>
              </a:ext>
            </a:extLst>
          </p:cNvPr>
          <p:cNvSpPr/>
          <p:nvPr/>
        </p:nvSpPr>
        <p:spPr>
          <a:xfrm>
            <a:off x="6024849" y="2492305"/>
            <a:ext cx="1512000" cy="730367"/>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lang="en-GB" sz="1000" b="1">
                <a:solidFill>
                  <a:prstClr val="black"/>
                </a:solidFill>
                <a:latin typeface="Georgia"/>
              </a:rPr>
              <a:t>Phase</a:t>
            </a:r>
            <a:r>
              <a:rPr kumimoji="0" lang="en-GB" sz="1000" b="1" i="0" u="none" strike="noStrike" kern="1200" cap="none" spc="0" normalizeH="0" baseline="0">
                <a:ln>
                  <a:noFill/>
                </a:ln>
                <a:solidFill>
                  <a:prstClr val="black"/>
                </a:solidFill>
                <a:effectLst/>
                <a:uLnTx/>
                <a:uFillTx/>
                <a:latin typeface="Georgia"/>
                <a:ea typeface="+mn-ea"/>
                <a:cs typeface="+mn-cs"/>
              </a:rPr>
              <a:t> 5</a:t>
            </a:r>
            <a:endParaRPr kumimoji="0" lang="en-GB" sz="1000" b="0" i="0" u="none" strike="noStrike" kern="1200" cap="none" spc="0" normalizeH="0" baseline="0">
              <a:ln>
                <a:noFill/>
              </a:ln>
              <a:solidFill>
                <a:prstClr val="black"/>
              </a:solidFill>
              <a:effectLst/>
              <a:uLnTx/>
              <a:uFillTx/>
              <a:latin typeface="Georgia"/>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a:ln>
                  <a:noFill/>
                </a:ln>
                <a:solidFill>
                  <a:prstClr val="black"/>
                </a:solidFill>
                <a:effectLst/>
                <a:uLnTx/>
                <a:uFillTx/>
                <a:latin typeface="Georgia"/>
                <a:ea typeface="+mn-ea"/>
                <a:cs typeface="+mn-cs"/>
              </a:rPr>
              <a:t>Cross-analysing</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a:ln>
                  <a:noFill/>
                </a:ln>
                <a:solidFill>
                  <a:prstClr val="black"/>
                </a:solidFill>
                <a:effectLst/>
                <a:uLnTx/>
                <a:uFillTx/>
                <a:latin typeface="Georgia"/>
                <a:ea typeface="+mn-ea"/>
                <a:cs typeface="+mn-cs"/>
              </a:rPr>
              <a:t>and prioritising</a:t>
            </a: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a:ln>
                <a:noFill/>
              </a:ln>
              <a:solidFill>
                <a:prstClr val="black"/>
              </a:solidFill>
              <a:effectLst/>
              <a:uLnTx/>
              <a:uFillTx/>
              <a:latin typeface="Georgia"/>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a:ln>
                <a:noFill/>
              </a:ln>
              <a:solidFill>
                <a:prstClr val="black"/>
              </a:solidFill>
              <a:effectLst/>
              <a:uLnTx/>
              <a:uFillTx/>
              <a:latin typeface="Georgia"/>
              <a:ea typeface="+mn-ea"/>
              <a:cs typeface="+mn-cs"/>
            </a:endParaRPr>
          </a:p>
          <a:p>
            <a:pPr marR="0" lvl="0" algn="l" defTabSz="457189" rtl="0" eaLnBrk="1" fontAlgn="auto" latinLnBrk="0" hangingPunct="1">
              <a:lnSpc>
                <a:spcPct val="100000"/>
              </a:lnSpc>
              <a:spcBef>
                <a:spcPts val="0"/>
              </a:spcBef>
              <a:spcAft>
                <a:spcPts val="0"/>
              </a:spcAft>
              <a:buClrTx/>
              <a:buSzTx/>
              <a:tabLst/>
              <a:defRPr/>
            </a:pPr>
            <a:endParaRPr kumimoji="0" lang="en-GB" sz="800" b="0" i="0" u="none" strike="noStrike" kern="1200" cap="none" spc="0" normalizeH="0" baseline="0">
              <a:ln>
                <a:noFill/>
              </a:ln>
              <a:solidFill>
                <a:prstClr val="black"/>
              </a:solidFill>
              <a:effectLst/>
              <a:uLnTx/>
              <a:uFillTx/>
              <a:latin typeface="Georgia" panose="02040502050405020303" pitchFamily="18" charset="0"/>
              <a:ea typeface="+mn-ea"/>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a:ln>
                <a:noFill/>
              </a:ln>
              <a:solidFill>
                <a:prstClr val="black"/>
              </a:solidFill>
              <a:effectLst/>
              <a:uLnTx/>
              <a:uFillTx/>
              <a:latin typeface="Georgia"/>
              <a:ea typeface="+mn-ea"/>
              <a:cs typeface="+mn-cs"/>
            </a:endParaRPr>
          </a:p>
        </p:txBody>
      </p:sp>
      <p:pic>
        <p:nvPicPr>
          <p:cNvPr id="15" name="Graphic 14" descr="Search Inventory outline">
            <a:extLst>
              <a:ext uri="{FF2B5EF4-FFF2-40B4-BE49-F238E27FC236}">
                <a16:creationId xmlns:a16="http://schemas.microsoft.com/office/drawing/2014/main" id="{8F52818F-DCAC-562E-4CFA-295D231DD89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9450" y="1550432"/>
            <a:ext cx="846518" cy="846518"/>
          </a:xfrm>
          <a:prstGeom prst="rect">
            <a:avLst/>
          </a:prstGeom>
        </p:spPr>
      </p:pic>
      <p:pic>
        <p:nvPicPr>
          <p:cNvPr id="16" name="Afbeelding 19" descr="Checklist outline">
            <a:extLst>
              <a:ext uri="{FF2B5EF4-FFF2-40B4-BE49-F238E27FC236}">
                <a16:creationId xmlns:a16="http://schemas.microsoft.com/office/drawing/2014/main" id="{5831E4F5-C371-36DE-29B1-B59E373FE30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3432872" y="1450171"/>
            <a:ext cx="824915" cy="824915"/>
          </a:xfrm>
          <a:prstGeom prst="rect">
            <a:avLst/>
          </a:prstGeom>
          <a:effectLst/>
        </p:spPr>
      </p:pic>
      <p:pic>
        <p:nvPicPr>
          <p:cNvPr id="18" name="Graphic 17" descr="Priorities outline">
            <a:extLst>
              <a:ext uri="{FF2B5EF4-FFF2-40B4-BE49-F238E27FC236}">
                <a16:creationId xmlns:a16="http://schemas.microsoft.com/office/drawing/2014/main" id="{41E07E1F-904F-D20A-1103-8D501683342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6236925" y="1469298"/>
            <a:ext cx="948542" cy="948542"/>
          </a:xfrm>
          <a:prstGeom prst="rect">
            <a:avLst/>
          </a:prstGeom>
        </p:spPr>
      </p:pic>
      <p:sp>
        <p:nvSpPr>
          <p:cNvPr id="21" name="Arrow: Pentagon 20">
            <a:extLst>
              <a:ext uri="{FF2B5EF4-FFF2-40B4-BE49-F238E27FC236}">
                <a16:creationId xmlns:a16="http://schemas.microsoft.com/office/drawing/2014/main" id="{B243D494-D35F-2214-A0DB-82C1C2A20248}"/>
              </a:ext>
            </a:extLst>
          </p:cNvPr>
          <p:cNvSpPr/>
          <p:nvPr/>
        </p:nvSpPr>
        <p:spPr>
          <a:xfrm>
            <a:off x="213597" y="3733373"/>
            <a:ext cx="7323252" cy="525044"/>
          </a:xfrm>
          <a:prstGeom prst="homePlat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FI"/>
          </a:p>
        </p:txBody>
      </p:sp>
      <p:sp>
        <p:nvSpPr>
          <p:cNvPr id="23" name="Rectangle 22">
            <a:extLst>
              <a:ext uri="{FF2B5EF4-FFF2-40B4-BE49-F238E27FC236}">
                <a16:creationId xmlns:a16="http://schemas.microsoft.com/office/drawing/2014/main" id="{4EC7D782-D70F-1952-8A1A-F42151872191}"/>
              </a:ext>
            </a:extLst>
          </p:cNvPr>
          <p:cNvSpPr/>
          <p:nvPr/>
        </p:nvSpPr>
        <p:spPr>
          <a:xfrm>
            <a:off x="7634453" y="1033959"/>
            <a:ext cx="1359158" cy="3174553"/>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a:ln>
                <a:noFill/>
              </a:ln>
              <a:solidFill>
                <a:prstClr val="black"/>
              </a:solidFill>
              <a:effectLst/>
              <a:uLnTx/>
              <a:uFillTx/>
              <a:latin typeface="Georgia" panose="02040502050405020303" pitchFamily="18" charset="0"/>
              <a:ea typeface="+mn-ea"/>
              <a:cs typeface="+mn-cs"/>
            </a:endParaRPr>
          </a:p>
        </p:txBody>
      </p:sp>
      <p:sp>
        <p:nvSpPr>
          <p:cNvPr id="24" name="Rechthoek 11">
            <a:extLst>
              <a:ext uri="{FF2B5EF4-FFF2-40B4-BE49-F238E27FC236}">
                <a16:creationId xmlns:a16="http://schemas.microsoft.com/office/drawing/2014/main" id="{AEB8579A-E28D-A941-371C-5BF17287FDBD}"/>
              </a:ext>
            </a:extLst>
          </p:cNvPr>
          <p:cNvSpPr/>
          <p:nvPr/>
        </p:nvSpPr>
        <p:spPr>
          <a:xfrm>
            <a:off x="7606834" y="2126597"/>
            <a:ext cx="1414396" cy="730367"/>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a:ln>
                  <a:noFill/>
                </a:ln>
                <a:solidFill>
                  <a:prstClr val="black"/>
                </a:solidFill>
                <a:effectLst/>
                <a:uLnTx/>
                <a:uFillTx/>
                <a:latin typeface="Georgia"/>
                <a:ea typeface="+mn-ea"/>
                <a:cs typeface="+mn-cs"/>
              </a:rPr>
              <a:t>Material topics for sust</a:t>
            </a:r>
            <a:r>
              <a:rPr lang="en-GB" sz="1000" b="1">
                <a:solidFill>
                  <a:prstClr val="black"/>
                </a:solidFill>
                <a:latin typeface="Georgia"/>
              </a:rPr>
              <a:t>ainability reporting</a:t>
            </a:r>
            <a:endParaRPr kumimoji="0" lang="en-GB" sz="1000" b="1" i="0" u="none" strike="noStrike" kern="1200" cap="none" spc="0" normalizeH="0" baseline="0">
              <a:ln>
                <a:noFill/>
              </a:ln>
              <a:solidFill>
                <a:prstClr val="black"/>
              </a:solidFill>
              <a:effectLst/>
              <a:uLnTx/>
              <a:uFillTx/>
              <a:latin typeface="Georgia"/>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a:ln>
                <a:noFill/>
              </a:ln>
              <a:solidFill>
                <a:prstClr val="black"/>
              </a:solidFill>
              <a:effectLst/>
              <a:uLnTx/>
              <a:uFillTx/>
              <a:latin typeface="Georgia"/>
              <a:ea typeface="+mn-ea"/>
              <a:cs typeface="+mn-cs"/>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a:ln>
                <a:noFill/>
              </a:ln>
              <a:solidFill>
                <a:prstClr val="black"/>
              </a:solidFill>
              <a:effectLst/>
              <a:uLnTx/>
              <a:uFillTx/>
              <a:latin typeface="Georgia"/>
              <a:ea typeface="+mn-ea"/>
              <a:cs typeface="+mn-cs"/>
            </a:endParaRPr>
          </a:p>
          <a:p>
            <a:pPr marR="0" lvl="0" algn="l" defTabSz="457189" rtl="0" eaLnBrk="1" fontAlgn="auto" latinLnBrk="0" hangingPunct="1">
              <a:lnSpc>
                <a:spcPct val="100000"/>
              </a:lnSpc>
              <a:spcBef>
                <a:spcPts val="0"/>
              </a:spcBef>
              <a:spcAft>
                <a:spcPts val="0"/>
              </a:spcAft>
              <a:buClrTx/>
              <a:buSzTx/>
              <a:tabLst/>
              <a:defRPr/>
            </a:pPr>
            <a:endParaRPr kumimoji="0" lang="en-GB" sz="800" b="0" i="0" u="none" strike="noStrike" kern="1200" cap="none" spc="0" normalizeH="0" baseline="0">
              <a:ln>
                <a:noFill/>
              </a:ln>
              <a:solidFill>
                <a:prstClr val="black"/>
              </a:solidFill>
              <a:effectLst/>
              <a:uLnTx/>
              <a:uFillTx/>
              <a:latin typeface="Georgia" panose="02040502050405020303" pitchFamily="18" charset="0"/>
              <a:ea typeface="+mn-ea"/>
              <a:cs typeface="Arial" panose="020B0604020202020204" pitchFamily="34" charset="0"/>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a:ln>
                <a:noFill/>
              </a:ln>
              <a:solidFill>
                <a:prstClr val="black"/>
              </a:solidFill>
              <a:effectLst/>
              <a:uLnTx/>
              <a:uFillTx/>
              <a:latin typeface="Georgia"/>
              <a:ea typeface="+mn-ea"/>
              <a:cs typeface="+mn-cs"/>
            </a:endParaRPr>
          </a:p>
        </p:txBody>
      </p:sp>
      <p:pic>
        <p:nvPicPr>
          <p:cNvPr id="4" name="Afbeelding 29">
            <a:extLst>
              <a:ext uri="{FF2B5EF4-FFF2-40B4-BE49-F238E27FC236}">
                <a16:creationId xmlns:a16="http://schemas.microsoft.com/office/drawing/2014/main" id="{3361E6AD-EF5A-0637-FAFD-53FFF26E13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19572" y="1389398"/>
            <a:ext cx="1041458" cy="1041458"/>
          </a:xfrm>
          <a:prstGeom prst="rect">
            <a:avLst/>
          </a:prstGeom>
          <a:effectLst/>
        </p:spPr>
      </p:pic>
      <p:pic>
        <p:nvPicPr>
          <p:cNvPr id="20" name="Graphic 19" descr="Upward trend outline">
            <a:extLst>
              <a:ext uri="{FF2B5EF4-FFF2-40B4-BE49-F238E27FC236}">
                <a16:creationId xmlns:a16="http://schemas.microsoft.com/office/drawing/2014/main" id="{2290A382-0F00-E023-15E9-152AF455F4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69366" y="1450171"/>
            <a:ext cx="856318" cy="856318"/>
          </a:xfrm>
          <a:prstGeom prst="rect">
            <a:avLst/>
          </a:prstGeom>
        </p:spPr>
      </p:pic>
    </p:spTree>
    <p:extLst>
      <p:ext uri="{BB962C8B-B14F-4D97-AF65-F5344CB8AC3E}">
        <p14:creationId xmlns:p14="http://schemas.microsoft.com/office/powerpoint/2010/main" val="243808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a:t>Thanks for today! </a:t>
            </a:r>
          </a:p>
        </p:txBody>
      </p:sp>
    </p:spTree>
    <p:extLst>
      <p:ext uri="{BB962C8B-B14F-4D97-AF65-F5344CB8AC3E}">
        <p14:creationId xmlns:p14="http://schemas.microsoft.com/office/powerpoint/2010/main" val="315463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3"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defTabSz="457189">
              <a:defRPr/>
            </a:pPr>
            <a:endParaRPr lang="en-GB">
              <a:solidFill>
                <a:prstClr val="black"/>
              </a:solidFill>
              <a:latin typeface="Georgia" panose="02040502050405020303" pitchFamily="18" charset="0"/>
              <a:ea typeface="Burgess" panose="02000503080000020003" pitchFamily="50" charset="0"/>
              <a:cs typeface="Arial" panose="020B0604020202020204" pitchFamily="34" charset="0"/>
            </a:endParaRPr>
          </a:p>
        </p:txBody>
      </p:sp>
      <p:sp>
        <p:nvSpPr>
          <p:cNvPr id="40" name="Rectangle 39">
            <a:extLst>
              <a:ext uri="{FF2B5EF4-FFF2-40B4-BE49-F238E27FC236}">
                <a16:creationId xmlns:a16="http://schemas.microsoft.com/office/drawing/2014/main" id="{9664F022-695F-A919-4123-CF597208FB32}"/>
              </a:ext>
            </a:extLst>
          </p:cNvPr>
          <p:cNvSpPr/>
          <p:nvPr/>
        </p:nvSpPr>
        <p:spPr>
          <a:xfrm>
            <a:off x="325369" y="1283053"/>
            <a:ext cx="2810048" cy="1395899"/>
          </a:xfrm>
          <a:prstGeom prst="rect">
            <a:avLst/>
          </a:prstGeom>
          <a:solidFill>
            <a:srgbClr val="E1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83">
              <a:defRPr/>
            </a:pPr>
            <a:r>
              <a:rPr lang="en-US" sz="1400">
                <a:solidFill>
                  <a:prstClr val="black"/>
                </a:solidFill>
                <a:latin typeface="+mj-lt"/>
              </a:rPr>
              <a:t>Applies to </a:t>
            </a:r>
            <a:r>
              <a:rPr lang="en-US" sz="1400" b="1">
                <a:solidFill>
                  <a:prstClr val="black"/>
                </a:solidFill>
                <a:latin typeface="+mj-lt"/>
              </a:rPr>
              <a:t>all large companies </a:t>
            </a:r>
            <a:r>
              <a:rPr lang="en-US" sz="1400">
                <a:solidFill>
                  <a:prstClr val="black"/>
                </a:solidFill>
                <a:latin typeface="+mj-lt"/>
              </a:rPr>
              <a:t>and all companies listed on regulated markets (except micro companies)</a:t>
            </a:r>
          </a:p>
        </p:txBody>
      </p:sp>
      <p:sp>
        <p:nvSpPr>
          <p:cNvPr id="41" name="Rectangle 40">
            <a:extLst>
              <a:ext uri="{FF2B5EF4-FFF2-40B4-BE49-F238E27FC236}">
                <a16:creationId xmlns:a16="http://schemas.microsoft.com/office/drawing/2014/main" id="{DA2596AD-5E06-3AF5-3376-F40EA26CF119}"/>
              </a:ext>
            </a:extLst>
          </p:cNvPr>
          <p:cNvSpPr/>
          <p:nvPr/>
        </p:nvSpPr>
        <p:spPr>
          <a:xfrm>
            <a:off x="6126397" y="2776283"/>
            <a:ext cx="2426451" cy="1395899"/>
          </a:xfrm>
          <a:prstGeom prst="rect">
            <a:avLst/>
          </a:prstGeom>
          <a:solidFill>
            <a:srgbClr val="D5CA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r>
              <a:rPr lang="en-GB" sz="1400" b="1">
                <a:solidFill>
                  <a:prstClr val="black"/>
                </a:solidFill>
                <a:latin typeface="+mj-lt"/>
              </a:rPr>
              <a:t>ESRS</a:t>
            </a:r>
            <a:r>
              <a:rPr lang="en-GB" sz="1400">
                <a:solidFill>
                  <a:prstClr val="black"/>
                </a:solidFill>
                <a:latin typeface="+mj-lt"/>
              </a:rPr>
              <a:t> setting the detailed disclosure requirements </a:t>
            </a:r>
          </a:p>
        </p:txBody>
      </p:sp>
      <p:sp>
        <p:nvSpPr>
          <p:cNvPr id="42" name="Rectangle 41">
            <a:extLst>
              <a:ext uri="{FF2B5EF4-FFF2-40B4-BE49-F238E27FC236}">
                <a16:creationId xmlns:a16="http://schemas.microsoft.com/office/drawing/2014/main" id="{5E50A151-4622-88D2-9DB8-5A5C1EA80E22}"/>
              </a:ext>
            </a:extLst>
          </p:cNvPr>
          <p:cNvSpPr/>
          <p:nvPr/>
        </p:nvSpPr>
        <p:spPr>
          <a:xfrm>
            <a:off x="5891736" y="1283053"/>
            <a:ext cx="2669501" cy="1395899"/>
          </a:xfrm>
          <a:prstGeom prst="rect">
            <a:avLst/>
          </a:prstGeom>
          <a:solidFill>
            <a:srgbClr val="FFA8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r>
              <a:rPr lang="en-GB" sz="1400">
                <a:solidFill>
                  <a:prstClr val="black"/>
                </a:solidFill>
                <a:latin typeface="+mj-lt"/>
              </a:rPr>
              <a:t>Requirement for </a:t>
            </a:r>
            <a:r>
              <a:rPr lang="en-GB" sz="1400" b="1">
                <a:solidFill>
                  <a:prstClr val="black"/>
                </a:solidFill>
                <a:latin typeface="+mj-lt"/>
              </a:rPr>
              <a:t>verification of sustainability data </a:t>
            </a:r>
            <a:r>
              <a:rPr lang="en-GB" sz="1400">
                <a:solidFill>
                  <a:prstClr val="black"/>
                </a:solidFill>
                <a:latin typeface="+mj-lt"/>
              </a:rPr>
              <a:t>(limited vs reasonable assurance)</a:t>
            </a:r>
          </a:p>
        </p:txBody>
      </p:sp>
      <p:sp>
        <p:nvSpPr>
          <p:cNvPr id="45" name="Rectangle 44">
            <a:extLst>
              <a:ext uri="{FF2B5EF4-FFF2-40B4-BE49-F238E27FC236}">
                <a16:creationId xmlns:a16="http://schemas.microsoft.com/office/drawing/2014/main" id="{8D4A0F9C-11CB-7199-537F-30BC8404F19B}"/>
              </a:ext>
            </a:extLst>
          </p:cNvPr>
          <p:cNvSpPr/>
          <p:nvPr/>
        </p:nvSpPr>
        <p:spPr>
          <a:xfrm>
            <a:off x="3331028" y="1283052"/>
            <a:ext cx="2365097" cy="139589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r>
              <a:rPr lang="en-GB" sz="1400">
                <a:solidFill>
                  <a:prstClr val="black"/>
                </a:solidFill>
                <a:latin typeface="+mj-lt"/>
              </a:rPr>
              <a:t>Sustainability information as part of the </a:t>
            </a:r>
            <a:r>
              <a:rPr lang="en-GB" sz="1400" b="1">
                <a:solidFill>
                  <a:prstClr val="black"/>
                </a:solidFill>
                <a:latin typeface="+mj-lt"/>
              </a:rPr>
              <a:t>management report</a:t>
            </a:r>
          </a:p>
        </p:txBody>
      </p:sp>
      <p:sp>
        <p:nvSpPr>
          <p:cNvPr id="3" name="Title 2">
            <a:extLst>
              <a:ext uri="{FF2B5EF4-FFF2-40B4-BE49-F238E27FC236}">
                <a16:creationId xmlns:a16="http://schemas.microsoft.com/office/drawing/2014/main" id="{CA9FB95D-D6F2-3184-E4CA-CD485CC53D32}"/>
              </a:ext>
            </a:extLst>
          </p:cNvPr>
          <p:cNvSpPr>
            <a:spLocks noGrp="1"/>
          </p:cNvSpPr>
          <p:nvPr>
            <p:ph type="title"/>
          </p:nvPr>
        </p:nvSpPr>
        <p:spPr/>
        <p:txBody>
          <a:bodyPr/>
          <a:lstStyle/>
          <a:p>
            <a:r>
              <a:rPr lang="nl-NL">
                <a:ea typeface="Burgess" panose="02000503080000020003" pitchFamily="50" charset="0"/>
                <a:cs typeface="Segoe UI"/>
              </a:rPr>
              <a:t>CSRD</a:t>
            </a:r>
            <a:br>
              <a:rPr lang="nl-NL">
                <a:ea typeface="Burgess" panose="02000503080000020003" pitchFamily="50" charset="0"/>
                <a:cs typeface="Segoe UI"/>
              </a:rPr>
            </a:br>
            <a:r>
              <a:rPr lang="nl-NL">
                <a:ea typeface="Burgess" panose="02000503080000020003" pitchFamily="50" charset="0"/>
                <a:cs typeface="Segoe UI"/>
              </a:rPr>
              <a:t>Some key implications</a:t>
            </a:r>
            <a:endParaRPr lang="en-GB"/>
          </a:p>
        </p:txBody>
      </p:sp>
      <p:sp>
        <p:nvSpPr>
          <p:cNvPr id="4" name="Rectangle 3">
            <a:extLst>
              <a:ext uri="{FF2B5EF4-FFF2-40B4-BE49-F238E27FC236}">
                <a16:creationId xmlns:a16="http://schemas.microsoft.com/office/drawing/2014/main" id="{B0F1ADBE-BBA9-C1C3-EB87-63DA7EF2072C}"/>
              </a:ext>
            </a:extLst>
          </p:cNvPr>
          <p:cNvSpPr/>
          <p:nvPr/>
        </p:nvSpPr>
        <p:spPr>
          <a:xfrm>
            <a:off x="2759978" y="2776283"/>
            <a:ext cx="3223919" cy="139589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83">
              <a:defRPr/>
            </a:pPr>
            <a:r>
              <a:rPr lang="sv-SE" sz="1400" b="1">
                <a:solidFill>
                  <a:prstClr val="black"/>
                </a:solidFill>
                <a:latin typeface="+mj-lt"/>
              </a:rPr>
              <a:t>Double materiality</a:t>
            </a:r>
            <a:r>
              <a:rPr lang="sv-SE" sz="1400">
                <a:solidFill>
                  <a:prstClr val="black"/>
                </a:solidFill>
                <a:latin typeface="+mj-lt"/>
              </a:rPr>
              <a:t> as basis of sustainability requirements</a:t>
            </a:r>
          </a:p>
        </p:txBody>
      </p:sp>
      <p:sp>
        <p:nvSpPr>
          <p:cNvPr id="5" name="Rectangle 4">
            <a:extLst>
              <a:ext uri="{FF2B5EF4-FFF2-40B4-BE49-F238E27FC236}">
                <a16:creationId xmlns:a16="http://schemas.microsoft.com/office/drawing/2014/main" id="{540FBEA8-D8B5-EB5D-B7E8-55957D9DC409}"/>
              </a:ext>
            </a:extLst>
          </p:cNvPr>
          <p:cNvSpPr/>
          <p:nvPr/>
        </p:nvSpPr>
        <p:spPr>
          <a:xfrm>
            <a:off x="325369" y="2776282"/>
            <a:ext cx="2365097" cy="139589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r>
              <a:rPr lang="en-GB" sz="1400">
                <a:solidFill>
                  <a:prstClr val="black"/>
                </a:solidFill>
                <a:latin typeface="+mj-lt"/>
              </a:rPr>
              <a:t>Requirement for </a:t>
            </a:r>
            <a:r>
              <a:rPr lang="en-GB" sz="1400" b="1">
                <a:solidFill>
                  <a:prstClr val="black"/>
                </a:solidFill>
                <a:latin typeface="+mj-lt"/>
              </a:rPr>
              <a:t>value chain</a:t>
            </a:r>
            <a:r>
              <a:rPr lang="en-GB" sz="1400">
                <a:solidFill>
                  <a:prstClr val="black"/>
                </a:solidFill>
                <a:latin typeface="+mj-lt"/>
              </a:rPr>
              <a:t> information</a:t>
            </a:r>
          </a:p>
        </p:txBody>
      </p:sp>
    </p:spTree>
    <p:custDataLst>
      <p:tags r:id="rId1"/>
    </p:custDataLst>
    <p:extLst>
      <p:ext uri="{BB962C8B-B14F-4D97-AF65-F5344CB8AC3E}">
        <p14:creationId xmlns:p14="http://schemas.microsoft.com/office/powerpoint/2010/main" val="208421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12EAF9-9714-E1D5-6EE8-D400AB1E47B3}"/>
              </a:ext>
            </a:extLst>
          </p:cNvPr>
          <p:cNvSpPr>
            <a:spLocks noGrp="1"/>
          </p:cNvSpPr>
          <p:nvPr>
            <p:ph type="sldNum" sz="quarter" idx="12"/>
          </p:nvPr>
        </p:nvSpPr>
        <p:spPr/>
        <p:txBody>
          <a:bodyPr/>
          <a:lstStyle/>
          <a:p>
            <a:fld id="{C4B6D6C4-FC56-B942-8CAF-D9B595FF1F43}" type="slidenum">
              <a:rPr lang="sv-SE" smtClean="0"/>
              <a:pPr/>
              <a:t>7</a:t>
            </a:fld>
            <a:endParaRPr lang="sv-SE"/>
          </a:p>
        </p:txBody>
      </p:sp>
      <p:sp>
        <p:nvSpPr>
          <p:cNvPr id="3" name="Title 2">
            <a:extLst>
              <a:ext uri="{FF2B5EF4-FFF2-40B4-BE49-F238E27FC236}">
                <a16:creationId xmlns:a16="http://schemas.microsoft.com/office/drawing/2014/main" id="{6AA537DB-8F99-C5A7-95BC-A56F9D90D109}"/>
              </a:ext>
            </a:extLst>
          </p:cNvPr>
          <p:cNvSpPr>
            <a:spLocks noGrp="1"/>
          </p:cNvSpPr>
          <p:nvPr>
            <p:ph type="title"/>
          </p:nvPr>
        </p:nvSpPr>
        <p:spPr>
          <a:xfrm>
            <a:off x="299603" y="164210"/>
            <a:ext cx="7583155" cy="525044"/>
          </a:xfrm>
        </p:spPr>
        <p:txBody>
          <a:bodyPr/>
          <a:lstStyle/>
          <a:p>
            <a:r>
              <a:rPr lang="en-US"/>
              <a:t>ESRS Standards</a:t>
            </a:r>
            <a:endParaRPr lang="en-SE"/>
          </a:p>
        </p:txBody>
      </p:sp>
      <p:sp>
        <p:nvSpPr>
          <p:cNvPr id="5" name="TextBox 4">
            <a:extLst>
              <a:ext uri="{FF2B5EF4-FFF2-40B4-BE49-F238E27FC236}">
                <a16:creationId xmlns:a16="http://schemas.microsoft.com/office/drawing/2014/main" id="{A24B8D49-5B4C-E1E5-467E-CCAA4D050AD3}"/>
              </a:ext>
            </a:extLst>
          </p:cNvPr>
          <p:cNvSpPr txBox="1"/>
          <p:nvPr/>
        </p:nvSpPr>
        <p:spPr>
          <a:xfrm>
            <a:off x="3034036" y="1459974"/>
            <a:ext cx="1818289" cy="307777"/>
          </a:xfrm>
          <a:prstGeom prst="rect">
            <a:avLst/>
          </a:prstGeom>
          <a:noFill/>
        </p:spPr>
        <p:txBody>
          <a:bodyPr wrap="square" rtlCol="0">
            <a:spAutoFit/>
          </a:bodyPr>
          <a:lstStyle/>
          <a:p>
            <a:pPr algn="l"/>
            <a:r>
              <a:rPr lang="en-US" sz="1400" b="1"/>
              <a:t>Environment</a:t>
            </a:r>
            <a:endParaRPr lang="en-SE" sz="1400" b="1" err="1"/>
          </a:p>
        </p:txBody>
      </p:sp>
      <p:sp>
        <p:nvSpPr>
          <p:cNvPr id="6" name="TextBox 5">
            <a:extLst>
              <a:ext uri="{FF2B5EF4-FFF2-40B4-BE49-F238E27FC236}">
                <a16:creationId xmlns:a16="http://schemas.microsoft.com/office/drawing/2014/main" id="{E3A42C31-88A0-9EBB-3E37-32D749DE993E}"/>
              </a:ext>
            </a:extLst>
          </p:cNvPr>
          <p:cNvSpPr txBox="1"/>
          <p:nvPr/>
        </p:nvSpPr>
        <p:spPr>
          <a:xfrm>
            <a:off x="7061602" y="1371339"/>
            <a:ext cx="1818289" cy="307777"/>
          </a:xfrm>
          <a:prstGeom prst="rect">
            <a:avLst/>
          </a:prstGeom>
          <a:noFill/>
        </p:spPr>
        <p:txBody>
          <a:bodyPr wrap="square" rtlCol="0">
            <a:spAutoFit/>
          </a:bodyPr>
          <a:lstStyle/>
          <a:p>
            <a:pPr algn="l"/>
            <a:r>
              <a:rPr lang="en-US" sz="1400" b="1"/>
              <a:t>Governance</a:t>
            </a:r>
            <a:endParaRPr lang="en-SE" sz="1400" b="1" err="1"/>
          </a:p>
        </p:txBody>
      </p:sp>
      <p:sp>
        <p:nvSpPr>
          <p:cNvPr id="7" name="TextBox 6">
            <a:extLst>
              <a:ext uri="{FF2B5EF4-FFF2-40B4-BE49-F238E27FC236}">
                <a16:creationId xmlns:a16="http://schemas.microsoft.com/office/drawing/2014/main" id="{9D3C9DF0-2B66-AA59-C29B-6AC591B8E628}"/>
              </a:ext>
            </a:extLst>
          </p:cNvPr>
          <p:cNvSpPr txBox="1"/>
          <p:nvPr/>
        </p:nvSpPr>
        <p:spPr>
          <a:xfrm>
            <a:off x="5368513" y="1472197"/>
            <a:ext cx="1818289" cy="307777"/>
          </a:xfrm>
          <a:prstGeom prst="rect">
            <a:avLst/>
          </a:prstGeom>
          <a:noFill/>
        </p:spPr>
        <p:txBody>
          <a:bodyPr wrap="square" rtlCol="0">
            <a:spAutoFit/>
          </a:bodyPr>
          <a:lstStyle/>
          <a:p>
            <a:pPr algn="l"/>
            <a:r>
              <a:rPr lang="en-US" sz="1400" b="1"/>
              <a:t>Social</a:t>
            </a:r>
            <a:endParaRPr lang="en-SE" sz="1400" b="1" err="1"/>
          </a:p>
        </p:txBody>
      </p:sp>
      <p:sp>
        <p:nvSpPr>
          <p:cNvPr id="8" name="Rectangle 7">
            <a:extLst>
              <a:ext uri="{FF2B5EF4-FFF2-40B4-BE49-F238E27FC236}">
                <a16:creationId xmlns:a16="http://schemas.microsoft.com/office/drawing/2014/main" id="{72503F17-A65C-047F-BEB3-9724B0464513}"/>
              </a:ext>
            </a:extLst>
          </p:cNvPr>
          <p:cNvSpPr/>
          <p:nvPr/>
        </p:nvSpPr>
        <p:spPr>
          <a:xfrm>
            <a:off x="2909548" y="1776812"/>
            <a:ext cx="1818289" cy="525044"/>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E1 Climate change</a:t>
            </a:r>
            <a:endParaRPr lang="en-SE" sz="1100" b="1">
              <a:solidFill>
                <a:schemeClr val="tx1"/>
              </a:solidFill>
            </a:endParaRPr>
          </a:p>
        </p:txBody>
      </p:sp>
      <p:sp>
        <p:nvSpPr>
          <p:cNvPr id="9" name="Rectangle 8">
            <a:extLst>
              <a:ext uri="{FF2B5EF4-FFF2-40B4-BE49-F238E27FC236}">
                <a16:creationId xmlns:a16="http://schemas.microsoft.com/office/drawing/2014/main" id="{23A75DCE-1349-6677-BB57-034D86D32BE7}"/>
              </a:ext>
            </a:extLst>
          </p:cNvPr>
          <p:cNvSpPr/>
          <p:nvPr/>
        </p:nvSpPr>
        <p:spPr>
          <a:xfrm>
            <a:off x="2909548" y="4433891"/>
            <a:ext cx="1818289" cy="525044"/>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E5 Circular economy</a:t>
            </a:r>
            <a:endParaRPr lang="en-SE" sz="1100" b="1">
              <a:solidFill>
                <a:schemeClr val="tx1"/>
              </a:solidFill>
            </a:endParaRPr>
          </a:p>
        </p:txBody>
      </p:sp>
      <p:sp>
        <p:nvSpPr>
          <p:cNvPr id="10" name="Rectangle 9">
            <a:extLst>
              <a:ext uri="{FF2B5EF4-FFF2-40B4-BE49-F238E27FC236}">
                <a16:creationId xmlns:a16="http://schemas.microsoft.com/office/drawing/2014/main" id="{D13E3CA9-080D-B64F-46D7-2EBE57F4C7DC}"/>
              </a:ext>
            </a:extLst>
          </p:cNvPr>
          <p:cNvSpPr/>
          <p:nvPr/>
        </p:nvSpPr>
        <p:spPr>
          <a:xfrm>
            <a:off x="2909549" y="2475445"/>
            <a:ext cx="1818289" cy="525044"/>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E2 Pollution</a:t>
            </a:r>
            <a:endParaRPr lang="en-SE" sz="1100" b="1">
              <a:solidFill>
                <a:schemeClr val="tx1"/>
              </a:solidFill>
            </a:endParaRPr>
          </a:p>
        </p:txBody>
      </p:sp>
      <p:sp>
        <p:nvSpPr>
          <p:cNvPr id="11" name="Rectangle 10">
            <a:extLst>
              <a:ext uri="{FF2B5EF4-FFF2-40B4-BE49-F238E27FC236}">
                <a16:creationId xmlns:a16="http://schemas.microsoft.com/office/drawing/2014/main" id="{B3FE2099-CD11-F29D-9A06-6777F07230AB}"/>
              </a:ext>
            </a:extLst>
          </p:cNvPr>
          <p:cNvSpPr/>
          <p:nvPr/>
        </p:nvSpPr>
        <p:spPr>
          <a:xfrm>
            <a:off x="2909549" y="3158759"/>
            <a:ext cx="1818289" cy="525044"/>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E3 Water and marine resources</a:t>
            </a:r>
            <a:endParaRPr lang="en-SE" sz="1100" b="1">
              <a:solidFill>
                <a:schemeClr val="tx1"/>
              </a:solidFill>
            </a:endParaRPr>
          </a:p>
        </p:txBody>
      </p:sp>
      <p:sp>
        <p:nvSpPr>
          <p:cNvPr id="12" name="Rectangle 11">
            <a:extLst>
              <a:ext uri="{FF2B5EF4-FFF2-40B4-BE49-F238E27FC236}">
                <a16:creationId xmlns:a16="http://schemas.microsoft.com/office/drawing/2014/main" id="{8EDCF5E3-FDBD-D21A-11F1-A4BDCEC32C4C}"/>
              </a:ext>
            </a:extLst>
          </p:cNvPr>
          <p:cNvSpPr/>
          <p:nvPr/>
        </p:nvSpPr>
        <p:spPr>
          <a:xfrm>
            <a:off x="2909549" y="3796325"/>
            <a:ext cx="1818289" cy="525044"/>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E4 Biodiversity and ecosystems</a:t>
            </a:r>
            <a:endParaRPr lang="en-SE" sz="1100" b="1">
              <a:solidFill>
                <a:schemeClr val="tx1"/>
              </a:solidFill>
            </a:endParaRPr>
          </a:p>
        </p:txBody>
      </p:sp>
      <p:sp>
        <p:nvSpPr>
          <p:cNvPr id="13" name="Rectangle 12">
            <a:extLst>
              <a:ext uri="{FF2B5EF4-FFF2-40B4-BE49-F238E27FC236}">
                <a16:creationId xmlns:a16="http://schemas.microsoft.com/office/drawing/2014/main" id="{63069965-82C0-5D0C-13F9-3661E79F99DE}"/>
              </a:ext>
            </a:extLst>
          </p:cNvPr>
          <p:cNvSpPr/>
          <p:nvPr/>
        </p:nvSpPr>
        <p:spPr>
          <a:xfrm>
            <a:off x="4893467" y="1771178"/>
            <a:ext cx="1818289" cy="52504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S1 Own workforce</a:t>
            </a:r>
            <a:endParaRPr lang="en-SE" sz="1100" b="1">
              <a:solidFill>
                <a:schemeClr val="tx1"/>
              </a:solidFill>
            </a:endParaRPr>
          </a:p>
        </p:txBody>
      </p:sp>
      <p:sp>
        <p:nvSpPr>
          <p:cNvPr id="15" name="Rectangle 14">
            <a:extLst>
              <a:ext uri="{FF2B5EF4-FFF2-40B4-BE49-F238E27FC236}">
                <a16:creationId xmlns:a16="http://schemas.microsoft.com/office/drawing/2014/main" id="{8DEBB698-D98E-6693-05F8-F5625401CAD8}"/>
              </a:ext>
            </a:extLst>
          </p:cNvPr>
          <p:cNvSpPr/>
          <p:nvPr/>
        </p:nvSpPr>
        <p:spPr>
          <a:xfrm>
            <a:off x="4893467" y="2454492"/>
            <a:ext cx="1818289" cy="52504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S2 Workers in the value chains</a:t>
            </a:r>
            <a:endParaRPr lang="en-SE" sz="1100" b="1">
              <a:solidFill>
                <a:schemeClr val="tx1"/>
              </a:solidFill>
            </a:endParaRPr>
          </a:p>
        </p:txBody>
      </p:sp>
      <p:sp>
        <p:nvSpPr>
          <p:cNvPr id="16" name="Rectangle 15">
            <a:extLst>
              <a:ext uri="{FF2B5EF4-FFF2-40B4-BE49-F238E27FC236}">
                <a16:creationId xmlns:a16="http://schemas.microsoft.com/office/drawing/2014/main" id="{B7CA2E6D-F14E-72F9-B01A-B2DE6D7B9EDE}"/>
              </a:ext>
            </a:extLst>
          </p:cNvPr>
          <p:cNvSpPr/>
          <p:nvPr/>
        </p:nvSpPr>
        <p:spPr>
          <a:xfrm>
            <a:off x="4893467" y="3137806"/>
            <a:ext cx="1818289" cy="52504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S3 Affected communities</a:t>
            </a:r>
            <a:endParaRPr lang="en-SE" sz="1100" b="1">
              <a:solidFill>
                <a:schemeClr val="tx1"/>
              </a:solidFill>
            </a:endParaRPr>
          </a:p>
        </p:txBody>
      </p:sp>
      <p:sp>
        <p:nvSpPr>
          <p:cNvPr id="17" name="Rectangle 16">
            <a:extLst>
              <a:ext uri="{FF2B5EF4-FFF2-40B4-BE49-F238E27FC236}">
                <a16:creationId xmlns:a16="http://schemas.microsoft.com/office/drawing/2014/main" id="{635209E5-02CF-5ACF-8B81-55A4FC4DDFF5}"/>
              </a:ext>
            </a:extLst>
          </p:cNvPr>
          <p:cNvSpPr/>
          <p:nvPr/>
        </p:nvSpPr>
        <p:spPr>
          <a:xfrm>
            <a:off x="4893467" y="3775372"/>
            <a:ext cx="1818289" cy="52504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S4 Consumer and end-users</a:t>
            </a:r>
            <a:endParaRPr lang="en-SE" sz="1100" b="1">
              <a:solidFill>
                <a:schemeClr val="tx1"/>
              </a:solidFill>
            </a:endParaRPr>
          </a:p>
        </p:txBody>
      </p:sp>
      <p:sp>
        <p:nvSpPr>
          <p:cNvPr id="18" name="Rectangle 17">
            <a:extLst>
              <a:ext uri="{FF2B5EF4-FFF2-40B4-BE49-F238E27FC236}">
                <a16:creationId xmlns:a16="http://schemas.microsoft.com/office/drawing/2014/main" id="{6CB77439-96CA-5A41-3198-6694D15CBE51}"/>
              </a:ext>
            </a:extLst>
          </p:cNvPr>
          <p:cNvSpPr/>
          <p:nvPr/>
        </p:nvSpPr>
        <p:spPr>
          <a:xfrm>
            <a:off x="6876304" y="1771178"/>
            <a:ext cx="1818289" cy="52504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rPr>
              <a:t>G1 Business conduct</a:t>
            </a:r>
            <a:endParaRPr lang="en-SE" sz="1100" b="1">
              <a:solidFill>
                <a:schemeClr val="tx1"/>
              </a:solidFill>
            </a:endParaRPr>
          </a:p>
        </p:txBody>
      </p:sp>
      <p:sp>
        <p:nvSpPr>
          <p:cNvPr id="19" name="AutoShape 2">
            <a:extLst>
              <a:ext uri="{FF2B5EF4-FFF2-40B4-BE49-F238E27FC236}">
                <a16:creationId xmlns:a16="http://schemas.microsoft.com/office/drawing/2014/main" id="{970A0CAB-E591-8700-69D5-9D8480C496AA}"/>
              </a:ext>
            </a:extLst>
          </p:cNvPr>
          <p:cNvSpPr>
            <a:spLocks noChangeAspect="1" noChangeArrowheads="1"/>
          </p:cNvSpPr>
          <p:nvPr/>
        </p:nvSpPr>
        <p:spPr bwMode="auto">
          <a:xfrm>
            <a:off x="5879802" y="267133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sp>
        <p:nvSpPr>
          <p:cNvPr id="20" name="AutoShape 4">
            <a:extLst>
              <a:ext uri="{FF2B5EF4-FFF2-40B4-BE49-F238E27FC236}">
                <a16:creationId xmlns:a16="http://schemas.microsoft.com/office/drawing/2014/main" id="{F2573170-9E7A-7CDD-3CFB-EF02B85EBD5E}"/>
              </a:ext>
            </a:extLst>
          </p:cNvPr>
          <p:cNvSpPr>
            <a:spLocks noChangeAspect="1" noChangeArrowheads="1"/>
          </p:cNvSpPr>
          <p:nvPr/>
        </p:nvSpPr>
        <p:spPr bwMode="auto">
          <a:xfrm>
            <a:off x="2560169" y="1258815"/>
            <a:ext cx="1201935" cy="12019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sp>
        <p:nvSpPr>
          <p:cNvPr id="22" name="AutoShape 8">
            <a:extLst>
              <a:ext uri="{FF2B5EF4-FFF2-40B4-BE49-F238E27FC236}">
                <a16:creationId xmlns:a16="http://schemas.microsoft.com/office/drawing/2014/main" id="{B0D2B2A2-C84F-4850-6720-E2670E812A39}"/>
              </a:ext>
            </a:extLst>
          </p:cNvPr>
          <p:cNvSpPr>
            <a:spLocks noChangeAspect="1" noChangeArrowheads="1"/>
          </p:cNvSpPr>
          <p:nvPr/>
        </p:nvSpPr>
        <p:spPr bwMode="auto">
          <a:xfrm>
            <a:off x="6032202" y="282373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E"/>
          </a:p>
        </p:txBody>
      </p:sp>
      <p:pic>
        <p:nvPicPr>
          <p:cNvPr id="23" name="Graphic 22" descr="Recycle outline">
            <a:extLst>
              <a:ext uri="{FF2B5EF4-FFF2-40B4-BE49-F238E27FC236}">
                <a16:creationId xmlns:a16="http://schemas.microsoft.com/office/drawing/2014/main" id="{4062FC0D-0250-EAD8-6B90-172CCE4994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67932" y="1024388"/>
            <a:ext cx="639902" cy="639902"/>
          </a:xfrm>
          <a:prstGeom prst="rect">
            <a:avLst/>
          </a:prstGeom>
        </p:spPr>
      </p:pic>
      <p:pic>
        <p:nvPicPr>
          <p:cNvPr id="24" name="Graphic 23" descr="Group of people outline">
            <a:extLst>
              <a:ext uri="{FF2B5EF4-FFF2-40B4-BE49-F238E27FC236}">
                <a16:creationId xmlns:a16="http://schemas.microsoft.com/office/drawing/2014/main" id="{B054EE97-12EF-BD37-9411-06F325C5BC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08349" y="976270"/>
            <a:ext cx="610500" cy="610500"/>
          </a:xfrm>
          <a:prstGeom prst="rect">
            <a:avLst/>
          </a:prstGeom>
        </p:spPr>
      </p:pic>
      <p:pic>
        <p:nvPicPr>
          <p:cNvPr id="25" name="Graphic 24" descr="Person with idea outline">
            <a:extLst>
              <a:ext uri="{FF2B5EF4-FFF2-40B4-BE49-F238E27FC236}">
                <a16:creationId xmlns:a16="http://schemas.microsoft.com/office/drawing/2014/main" id="{67E66640-2BC8-3DE7-E053-D359AF7EB3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51126" y="916598"/>
            <a:ext cx="610501" cy="610501"/>
          </a:xfrm>
          <a:prstGeom prst="rect">
            <a:avLst/>
          </a:prstGeom>
        </p:spPr>
      </p:pic>
      <p:sp>
        <p:nvSpPr>
          <p:cNvPr id="4" name="TextBox 3">
            <a:extLst>
              <a:ext uri="{FF2B5EF4-FFF2-40B4-BE49-F238E27FC236}">
                <a16:creationId xmlns:a16="http://schemas.microsoft.com/office/drawing/2014/main" id="{6EE05CE6-2724-CE81-6947-BDD0C830AF70}"/>
              </a:ext>
            </a:extLst>
          </p:cNvPr>
          <p:cNvSpPr txBox="1"/>
          <p:nvPr/>
        </p:nvSpPr>
        <p:spPr>
          <a:xfrm>
            <a:off x="4970366" y="621675"/>
            <a:ext cx="3300504" cy="223076"/>
          </a:xfrm>
          <a:prstGeom prst="rect">
            <a:avLst/>
          </a:prstGeom>
          <a:noFill/>
        </p:spPr>
        <p:txBody>
          <a:bodyPr wrap="square" rtlCol="0">
            <a:noAutofit/>
          </a:bodyPr>
          <a:lstStyle/>
          <a:p>
            <a:pPr algn="l"/>
            <a:r>
              <a:rPr lang="en-US" sz="1400" b="1"/>
              <a:t>Topical standards</a:t>
            </a:r>
            <a:endParaRPr lang="en-FI" sz="1400" b="1"/>
          </a:p>
        </p:txBody>
      </p:sp>
      <p:sp>
        <p:nvSpPr>
          <p:cNvPr id="14" name="TextBox 13">
            <a:extLst>
              <a:ext uri="{FF2B5EF4-FFF2-40B4-BE49-F238E27FC236}">
                <a16:creationId xmlns:a16="http://schemas.microsoft.com/office/drawing/2014/main" id="{A2B025CD-95FB-B509-4DDE-ACF8DD7EE7D2}"/>
              </a:ext>
            </a:extLst>
          </p:cNvPr>
          <p:cNvSpPr txBox="1"/>
          <p:nvPr/>
        </p:nvSpPr>
        <p:spPr>
          <a:xfrm>
            <a:off x="44321" y="621675"/>
            <a:ext cx="3300504" cy="223076"/>
          </a:xfrm>
          <a:prstGeom prst="rect">
            <a:avLst/>
          </a:prstGeom>
          <a:noFill/>
        </p:spPr>
        <p:txBody>
          <a:bodyPr wrap="square" rtlCol="0">
            <a:noAutofit/>
          </a:bodyPr>
          <a:lstStyle/>
          <a:p>
            <a:pPr algn="l"/>
            <a:r>
              <a:rPr lang="en-US" sz="1400" b="1"/>
              <a:t>Cross-cutting standards</a:t>
            </a:r>
            <a:endParaRPr lang="en-FI" sz="1400" b="1"/>
          </a:p>
        </p:txBody>
      </p:sp>
      <p:sp>
        <p:nvSpPr>
          <p:cNvPr id="21" name="Rectangle 20">
            <a:extLst>
              <a:ext uri="{FF2B5EF4-FFF2-40B4-BE49-F238E27FC236}">
                <a16:creationId xmlns:a16="http://schemas.microsoft.com/office/drawing/2014/main" id="{C9F5EA7D-9005-C63F-3A53-3A1B9EE98302}"/>
              </a:ext>
            </a:extLst>
          </p:cNvPr>
          <p:cNvSpPr/>
          <p:nvPr/>
        </p:nvSpPr>
        <p:spPr>
          <a:xfrm>
            <a:off x="286032" y="1765248"/>
            <a:ext cx="1818289" cy="52504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bg1"/>
                </a:solidFill>
              </a:rPr>
              <a:t>ESRS 1 General requirements</a:t>
            </a:r>
            <a:endParaRPr lang="en-SE" sz="1100" b="1">
              <a:solidFill>
                <a:schemeClr val="bg1"/>
              </a:solidFill>
            </a:endParaRPr>
          </a:p>
        </p:txBody>
      </p:sp>
      <p:sp>
        <p:nvSpPr>
          <p:cNvPr id="26" name="Rectangle 25">
            <a:extLst>
              <a:ext uri="{FF2B5EF4-FFF2-40B4-BE49-F238E27FC236}">
                <a16:creationId xmlns:a16="http://schemas.microsoft.com/office/drawing/2014/main" id="{0094EE79-05B8-B2CD-63D5-86383D8B2A20}"/>
              </a:ext>
            </a:extLst>
          </p:cNvPr>
          <p:cNvSpPr/>
          <p:nvPr/>
        </p:nvSpPr>
        <p:spPr>
          <a:xfrm>
            <a:off x="299603" y="2559930"/>
            <a:ext cx="1818289" cy="52504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bg1"/>
                </a:solidFill>
              </a:rPr>
              <a:t>ESRS 2 General disclosures</a:t>
            </a:r>
            <a:endParaRPr lang="en-SE" sz="1100" b="1">
              <a:solidFill>
                <a:schemeClr val="bg1"/>
              </a:solidFill>
            </a:endParaRPr>
          </a:p>
        </p:txBody>
      </p:sp>
      <p:sp>
        <p:nvSpPr>
          <p:cNvPr id="27" name="Rectangle 26">
            <a:extLst>
              <a:ext uri="{FF2B5EF4-FFF2-40B4-BE49-F238E27FC236}">
                <a16:creationId xmlns:a16="http://schemas.microsoft.com/office/drawing/2014/main" id="{2C2A7D7D-610F-4E62-40EB-CA631BA2BF11}"/>
              </a:ext>
            </a:extLst>
          </p:cNvPr>
          <p:cNvSpPr/>
          <p:nvPr/>
        </p:nvSpPr>
        <p:spPr>
          <a:xfrm>
            <a:off x="2718034" y="976270"/>
            <a:ext cx="6126364" cy="4003020"/>
          </a:xfrm>
          <a:prstGeom prst="rect">
            <a:avLst/>
          </a:prstGeom>
          <a:noFill/>
          <a:ln w="190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FI"/>
          </a:p>
        </p:txBody>
      </p:sp>
      <p:sp>
        <p:nvSpPr>
          <p:cNvPr id="28" name="Rectangle 27">
            <a:extLst>
              <a:ext uri="{FF2B5EF4-FFF2-40B4-BE49-F238E27FC236}">
                <a16:creationId xmlns:a16="http://schemas.microsoft.com/office/drawing/2014/main" id="{3D12B48E-9321-4927-2FA9-597EC3380F80}"/>
              </a:ext>
            </a:extLst>
          </p:cNvPr>
          <p:cNvSpPr/>
          <p:nvPr/>
        </p:nvSpPr>
        <p:spPr>
          <a:xfrm>
            <a:off x="134224" y="939388"/>
            <a:ext cx="2159333" cy="4003020"/>
          </a:xfrm>
          <a:prstGeom prst="rect">
            <a:avLst/>
          </a:prstGeom>
          <a:noFill/>
          <a:ln w="190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131281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26A06561-A779-425A-B93A-3BC385589FA7}"/>
              </a:ext>
            </a:extLst>
          </p:cNvPr>
          <p:cNvSpPr txBox="1">
            <a:spLocks/>
          </p:cNvSpPr>
          <p:nvPr/>
        </p:nvSpPr>
        <p:spPr>
          <a:xfrm>
            <a:off x="297512" y="263153"/>
            <a:ext cx="4400131" cy="545349"/>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a:solidFill>
                  <a:schemeClr val="tx1"/>
                </a:solidFill>
                <a:latin typeface="Burgess"/>
                <a:ea typeface="+mj-ea"/>
                <a:cs typeface="Burges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2200" b="1" i="0" u="none" strike="noStrike" kern="1200" cap="none" spc="0" normalizeH="0" baseline="0" noProof="0">
              <a:ln>
                <a:noFill/>
              </a:ln>
              <a:solidFill>
                <a:prstClr val="black"/>
              </a:solidFill>
              <a:effectLst/>
              <a:uLnTx/>
              <a:uFillTx/>
              <a:latin typeface="Georgia" panose="02040502050405020303" pitchFamily="18" charset="0"/>
              <a:ea typeface="Burgess" panose="02000503080000020003" pitchFamily="50" charset="0"/>
            </a:endParaRPr>
          </a:p>
        </p:txBody>
      </p:sp>
      <p:sp>
        <p:nvSpPr>
          <p:cNvPr id="26" name="Tijdelijke aanduiding voor tekst 1">
            <a:extLst>
              <a:ext uri="{FF2B5EF4-FFF2-40B4-BE49-F238E27FC236}">
                <a16:creationId xmlns:a16="http://schemas.microsoft.com/office/drawing/2014/main" id="{32487353-FBBB-4099-AD79-BFD79049CAD6}"/>
              </a:ext>
            </a:extLst>
          </p:cNvPr>
          <p:cNvSpPr txBox="1">
            <a:spLocks/>
          </p:cNvSpPr>
          <p:nvPr/>
        </p:nvSpPr>
        <p:spPr>
          <a:xfrm>
            <a:off x="442380" y="378210"/>
            <a:ext cx="8195761" cy="543333"/>
          </a:xfrm>
          <a:prstGeom prst="rect">
            <a:avLst/>
          </a:prstGeom>
        </p:spPr>
        <p:txBody>
          <a:bodyPr vert="horz" lIns="68580" tIns="34290" rIns="68580" bIns="34290" rtlCol="0" anchor="ctr" anchorCtr="0">
            <a:noAutofit/>
          </a:bodyPr>
          <a:lstStyle>
            <a:defPPr>
              <a:defRPr lang="sv-SE"/>
            </a:defPPr>
            <a:lvl1pPr marL="0" algn="l" defTabSz="457200" rtl="0" eaLnBrk="1" latinLnBrk="0" hangingPunct="1">
              <a:defRPr sz="1000" b="0" i="0" kern="1200">
                <a:solidFill>
                  <a:srgbClr val="000000"/>
                </a:solidFill>
                <a:latin typeface="Burgess"/>
                <a:ea typeface="+mn-ea"/>
                <a:cs typeface="Burges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178"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Georgia"/>
                <a:ea typeface="Burgess" panose="02000503080000020003" pitchFamily="50" charset="0"/>
                <a:cs typeface="Segoe UI"/>
              </a:rPr>
              <a:t>Double materiality - what</a:t>
            </a:r>
          </a:p>
        </p:txBody>
      </p:sp>
      <p:grpSp>
        <p:nvGrpSpPr>
          <p:cNvPr id="22" name="Group 21">
            <a:extLst>
              <a:ext uri="{FF2B5EF4-FFF2-40B4-BE49-F238E27FC236}">
                <a16:creationId xmlns:a16="http://schemas.microsoft.com/office/drawing/2014/main" id="{213E33EF-6C6D-A841-A415-F05F7E86E3A8}"/>
              </a:ext>
            </a:extLst>
          </p:cNvPr>
          <p:cNvGrpSpPr/>
          <p:nvPr/>
        </p:nvGrpSpPr>
        <p:grpSpPr>
          <a:xfrm>
            <a:off x="5575614" y="1385736"/>
            <a:ext cx="2618763" cy="2406210"/>
            <a:chOff x="5567068" y="1146104"/>
            <a:chExt cx="2618763" cy="2406210"/>
          </a:xfrm>
        </p:grpSpPr>
        <p:pic>
          <p:nvPicPr>
            <p:cNvPr id="6" name="Graphic 5" descr="Road outline">
              <a:extLst>
                <a:ext uri="{FF2B5EF4-FFF2-40B4-BE49-F238E27FC236}">
                  <a16:creationId xmlns:a16="http://schemas.microsoft.com/office/drawing/2014/main" id="{2DCB2BB8-FF57-E7EE-9B13-7FAFE79055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55831" y="2022314"/>
              <a:ext cx="1530000" cy="1530000"/>
            </a:xfrm>
            <a:prstGeom prst="rect">
              <a:avLst/>
            </a:prstGeom>
          </p:spPr>
        </p:pic>
        <p:pic>
          <p:nvPicPr>
            <p:cNvPr id="10" name="Graphic 9" descr="Group outline">
              <a:extLst>
                <a:ext uri="{FF2B5EF4-FFF2-40B4-BE49-F238E27FC236}">
                  <a16:creationId xmlns:a16="http://schemas.microsoft.com/office/drawing/2014/main" id="{17371B00-BA3D-16E9-8C6F-50C393BED3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67068" y="1146104"/>
              <a:ext cx="1530000" cy="1530000"/>
            </a:xfrm>
            <a:prstGeom prst="rect">
              <a:avLst/>
            </a:prstGeom>
          </p:spPr>
        </p:pic>
      </p:grpSp>
      <p:pic>
        <p:nvPicPr>
          <p:cNvPr id="19" name="Graphic 18" descr="City outline">
            <a:extLst>
              <a:ext uri="{FF2B5EF4-FFF2-40B4-BE49-F238E27FC236}">
                <a16:creationId xmlns:a16="http://schemas.microsoft.com/office/drawing/2014/main" id="{7425AA4D-E6B5-37DC-F493-BEE41A7A04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9111" y="1148841"/>
            <a:ext cx="2880000" cy="2880000"/>
          </a:xfrm>
          <a:prstGeom prst="rect">
            <a:avLst/>
          </a:prstGeom>
        </p:spPr>
      </p:pic>
      <p:grpSp>
        <p:nvGrpSpPr>
          <p:cNvPr id="24" name="Group 23">
            <a:extLst>
              <a:ext uri="{FF2B5EF4-FFF2-40B4-BE49-F238E27FC236}">
                <a16:creationId xmlns:a16="http://schemas.microsoft.com/office/drawing/2014/main" id="{1BED9A5D-4A4C-56E0-F9C3-29C029EC4288}"/>
              </a:ext>
            </a:extLst>
          </p:cNvPr>
          <p:cNvGrpSpPr/>
          <p:nvPr/>
        </p:nvGrpSpPr>
        <p:grpSpPr>
          <a:xfrm>
            <a:off x="3748086" y="1792845"/>
            <a:ext cx="1526716" cy="2107302"/>
            <a:chOff x="3863109" y="1775754"/>
            <a:chExt cx="1526716" cy="2107302"/>
          </a:xfrm>
        </p:grpSpPr>
        <p:pic>
          <p:nvPicPr>
            <p:cNvPr id="21" name="Graphic 20" descr="Transfer outline">
              <a:extLst>
                <a:ext uri="{FF2B5EF4-FFF2-40B4-BE49-F238E27FC236}">
                  <a16:creationId xmlns:a16="http://schemas.microsoft.com/office/drawing/2014/main" id="{3686B0CB-A19A-2A77-E0A4-912DE19785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V="1">
              <a:off x="3863109" y="1924739"/>
              <a:ext cx="1440000" cy="1440000"/>
            </a:xfrm>
            <a:prstGeom prst="rect">
              <a:avLst/>
            </a:prstGeom>
          </p:spPr>
        </p:pic>
        <p:sp>
          <p:nvSpPr>
            <p:cNvPr id="23" name="TextBox 22">
              <a:extLst>
                <a:ext uri="{FF2B5EF4-FFF2-40B4-BE49-F238E27FC236}">
                  <a16:creationId xmlns:a16="http://schemas.microsoft.com/office/drawing/2014/main" id="{B23657F0-6807-9EC1-2196-BC5F9D52C77B}"/>
                </a:ext>
              </a:extLst>
            </p:cNvPr>
            <p:cNvSpPr txBox="1"/>
            <p:nvPr/>
          </p:nvSpPr>
          <p:spPr>
            <a:xfrm>
              <a:off x="3949825" y="1775754"/>
              <a:ext cx="1266568"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501E2D">
                      <a:lumMod val="60000"/>
                      <a:lumOff val="40000"/>
                    </a:srgbClr>
                  </a:solidFill>
                  <a:effectLst/>
                  <a:uLnTx/>
                  <a:uFillTx/>
                  <a:latin typeface="Georgia" panose="02040502050405020303" pitchFamily="18" charset="0"/>
                  <a:ea typeface="+mn-ea"/>
                  <a:cs typeface="+mn-cs"/>
                </a:rPr>
                <a:t>Impact</a:t>
              </a:r>
            </a:p>
          </p:txBody>
        </p:sp>
        <p:sp>
          <p:nvSpPr>
            <p:cNvPr id="25" name="TextBox 24">
              <a:extLst>
                <a:ext uri="{FF2B5EF4-FFF2-40B4-BE49-F238E27FC236}">
                  <a16:creationId xmlns:a16="http://schemas.microsoft.com/office/drawing/2014/main" id="{B748B048-F578-3F61-12E9-198DA182D8AD}"/>
                </a:ext>
              </a:extLst>
            </p:cNvPr>
            <p:cNvSpPr txBox="1"/>
            <p:nvPr/>
          </p:nvSpPr>
          <p:spPr>
            <a:xfrm>
              <a:off x="3949825" y="3175170"/>
              <a:ext cx="1440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6E4B"/>
                  </a:solidFill>
                  <a:effectLst/>
                  <a:uLnTx/>
                  <a:uFillTx/>
                  <a:latin typeface="Georgia" panose="02040502050405020303" pitchFamily="18" charset="0"/>
                  <a:ea typeface="+mn-ea"/>
                  <a:cs typeface="+mn-cs"/>
                </a:rPr>
                <a:t>Financial</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b="1">
                  <a:latin typeface="Georgia" panose="02040502050405020303" pitchFamily="18" charset="0"/>
                </a:rPr>
                <a:t>(risks and opportunities)</a:t>
              </a:r>
              <a:endParaRPr kumimoji="0" lang="en-GB" sz="1200" b="1" i="0" u="none" strike="noStrike" kern="1200" cap="none" spc="0" normalizeH="0" baseline="0" noProof="0">
                <a:ln>
                  <a:noFill/>
                </a:ln>
                <a:effectLst/>
                <a:uLnTx/>
                <a:uFillTx/>
                <a:latin typeface="Georgia" panose="02040502050405020303" pitchFamily="18" charset="0"/>
                <a:ea typeface="+mn-ea"/>
                <a:cs typeface="+mn-cs"/>
              </a:endParaRPr>
            </a:p>
          </p:txBody>
        </p:sp>
      </p:grpSp>
      <p:sp>
        <p:nvSpPr>
          <p:cNvPr id="27" name="TextBox 26">
            <a:extLst>
              <a:ext uri="{FF2B5EF4-FFF2-40B4-BE49-F238E27FC236}">
                <a16:creationId xmlns:a16="http://schemas.microsoft.com/office/drawing/2014/main" id="{BEEBE309-9000-293D-DF32-22DF862C0875}"/>
              </a:ext>
            </a:extLst>
          </p:cNvPr>
          <p:cNvSpPr txBox="1"/>
          <p:nvPr/>
        </p:nvSpPr>
        <p:spPr>
          <a:xfrm>
            <a:off x="1182354" y="3622669"/>
            <a:ext cx="1853513"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The organisation</a:t>
            </a:r>
          </a:p>
        </p:txBody>
      </p:sp>
      <p:sp>
        <p:nvSpPr>
          <p:cNvPr id="28" name="TextBox 27">
            <a:extLst>
              <a:ext uri="{FF2B5EF4-FFF2-40B4-BE49-F238E27FC236}">
                <a16:creationId xmlns:a16="http://schemas.microsoft.com/office/drawing/2014/main" id="{23D2033E-2EEC-1E82-4F5A-5BFE259DDBB1}"/>
              </a:ext>
            </a:extLst>
          </p:cNvPr>
          <p:cNvSpPr txBox="1"/>
          <p:nvPr/>
        </p:nvSpPr>
        <p:spPr>
          <a:xfrm>
            <a:off x="5958239" y="3622669"/>
            <a:ext cx="185351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People and the environment</a:t>
            </a:r>
          </a:p>
        </p:txBody>
      </p:sp>
    </p:spTree>
    <p:custDataLst>
      <p:tags r:id="rId1"/>
    </p:custDataLst>
    <p:extLst>
      <p:ext uri="{BB962C8B-B14F-4D97-AF65-F5344CB8AC3E}">
        <p14:creationId xmlns:p14="http://schemas.microsoft.com/office/powerpoint/2010/main" val="2568850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E127F0-F1D4-3F30-75AE-F700FF7B6C97}"/>
              </a:ext>
            </a:extLst>
          </p:cNvPr>
          <p:cNvSpPr>
            <a:spLocks noGrp="1"/>
          </p:cNvSpPr>
          <p:nvPr>
            <p:ph type="sldNum" sz="quarter" idx="12"/>
          </p:nvPr>
        </p:nvSpPr>
        <p:spPr/>
        <p:txBody>
          <a:bodyPr/>
          <a:lstStyle/>
          <a:p>
            <a:fld id="{C4B6D6C4-FC56-B942-8CAF-D9B595FF1F43}" type="slidenum">
              <a:rPr lang="sv-SE" smtClean="0"/>
              <a:pPr/>
              <a:t>9</a:t>
            </a:fld>
            <a:endParaRPr lang="sv-SE"/>
          </a:p>
        </p:txBody>
      </p:sp>
      <p:sp>
        <p:nvSpPr>
          <p:cNvPr id="3" name="Title 2">
            <a:extLst>
              <a:ext uri="{FF2B5EF4-FFF2-40B4-BE49-F238E27FC236}">
                <a16:creationId xmlns:a16="http://schemas.microsoft.com/office/drawing/2014/main" id="{575A4557-D19D-DE14-FFB3-C0F9F8482187}"/>
              </a:ext>
            </a:extLst>
          </p:cNvPr>
          <p:cNvSpPr>
            <a:spLocks noGrp="1"/>
          </p:cNvSpPr>
          <p:nvPr>
            <p:ph type="title"/>
          </p:nvPr>
        </p:nvSpPr>
        <p:spPr/>
        <p:txBody>
          <a:bodyPr/>
          <a:lstStyle/>
          <a:p>
            <a:r>
              <a:rPr lang="en-US"/>
              <a:t>Double materiality - why</a:t>
            </a:r>
            <a:endParaRPr lang="en-FI"/>
          </a:p>
        </p:txBody>
      </p:sp>
      <p:sp>
        <p:nvSpPr>
          <p:cNvPr id="4" name="Content Placeholder 3">
            <a:extLst>
              <a:ext uri="{FF2B5EF4-FFF2-40B4-BE49-F238E27FC236}">
                <a16:creationId xmlns:a16="http://schemas.microsoft.com/office/drawing/2014/main" id="{D0BE1F9B-E336-6A11-BD95-D3D246B0FFB6}"/>
              </a:ext>
            </a:extLst>
          </p:cNvPr>
          <p:cNvSpPr>
            <a:spLocks noGrp="1"/>
          </p:cNvSpPr>
          <p:nvPr>
            <p:ph sz="quarter" idx="13"/>
          </p:nvPr>
        </p:nvSpPr>
        <p:spPr>
          <a:xfrm>
            <a:off x="906088" y="1254310"/>
            <a:ext cx="6666808" cy="2468625"/>
          </a:xfrm>
        </p:spPr>
        <p:txBody>
          <a:bodyPr/>
          <a:lstStyle/>
          <a:p>
            <a:r>
              <a:rPr lang="en-US" sz="1600"/>
              <a:t>Double materiality is needed to:</a:t>
            </a:r>
          </a:p>
          <a:p>
            <a:pPr marL="342900" indent="-342900">
              <a:buFont typeface="+mj-lt"/>
              <a:buAutoNum type="arabicPeriod"/>
            </a:pPr>
            <a:r>
              <a:rPr lang="en-US" sz="1600"/>
              <a:t>Confirm which topical standards to report on </a:t>
            </a:r>
          </a:p>
          <a:p>
            <a:pPr marL="342900" indent="-342900">
              <a:buFont typeface="+mj-lt"/>
              <a:buAutoNum type="arabicPeriod"/>
            </a:pPr>
            <a:r>
              <a:rPr lang="en-US" sz="1600"/>
              <a:t>Define impacts, risk, and opportunities for reporting on relevant policies, actions, and targets (under various topical standards)</a:t>
            </a:r>
          </a:p>
          <a:p>
            <a:endParaRPr lang="en-US" sz="1600"/>
          </a:p>
          <a:p>
            <a:r>
              <a:rPr lang="en-US" sz="1600"/>
              <a:t>Few direct connections with material topics and disclosure requirements or individual data points.</a:t>
            </a:r>
            <a:endParaRPr lang="en-FI" sz="1600"/>
          </a:p>
        </p:txBody>
      </p:sp>
    </p:spTree>
    <p:extLst>
      <p:ext uri="{BB962C8B-B14F-4D97-AF65-F5344CB8AC3E}">
        <p14:creationId xmlns:p14="http://schemas.microsoft.com/office/powerpoint/2010/main" val="23201567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nact Powerpoint_16.9_mall_Burgees">
  <a:themeElements>
    <a:clrScheme name="Enact">
      <a:dk1>
        <a:sysClr val="windowText" lastClr="000000"/>
      </a:dk1>
      <a:lt1>
        <a:sysClr val="window" lastClr="FFFFFF"/>
      </a:lt1>
      <a:dk2>
        <a:srgbClr val="501E2D"/>
      </a:dk2>
      <a:lt2>
        <a:srgbClr val="967B84"/>
      </a:lt2>
      <a:accent1>
        <a:srgbClr val="501E2D"/>
      </a:accent1>
      <a:accent2>
        <a:srgbClr val="967B84"/>
      </a:accent2>
      <a:accent3>
        <a:srgbClr val="FF6E4B"/>
      </a:accent3>
      <a:accent4>
        <a:srgbClr val="FAA693"/>
      </a:accent4>
      <a:accent5>
        <a:srgbClr val="B4916C"/>
      </a:accent5>
      <a:accent6>
        <a:srgbClr val="DED8CB"/>
      </a:accent6>
      <a:hlink>
        <a:srgbClr val="000000"/>
      </a:hlink>
      <a:folHlink>
        <a:srgbClr val="7D7F83"/>
      </a:folHlink>
    </a:clrScheme>
    <a:fontScheme name="Custom 2">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Mod val="20000"/>
            <a:lumOff val="80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oAutofit/>
      </a:bodyPr>
      <a:lstStyle>
        <a:defPPr algn="l">
          <a:defRPr sz="1400" dirty="0" smtClean="0"/>
        </a:defPPr>
      </a:lstStyle>
    </a:txDef>
  </a:objectDefaults>
  <a:extraClrSchemeLst/>
  <a:extLst>
    <a:ext uri="{05A4C25C-085E-4340-85A3-A5531E510DB2}">
      <thm15:themeFamily xmlns:thm15="http://schemas.microsoft.com/office/thememl/2012/main" name="Basic Slides" id="{B26EF86E-5A4D-4C0B-87AC-2259FE2F37F4}" vid="{CD9E6E5D-7BD8-4BAD-9C51-D78E3E77A27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675D30649FA37E45842375903E8EEED4" ma:contentTypeVersion="10" ma:contentTypeDescription="Luo uusi asiakirja." ma:contentTypeScope="" ma:versionID="89b8bbeffc8297f572e30670cc78faf3">
  <xsd:schema xmlns:xsd="http://www.w3.org/2001/XMLSchema" xmlns:xs="http://www.w3.org/2001/XMLSchema" xmlns:p="http://schemas.microsoft.com/office/2006/metadata/properties" xmlns:ns3="e5169936-bc50-4468-9579-cdfdd7abc179" xmlns:ns4="c82c2a24-674f-4f13-b1e8-45a873a9aa09" targetNamespace="http://schemas.microsoft.com/office/2006/metadata/properties" ma:root="true" ma:fieldsID="257412133a281ca934a294337a1de466" ns3:_="" ns4:_="">
    <xsd:import namespace="e5169936-bc50-4468-9579-cdfdd7abc179"/>
    <xsd:import namespace="c82c2a24-674f-4f13-b1e8-45a873a9aa0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169936-bc50-4468-9579-cdfdd7abc1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2c2a24-674f-4f13-b1e8-45a873a9aa09" elementFormDefault="qualified">
    <xsd:import namespace="http://schemas.microsoft.com/office/2006/documentManagement/types"/>
    <xsd:import namespace="http://schemas.microsoft.com/office/infopath/2007/PartnerControls"/>
    <xsd:element name="SharedWithUsers" ma:index="15"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Jakamisen tiedot" ma:internalName="SharedWithDetails" ma:readOnly="true">
      <xsd:simpleType>
        <xsd:restriction base="dms:Note">
          <xsd:maxLength value="255"/>
        </xsd:restriction>
      </xsd:simpleType>
    </xsd:element>
    <xsd:element name="SharingHintHash" ma:index="17"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7B6D52-631A-43C3-BB00-7B703B8D4D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169936-bc50-4468-9579-cdfdd7abc179"/>
    <ds:schemaRef ds:uri="c82c2a24-674f-4f13-b1e8-45a873a9aa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7D4560-BD39-4FD0-B675-56E7E48E6FF6}">
  <ds:schemaRefs>
    <ds:schemaRef ds:uri="http://schemas.microsoft.com/sharepoint/v3/contenttype/forms"/>
  </ds:schemaRefs>
</ds:datastoreItem>
</file>

<file path=customXml/itemProps3.xml><?xml version="1.0" encoding="utf-8"?>
<ds:datastoreItem xmlns:ds="http://schemas.openxmlformats.org/officeDocument/2006/customXml" ds:itemID="{1933CCA1-8C65-4C7B-AE74-11CF444CA868}">
  <ds:schemaRefs>
    <ds:schemaRef ds:uri="http://schemas.microsoft.com/office/infopath/2007/PartnerControls"/>
    <ds:schemaRef ds:uri="http://purl.org/dc/elements/1.1/"/>
    <ds:schemaRef ds:uri="http://www.w3.org/XML/1998/namespace"/>
    <ds:schemaRef ds:uri="http://purl.org/dc/dcmitype/"/>
    <ds:schemaRef ds:uri="e5169936-bc50-4468-9579-cdfdd7abc179"/>
    <ds:schemaRef ds:uri="http://purl.org/dc/terms/"/>
    <ds:schemaRef ds:uri="http://schemas.microsoft.com/office/2006/documentManagement/types"/>
    <ds:schemaRef ds:uri="http://schemas.microsoft.com/office/2006/metadata/properties"/>
    <ds:schemaRef ds:uri="http://schemas.openxmlformats.org/package/2006/metadata/core-properties"/>
    <ds:schemaRef ds:uri="c82c2a24-674f-4f13-b1e8-45a873a9aa09"/>
  </ds:schemaRefs>
</ds:datastoreItem>
</file>

<file path=docProps/app.xml><?xml version="1.0" encoding="utf-8"?>
<Properties xmlns="http://schemas.openxmlformats.org/officeDocument/2006/extended-properties" xmlns:vt="http://schemas.openxmlformats.org/officeDocument/2006/docPropsVTypes">
  <Template>Basic Slides</Template>
  <TotalTime>74</TotalTime>
  <Words>3760</Words>
  <Application>Microsoft Macintosh PowerPoint</Application>
  <PresentationFormat>Näytössä katseltava esitys (16:9)</PresentationFormat>
  <Paragraphs>671</Paragraphs>
  <Slides>59</Slides>
  <Notes>21</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59</vt:i4>
      </vt:variant>
    </vt:vector>
  </HeadingPairs>
  <TitlesOfParts>
    <vt:vector size="65" baseType="lpstr">
      <vt:lpstr>Arial</vt:lpstr>
      <vt:lpstr>Calibri</vt:lpstr>
      <vt:lpstr>f1wmrf3h-mhi-cod-3l39d7i5lwwx0</vt:lpstr>
      <vt:lpstr>Georgia</vt:lpstr>
      <vt:lpstr>Times New Roman</vt:lpstr>
      <vt:lpstr>Enact Powerpoint_16.9_mall_Burgees</vt:lpstr>
      <vt:lpstr>Double materiality How to get started</vt:lpstr>
      <vt:lpstr>Program and objectives</vt:lpstr>
      <vt:lpstr>How have you defined your material topics for sustainability reporting?</vt:lpstr>
      <vt:lpstr>Double materiality Sharing questions</vt:lpstr>
      <vt:lpstr>Double materiality</vt:lpstr>
      <vt:lpstr>CSRD Some key implications</vt:lpstr>
      <vt:lpstr>ESRS Standards</vt:lpstr>
      <vt:lpstr>PowerPoint-esitys</vt:lpstr>
      <vt:lpstr>Double materiality - why</vt:lpstr>
      <vt:lpstr>Double materiality Change in perspective </vt:lpstr>
      <vt:lpstr>Stakeholder engagement As per ESRS</vt:lpstr>
      <vt:lpstr>Double materiality - key changes</vt:lpstr>
      <vt:lpstr>Impact materiality</vt:lpstr>
      <vt:lpstr>Impacts according to ESRS</vt:lpstr>
      <vt:lpstr>What do we mean with impact</vt:lpstr>
      <vt:lpstr>Time horizons As per ESRS</vt:lpstr>
      <vt:lpstr>Impact materiality in line with GRI 2021’s updated materiality analysis process</vt:lpstr>
      <vt:lpstr>ESRS topics and sub-topics as a tool to support the assessment </vt:lpstr>
      <vt:lpstr>ESRS topics (and sub-topics) as a tool to support the assessment</vt:lpstr>
      <vt:lpstr>ESRS topics (and sub-topics) as a tool to support the assessment</vt:lpstr>
      <vt:lpstr>Applies to impacts across the value chain</vt:lpstr>
      <vt:lpstr>PowerPoint-esitys</vt:lpstr>
      <vt:lpstr>Assessing impacts </vt:lpstr>
      <vt:lpstr>Assessment of impacts Example of criteria</vt:lpstr>
      <vt:lpstr>Setting thresholds</vt:lpstr>
      <vt:lpstr>Example of impacts in value chain</vt:lpstr>
      <vt:lpstr>Case: St1 impact materiality</vt:lpstr>
      <vt:lpstr>Break</vt:lpstr>
      <vt:lpstr>Discussion in groups</vt:lpstr>
      <vt:lpstr>Financial materiality</vt:lpstr>
      <vt:lpstr>Impact materiality</vt:lpstr>
      <vt:lpstr>But impact goes both ways</vt:lpstr>
      <vt:lpstr>PowerPoint-esitys</vt:lpstr>
      <vt:lpstr>Most of the business value is intangible</vt:lpstr>
      <vt:lpstr>Example: Climate change </vt:lpstr>
      <vt:lpstr>Climate change poses risks to business</vt:lpstr>
      <vt:lpstr>Climate mitigation vs. adaption</vt:lpstr>
      <vt:lpstr>PowerPoint-esitys</vt:lpstr>
      <vt:lpstr>PowerPoint-esitys</vt:lpstr>
      <vt:lpstr>PowerPoint-esitys</vt:lpstr>
      <vt:lpstr>Financial materiality according to ESRS</vt:lpstr>
      <vt:lpstr>Financial materiality according to ESRS</vt:lpstr>
      <vt:lpstr>&lt;IR&gt; Integrated reporting – and Integrated thinking</vt:lpstr>
      <vt:lpstr>&lt;IR&gt; Integrated reporting – six capitals</vt:lpstr>
      <vt:lpstr>Financial materiality according to ESRS</vt:lpstr>
      <vt:lpstr>How to assess financial materiality</vt:lpstr>
      <vt:lpstr>Determining financial materiality – some possible steps</vt:lpstr>
      <vt:lpstr>Survey to internal key stakeholders</vt:lpstr>
      <vt:lpstr>Potential size of financial effect</vt:lpstr>
      <vt:lpstr>Likelihood of occurrence</vt:lpstr>
      <vt:lpstr>Survey</vt:lpstr>
      <vt:lpstr>Outward impact - Environment</vt:lpstr>
      <vt:lpstr>Inward impact - Environment</vt:lpstr>
      <vt:lpstr>PowerPoint-esitys</vt:lpstr>
      <vt:lpstr>Aggregated impact - Environment </vt:lpstr>
      <vt:lpstr>Determining financial materiality – some possible steps</vt:lpstr>
      <vt:lpstr>Final reflections</vt:lpstr>
      <vt:lpstr>Steps to define material topics</vt:lpstr>
      <vt:lpstr>Thanks for today!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 materiality How to get started</dc:title>
  <dc:creator>Ulla Roiha</dc:creator>
  <cp:lastModifiedBy>Kira Lahkela</cp:lastModifiedBy>
  <cp:revision>2</cp:revision>
  <dcterms:created xsi:type="dcterms:W3CDTF">2023-05-22T08:40:50Z</dcterms:created>
  <dcterms:modified xsi:type="dcterms:W3CDTF">2023-05-30T10:04:44Z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0x010100675D30649FA37E45842375903E8EEED4</vt:lpwstr>
  </property>
</Properties>
</file>