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1"/>
  </p:notesMasterIdLst>
  <p:handoutMasterIdLst>
    <p:handoutMasterId r:id="rId52"/>
  </p:handoutMasterIdLst>
  <p:sldIdLst>
    <p:sldId id="284" r:id="rId5"/>
    <p:sldId id="2145705740" r:id="rId6"/>
    <p:sldId id="2145705743" r:id="rId7"/>
    <p:sldId id="2145705747" r:id="rId8"/>
    <p:sldId id="2147196105" r:id="rId9"/>
    <p:sldId id="2145705750" r:id="rId10"/>
    <p:sldId id="2147196101" r:id="rId11"/>
    <p:sldId id="2145705745" r:id="rId12"/>
    <p:sldId id="2145705767" r:id="rId13"/>
    <p:sldId id="2147196106" r:id="rId14"/>
    <p:sldId id="2145705756" r:id="rId15"/>
    <p:sldId id="303" r:id="rId16"/>
    <p:sldId id="2145705736" r:id="rId17"/>
    <p:sldId id="305" r:id="rId18"/>
    <p:sldId id="2147196103" r:id="rId19"/>
    <p:sldId id="2145705761" r:id="rId20"/>
    <p:sldId id="306" r:id="rId21"/>
    <p:sldId id="2145705768" r:id="rId22"/>
    <p:sldId id="2145705755" r:id="rId23"/>
    <p:sldId id="292" r:id="rId24"/>
    <p:sldId id="2147196104" r:id="rId25"/>
    <p:sldId id="2147196127" r:id="rId26"/>
    <p:sldId id="2147196128" r:id="rId27"/>
    <p:sldId id="2147196129" r:id="rId28"/>
    <p:sldId id="2147196130" r:id="rId29"/>
    <p:sldId id="2147196118" r:id="rId30"/>
    <p:sldId id="2145705754" r:id="rId31"/>
    <p:sldId id="2147196114" r:id="rId32"/>
    <p:sldId id="2147196115" r:id="rId33"/>
    <p:sldId id="307" r:id="rId34"/>
    <p:sldId id="2145705763" r:id="rId35"/>
    <p:sldId id="2147196124" r:id="rId36"/>
    <p:sldId id="2147196125" r:id="rId37"/>
    <p:sldId id="2147196126" r:id="rId38"/>
    <p:sldId id="2145705737" r:id="rId39"/>
    <p:sldId id="2147196117" r:id="rId40"/>
    <p:sldId id="2147196120" r:id="rId41"/>
    <p:sldId id="2147196122" r:id="rId42"/>
    <p:sldId id="2147196107" r:id="rId43"/>
    <p:sldId id="2147196110" r:id="rId44"/>
    <p:sldId id="2147196119" r:id="rId45"/>
    <p:sldId id="2147196109" r:id="rId46"/>
    <p:sldId id="2147196116" r:id="rId47"/>
    <p:sldId id="2147196121" r:id="rId48"/>
    <p:sldId id="274" r:id="rId49"/>
    <p:sldId id="2145705741" r:id="rId50"/>
  </p:sldIdLst>
  <p:sldSz cx="9144000" cy="5143500" type="screen16x9"/>
  <p:notesSz cx="6858000" cy="9144000"/>
  <p:custDataLst>
    <p:tags r:id="rId53"/>
  </p:custDataLst>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letusosa" id="{E18C1B64-ABF9-4FF8-9C6C-9FC3EF6555CF}">
          <p14:sldIdLst>
            <p14:sldId id="284"/>
            <p14:sldId id="2145705740"/>
            <p14:sldId id="2145705743"/>
            <p14:sldId id="2145705747"/>
            <p14:sldId id="2147196105"/>
            <p14:sldId id="2145705750"/>
            <p14:sldId id="2147196101"/>
            <p14:sldId id="2145705745"/>
            <p14:sldId id="2145705767"/>
            <p14:sldId id="2147196106"/>
            <p14:sldId id="2145705756"/>
            <p14:sldId id="303"/>
            <p14:sldId id="2145705736"/>
            <p14:sldId id="305"/>
            <p14:sldId id="2147196103"/>
            <p14:sldId id="2145705761"/>
            <p14:sldId id="306"/>
            <p14:sldId id="2145705768"/>
            <p14:sldId id="2145705755"/>
            <p14:sldId id="292"/>
            <p14:sldId id="2147196104"/>
            <p14:sldId id="2147196127"/>
            <p14:sldId id="2147196128"/>
            <p14:sldId id="2147196129"/>
            <p14:sldId id="2147196130"/>
            <p14:sldId id="2147196118"/>
            <p14:sldId id="2145705754"/>
            <p14:sldId id="2147196114"/>
            <p14:sldId id="2147196115"/>
            <p14:sldId id="307"/>
            <p14:sldId id="2145705763"/>
            <p14:sldId id="2147196124"/>
            <p14:sldId id="2147196125"/>
            <p14:sldId id="2147196126"/>
            <p14:sldId id="2145705737"/>
            <p14:sldId id="2147196117"/>
            <p14:sldId id="2147196120"/>
            <p14:sldId id="2147196122"/>
            <p14:sldId id="2147196107"/>
            <p14:sldId id="2147196110"/>
            <p14:sldId id="2147196119"/>
            <p14:sldId id="2147196109"/>
            <p14:sldId id="2147196116"/>
            <p14:sldId id="2147196121"/>
            <p14:sldId id="274"/>
            <p14:sldId id="2145705741"/>
          </p14:sldIdLst>
        </p14:section>
      </p14:sectionLst>
    </p:ext>
    <p:ext uri="{EFAFB233-063F-42B5-8137-9DF3F51BA10A}">
      <p15:sldGuideLst xmlns:p15="http://schemas.microsoft.com/office/powerpoint/2012/main">
        <p15:guide id="1" orient="horz" pos="3082">
          <p15:clr>
            <a:srgbClr val="A4A3A4"/>
          </p15:clr>
        </p15:guide>
        <p15:guide id="2" pos="5759">
          <p15:clr>
            <a:srgbClr val="A4A3A4"/>
          </p15:clr>
        </p15:guide>
        <p15:guide id="3" pos="97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41" autoAdjust="0"/>
    <p:restoredTop sz="94630"/>
  </p:normalViewPr>
  <p:slideViewPr>
    <p:cSldViewPr snapToGrid="0">
      <p:cViewPr varScale="1">
        <p:scale>
          <a:sx n="151" d="100"/>
          <a:sy n="151" d="100"/>
        </p:scale>
        <p:origin x="736" y="176"/>
      </p:cViewPr>
      <p:guideLst>
        <p:guide orient="horz" pos="3082"/>
        <p:guide pos="5759"/>
        <p:guide pos="973"/>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gs" Target="tags/tag1.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ableStyles" Target="tableStyle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latin typeface="Georgia"/>
            </a:endParaRPr>
          </a:p>
        </p:txBody>
      </p:sp>
      <p:sp>
        <p:nvSpPr>
          <p:cNvPr id="3" name="Platshållare för datum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A71EE4-4200-614B-8250-61D854B8769F}" type="datetimeFigureOut">
              <a:rPr lang="sv-SE" smtClean="0">
                <a:latin typeface="Georgia"/>
              </a:rPr>
              <a:t>2025-03-18</a:t>
            </a:fld>
            <a:endParaRPr lang="sv-SE">
              <a:latin typeface="Georgia"/>
            </a:endParaRPr>
          </a:p>
        </p:txBody>
      </p:sp>
      <p:sp>
        <p:nvSpPr>
          <p:cNvPr id="4" name="Platshållare för sidfot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latin typeface="Georgia"/>
            </a:endParaRPr>
          </a:p>
        </p:txBody>
      </p:sp>
      <p:sp>
        <p:nvSpPr>
          <p:cNvPr id="5" name="Platshållare för bildnumm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4D14441-2B5A-0741-B58D-F50464C50FB3}" type="slidenum">
              <a:rPr lang="sv-SE" smtClean="0">
                <a:latin typeface="Georgia"/>
              </a:rPr>
              <a:t>‹#›</a:t>
            </a:fld>
            <a:endParaRPr lang="sv-SE">
              <a:latin typeface="Georgia"/>
            </a:endParaRPr>
          </a:p>
        </p:txBody>
      </p:sp>
    </p:spTree>
    <p:extLst>
      <p:ext uri="{BB962C8B-B14F-4D97-AF65-F5344CB8AC3E}">
        <p14:creationId xmlns:p14="http://schemas.microsoft.com/office/powerpoint/2010/main" val="103917668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Georgia"/>
              </a:defRPr>
            </a:lvl1pPr>
          </a:lstStyle>
          <a:p>
            <a:endParaRPr lang="sv-SE"/>
          </a:p>
        </p:txBody>
      </p:sp>
      <p:sp>
        <p:nvSpPr>
          <p:cNvPr id="3" name="Platshållare fö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Georgia"/>
              </a:defRPr>
            </a:lvl1pPr>
          </a:lstStyle>
          <a:p>
            <a:fld id="{66FD0153-664F-8843-9411-C15BA6637EE4}" type="datetimeFigureOut">
              <a:rPr lang="sv-SE" smtClean="0"/>
              <a:pPr/>
              <a:t>2025-03-18</a:t>
            </a:fld>
            <a:endParaRPr lang="sv-SE"/>
          </a:p>
        </p:txBody>
      </p:sp>
      <p:sp>
        <p:nvSpPr>
          <p:cNvPr id="4" name="Platshållare för bildobjekt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Georgia"/>
              </a:defRPr>
            </a:lvl1pPr>
          </a:lstStyle>
          <a:p>
            <a:endParaRPr lang="sv-SE"/>
          </a:p>
        </p:txBody>
      </p:sp>
      <p:sp>
        <p:nvSpPr>
          <p:cNvPr id="7" name="Platshållare för bild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Georgia"/>
              </a:defRPr>
            </a:lvl1pPr>
          </a:lstStyle>
          <a:p>
            <a:fld id="{D85C9991-11B9-8B4B-961F-A5F4C1C2B044}" type="slidenum">
              <a:rPr lang="sv-SE" smtClean="0"/>
              <a:pPr/>
              <a:t>‹#›</a:t>
            </a:fld>
            <a:endParaRPr lang="sv-SE"/>
          </a:p>
        </p:txBody>
      </p:sp>
    </p:spTree>
    <p:extLst>
      <p:ext uri="{BB962C8B-B14F-4D97-AF65-F5344CB8AC3E}">
        <p14:creationId xmlns:p14="http://schemas.microsoft.com/office/powerpoint/2010/main" val="306313222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Georgia"/>
        <a:ea typeface="+mn-ea"/>
        <a:cs typeface="+mn-cs"/>
      </a:defRPr>
    </a:lvl1pPr>
    <a:lvl2pPr marL="457200" algn="l" defTabSz="457200" rtl="0" eaLnBrk="1" latinLnBrk="0" hangingPunct="1">
      <a:defRPr sz="1200" kern="1200">
        <a:solidFill>
          <a:schemeClr val="tx1"/>
        </a:solidFill>
        <a:latin typeface="Georgia"/>
        <a:ea typeface="+mn-ea"/>
        <a:cs typeface="+mn-cs"/>
      </a:defRPr>
    </a:lvl2pPr>
    <a:lvl3pPr marL="914400" algn="l" defTabSz="457200" rtl="0" eaLnBrk="1" latinLnBrk="0" hangingPunct="1">
      <a:defRPr sz="1200" kern="1200">
        <a:solidFill>
          <a:schemeClr val="tx1"/>
        </a:solidFill>
        <a:latin typeface="Georgia"/>
        <a:ea typeface="+mn-ea"/>
        <a:cs typeface="+mn-cs"/>
      </a:defRPr>
    </a:lvl3pPr>
    <a:lvl4pPr marL="1371600" algn="l" defTabSz="457200" rtl="0" eaLnBrk="1" latinLnBrk="0" hangingPunct="1">
      <a:defRPr sz="1200" kern="1200">
        <a:solidFill>
          <a:schemeClr val="tx1"/>
        </a:solidFill>
        <a:latin typeface="Georgia"/>
        <a:ea typeface="+mn-ea"/>
        <a:cs typeface="+mn-cs"/>
      </a:defRPr>
    </a:lvl4pPr>
    <a:lvl5pPr marL="1828800" algn="l" defTabSz="457200" rtl="0" eaLnBrk="1" latinLnBrk="0" hangingPunct="1">
      <a:defRPr sz="1200" kern="1200">
        <a:solidFill>
          <a:schemeClr val="tx1"/>
        </a:solidFill>
        <a:latin typeface="Georgia"/>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b="1" dirty="0"/>
              <a:t>09:00–09:05</a:t>
            </a:r>
            <a:r>
              <a:rPr lang="fi-FI" dirty="0"/>
              <a:t> | </a:t>
            </a:r>
            <a:r>
              <a:rPr lang="fi-FI" b="1" dirty="0" err="1"/>
              <a:t>FIBSin</a:t>
            </a:r>
            <a:r>
              <a:rPr lang="fi-FI" b="1" dirty="0"/>
              <a:t> ja </a:t>
            </a:r>
            <a:r>
              <a:rPr lang="fi-FI" b="1" dirty="0" err="1"/>
              <a:t>Enactin</a:t>
            </a:r>
            <a:r>
              <a:rPr lang="fi-FI" b="1" dirty="0"/>
              <a:t> tervehdykset</a:t>
            </a:r>
            <a:br>
              <a:rPr lang="fi-FI" dirty="0"/>
            </a:br>
            <a:r>
              <a:rPr lang="fi-FI" b="1" dirty="0"/>
              <a:t>09:05–09:15</a:t>
            </a:r>
            <a:r>
              <a:rPr lang="fi-FI" dirty="0"/>
              <a:t> | </a:t>
            </a:r>
            <a:r>
              <a:rPr lang="fi-FI" b="1" dirty="0"/>
              <a:t>Alkulämmittely</a:t>
            </a:r>
            <a:r>
              <a:rPr lang="fi-FI" dirty="0"/>
              <a:t>, </a:t>
            </a:r>
            <a:r>
              <a:rPr lang="fi-FI" dirty="0" err="1"/>
              <a:t>Enact</a:t>
            </a:r>
            <a:r>
              <a:rPr lang="fi-FI" dirty="0"/>
              <a:t> (DG)</a:t>
            </a:r>
            <a:br>
              <a:rPr lang="fi-FI" dirty="0"/>
            </a:br>
            <a:r>
              <a:rPr lang="fi-FI" b="1" dirty="0"/>
              <a:t>09:15–09:40</a:t>
            </a:r>
            <a:r>
              <a:rPr lang="fi-FI" dirty="0"/>
              <a:t> | </a:t>
            </a:r>
            <a:r>
              <a:rPr lang="fi-FI" b="1" dirty="0"/>
              <a:t>Arvoketju – jaa, että mitä tästä pitikään raportoida? Ja </a:t>
            </a:r>
            <a:r>
              <a:rPr lang="fi-FI" b="1" dirty="0" err="1"/>
              <a:t>entäs</a:t>
            </a:r>
            <a:r>
              <a:rPr lang="fi-FI" b="1" dirty="0"/>
              <a:t> se </a:t>
            </a:r>
            <a:r>
              <a:rPr lang="fi-FI" b="1" dirty="0" err="1"/>
              <a:t>Omnibus</a:t>
            </a:r>
            <a:r>
              <a:rPr lang="fi-FI" dirty="0"/>
              <a:t>, Tuuli Nummelin, </a:t>
            </a:r>
            <a:r>
              <a:rPr lang="fi-FI" dirty="0" err="1"/>
              <a:t>Enact</a:t>
            </a:r>
            <a:r>
              <a:rPr lang="fi-FI" dirty="0"/>
              <a:t> (5 min lisäaikaa)</a:t>
            </a:r>
            <a:br>
              <a:rPr lang="fi-FI" dirty="0"/>
            </a:br>
            <a:r>
              <a:rPr lang="fi-FI" b="1" dirty="0"/>
              <a:t>09:40–10:00</a:t>
            </a:r>
            <a:r>
              <a:rPr lang="fi-FI" dirty="0"/>
              <a:t> | </a:t>
            </a:r>
            <a:r>
              <a:rPr lang="fi-FI" b="1" dirty="0"/>
              <a:t>Näin me sen ratkoimme – pöytäkeskustelut</a:t>
            </a:r>
            <a:r>
              <a:rPr lang="fi-FI" dirty="0"/>
              <a:t> (DG valmistelu)</a:t>
            </a:r>
            <a:br>
              <a:rPr lang="fi-FI" dirty="0"/>
            </a:br>
            <a:r>
              <a:rPr lang="fi-FI" b="1" dirty="0">
                <a:highlight>
                  <a:srgbClr val="FFFF00"/>
                </a:highlight>
              </a:rPr>
              <a:t>10:00–10:25</a:t>
            </a:r>
            <a:r>
              <a:rPr lang="fi-FI" dirty="0">
                <a:highlight>
                  <a:srgbClr val="FFFF00"/>
                </a:highlight>
              </a:rPr>
              <a:t> | </a:t>
            </a:r>
            <a:r>
              <a:rPr lang="fi-FI" b="1" dirty="0" err="1">
                <a:highlight>
                  <a:srgbClr val="FFFF00"/>
                </a:highlight>
              </a:rPr>
              <a:t>Fingrid</a:t>
            </a:r>
            <a:r>
              <a:rPr lang="fi-FI" b="1" dirty="0">
                <a:highlight>
                  <a:srgbClr val="FFFF00"/>
                </a:highlight>
              </a:rPr>
              <a:t> – yrityscase-esittely</a:t>
            </a:r>
            <a:r>
              <a:rPr lang="fi-FI" dirty="0">
                <a:highlight>
                  <a:srgbClr val="FFFF00"/>
                </a:highlight>
              </a:rPr>
              <a:t>, Satu Vuorikoski (lyhennetty 5 min)</a:t>
            </a:r>
            <a:br>
              <a:rPr lang="fi-FI" dirty="0">
                <a:highlight>
                  <a:srgbClr val="FFFF00"/>
                </a:highlight>
              </a:rPr>
            </a:br>
            <a:r>
              <a:rPr lang="fi-FI" b="1" dirty="0">
                <a:highlight>
                  <a:srgbClr val="FFFF00"/>
                </a:highlight>
              </a:rPr>
              <a:t>10:25–10:40</a:t>
            </a:r>
            <a:r>
              <a:rPr lang="fi-FI" dirty="0">
                <a:highlight>
                  <a:srgbClr val="FFFF00"/>
                </a:highlight>
              </a:rPr>
              <a:t> | </a:t>
            </a:r>
            <a:r>
              <a:rPr lang="fi-FI" b="1" dirty="0">
                <a:highlight>
                  <a:srgbClr val="FFFF00"/>
                </a:highlight>
              </a:rPr>
              <a:t>Kahvitauko</a:t>
            </a:r>
            <a:r>
              <a:rPr lang="fi-FI" dirty="0">
                <a:highlight>
                  <a:srgbClr val="FFFF00"/>
                </a:highlight>
              </a:rPr>
              <a:t> ☕ (15 min)</a:t>
            </a:r>
            <a:br>
              <a:rPr lang="fi-FI" dirty="0"/>
            </a:br>
            <a:r>
              <a:rPr lang="fi-FI" b="1" dirty="0"/>
              <a:t>10:40–11:20</a:t>
            </a:r>
            <a:r>
              <a:rPr lang="fi-FI" dirty="0"/>
              <a:t> | </a:t>
            </a:r>
            <a:r>
              <a:rPr lang="fi-FI" b="1" dirty="0"/>
              <a:t>Näin nuo sen ratkaisivat – uusien raporttien arviointeja ryhmissä</a:t>
            </a:r>
            <a:br>
              <a:rPr lang="fi-FI" dirty="0"/>
            </a:br>
            <a:r>
              <a:rPr lang="fi-FI" b="1" dirty="0"/>
              <a:t>11:20–11:40</a:t>
            </a:r>
            <a:r>
              <a:rPr lang="fi-FI" dirty="0"/>
              <a:t> | </a:t>
            </a:r>
            <a:r>
              <a:rPr lang="fi-FI" b="1" dirty="0"/>
              <a:t>Näin nuo sen ratkaisivat – </a:t>
            </a:r>
            <a:r>
              <a:rPr lang="fi-FI" b="1" dirty="0" err="1"/>
              <a:t>Enactin</a:t>
            </a:r>
            <a:r>
              <a:rPr lang="fi-FI" b="1" dirty="0"/>
              <a:t> näkemys</a:t>
            </a:r>
            <a:r>
              <a:rPr lang="fi-FI" dirty="0"/>
              <a:t> (DG)</a:t>
            </a:r>
            <a:br>
              <a:rPr lang="fi-FI" dirty="0"/>
            </a:br>
            <a:r>
              <a:rPr lang="fi-FI" b="1" dirty="0"/>
              <a:t>11:40–12:00</a:t>
            </a:r>
            <a:r>
              <a:rPr lang="fi-FI" dirty="0"/>
              <a:t> | </a:t>
            </a:r>
            <a:r>
              <a:rPr lang="fi-FI" b="1" dirty="0"/>
              <a:t>Yhteenveto ja päätössanat</a:t>
            </a:r>
            <a:r>
              <a:rPr lang="fi-FI" dirty="0"/>
              <a:t>, FIBS ja </a:t>
            </a:r>
            <a:r>
              <a:rPr lang="fi-FI" dirty="0" err="1"/>
              <a:t>Enact</a:t>
            </a:r>
            <a:r>
              <a:rPr lang="fi-FI" dirty="0"/>
              <a:t> + loppukyselyn täyttö</a:t>
            </a:r>
            <a:endParaRPr lang="en-US" dirty="0"/>
          </a:p>
        </p:txBody>
      </p:sp>
      <p:sp>
        <p:nvSpPr>
          <p:cNvPr id="4" name="Dian numeron paikkamerkki 3"/>
          <p:cNvSpPr>
            <a:spLocks noGrp="1"/>
          </p:cNvSpPr>
          <p:nvPr>
            <p:ph type="sldNum" sz="quarter" idx="5"/>
          </p:nvPr>
        </p:nvSpPr>
        <p:spPr/>
        <p:txBody>
          <a:bodyPr/>
          <a:lstStyle/>
          <a:p>
            <a:fld id="{D85C9991-11B9-8B4B-961F-A5F4C1C2B044}" type="slidenum">
              <a:rPr lang="sv-SE" smtClean="0"/>
              <a:pPr/>
              <a:t>2</a:t>
            </a:fld>
            <a:endParaRPr lang="sv-SE"/>
          </a:p>
        </p:txBody>
      </p:sp>
    </p:spTree>
    <p:extLst>
      <p:ext uri="{BB962C8B-B14F-4D97-AF65-F5344CB8AC3E}">
        <p14:creationId xmlns:p14="http://schemas.microsoft.com/office/powerpoint/2010/main" val="25686130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US"/>
          </a:p>
        </p:txBody>
      </p:sp>
      <p:sp>
        <p:nvSpPr>
          <p:cNvPr id="4" name="Dian numeron paikkamerkki 3"/>
          <p:cNvSpPr>
            <a:spLocks noGrp="1"/>
          </p:cNvSpPr>
          <p:nvPr>
            <p:ph type="sldNum" sz="quarter" idx="5"/>
          </p:nvPr>
        </p:nvSpPr>
        <p:spPr/>
        <p:txBody>
          <a:bodyPr/>
          <a:lstStyle/>
          <a:p>
            <a:fld id="{D85C9991-11B9-8B4B-961F-A5F4C1C2B044}" type="slidenum">
              <a:rPr lang="sv-SE" smtClean="0"/>
              <a:pPr/>
              <a:t>30</a:t>
            </a:fld>
            <a:endParaRPr lang="sv-SE"/>
          </a:p>
        </p:txBody>
      </p:sp>
    </p:spTree>
    <p:extLst>
      <p:ext uri="{BB962C8B-B14F-4D97-AF65-F5344CB8AC3E}">
        <p14:creationId xmlns:p14="http://schemas.microsoft.com/office/powerpoint/2010/main" val="38605766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buNone/>
            </a:pPr>
            <a:r>
              <a:rPr lang="fi-FI" b="1" err="1"/>
              <a:t>Vestas</a:t>
            </a:r>
            <a:r>
              <a:rPr lang="fi-FI" b="1"/>
              <a:t> </a:t>
            </a:r>
            <a:r>
              <a:rPr lang="fi-FI" b="1" err="1"/>
              <a:t>Wind</a:t>
            </a:r>
            <a:r>
              <a:rPr lang="fi-FI" b="1"/>
              <a:t> Systems</a:t>
            </a:r>
          </a:p>
          <a:p>
            <a:pPr>
              <a:buFont typeface="Arial" panose="020B0604020202020204" pitchFamily="34" charset="0"/>
              <a:buChar char="•"/>
            </a:pPr>
            <a:r>
              <a:rPr lang="fi-FI" b="1"/>
              <a:t>Kotimaa</a:t>
            </a:r>
            <a:r>
              <a:rPr lang="fi-FI"/>
              <a:t>: Tanska 🇩🇰</a:t>
            </a:r>
          </a:p>
          <a:p>
            <a:pPr>
              <a:buFont typeface="Arial" panose="020B0604020202020204" pitchFamily="34" charset="0"/>
              <a:buChar char="•"/>
            </a:pPr>
            <a:r>
              <a:rPr lang="fi-FI" b="1"/>
              <a:t>Toimiala</a:t>
            </a:r>
            <a:r>
              <a:rPr lang="fi-FI"/>
              <a:t>: Uusiutuvan energian sektori, erityisesti tuulivoima</a:t>
            </a:r>
          </a:p>
          <a:p>
            <a:pPr>
              <a:buFont typeface="Arial" panose="020B0604020202020204" pitchFamily="34" charset="0"/>
              <a:buChar char="•"/>
            </a:pPr>
            <a:r>
              <a:rPr lang="fi-FI" b="1"/>
              <a:t>Perusliiketoiminta</a:t>
            </a:r>
            <a:r>
              <a:rPr lang="fi-FI"/>
              <a:t>: </a:t>
            </a:r>
            <a:r>
              <a:rPr lang="fi-FI" err="1"/>
              <a:t>Vestas</a:t>
            </a:r>
            <a:r>
              <a:rPr lang="fi-FI"/>
              <a:t> on maailman johtavia tuuliturbiinien valmistajia ja kehittäjiä. Se toimittaa, asentaa ja huoltaa sekä maa- että merituulivoimaloita globaalisti. Yritys panostaa vahvasti innovaatioihin ja kestävään energiaan.</a:t>
            </a:r>
          </a:p>
          <a:p>
            <a:pPr>
              <a:buNone/>
            </a:pPr>
            <a:r>
              <a:rPr lang="fi-FI" b="1" err="1"/>
              <a:t>Alfen</a:t>
            </a:r>
            <a:r>
              <a:rPr lang="fi-FI" b="1"/>
              <a:t> N.V.</a:t>
            </a:r>
          </a:p>
          <a:p>
            <a:pPr>
              <a:buFont typeface="Arial" panose="020B0604020202020204" pitchFamily="34" charset="0"/>
              <a:buChar char="•"/>
            </a:pPr>
            <a:r>
              <a:rPr lang="fi-FI" b="1"/>
              <a:t>Kotimaa</a:t>
            </a:r>
            <a:r>
              <a:rPr lang="fi-FI"/>
              <a:t>: Alankomaat 🇳🇱</a:t>
            </a:r>
          </a:p>
          <a:p>
            <a:pPr>
              <a:buFont typeface="Arial" panose="020B0604020202020204" pitchFamily="34" charset="0"/>
              <a:buChar char="•"/>
            </a:pPr>
            <a:r>
              <a:rPr lang="fi-FI" b="1"/>
              <a:t>Toimiala</a:t>
            </a:r>
            <a:r>
              <a:rPr lang="fi-FI"/>
              <a:t>: Sähköinfrastruktuuri ja energianhallinta</a:t>
            </a:r>
          </a:p>
          <a:p>
            <a:pPr>
              <a:buFont typeface="Arial" panose="020B0604020202020204" pitchFamily="34" charset="0"/>
              <a:buChar char="•"/>
            </a:pPr>
            <a:r>
              <a:rPr lang="fi-FI" b="1"/>
              <a:t>Perusliiketoiminta</a:t>
            </a:r>
            <a:r>
              <a:rPr lang="fi-FI"/>
              <a:t>: </a:t>
            </a:r>
            <a:r>
              <a:rPr lang="fi-FI" err="1"/>
              <a:t>Alfen</a:t>
            </a:r>
            <a:r>
              <a:rPr lang="fi-FI"/>
              <a:t> keskittyy sähköverkon infrastruktuuriin, kuten älykkäisiin sähköverkkoihin, energian varastointiin ja sähköautojen latausratkaisuihin. Sen tuotteet ja palvelut tukevat energiamurrosta ja kestävän kehityksen tavoitteita.</a:t>
            </a:r>
          </a:p>
          <a:p>
            <a:endParaRPr lang="en-US"/>
          </a:p>
        </p:txBody>
      </p:sp>
      <p:sp>
        <p:nvSpPr>
          <p:cNvPr id="4" name="Dian numeron paikkamerkki 3"/>
          <p:cNvSpPr>
            <a:spLocks noGrp="1"/>
          </p:cNvSpPr>
          <p:nvPr>
            <p:ph type="sldNum" sz="quarter" idx="5"/>
          </p:nvPr>
        </p:nvSpPr>
        <p:spPr/>
        <p:txBody>
          <a:bodyPr/>
          <a:lstStyle/>
          <a:p>
            <a:fld id="{D85C9991-11B9-8B4B-961F-A5F4C1C2B044}" type="slidenum">
              <a:rPr lang="sv-SE" smtClean="0"/>
              <a:pPr/>
              <a:t>31</a:t>
            </a:fld>
            <a:endParaRPr lang="sv-SE"/>
          </a:p>
        </p:txBody>
      </p:sp>
    </p:spTree>
    <p:extLst>
      <p:ext uri="{BB962C8B-B14F-4D97-AF65-F5344CB8AC3E}">
        <p14:creationId xmlns:p14="http://schemas.microsoft.com/office/powerpoint/2010/main" val="25926768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US"/>
          </a:p>
        </p:txBody>
      </p:sp>
      <p:sp>
        <p:nvSpPr>
          <p:cNvPr id="4" name="Dian numeron paikkamerkki 3"/>
          <p:cNvSpPr>
            <a:spLocks noGrp="1"/>
          </p:cNvSpPr>
          <p:nvPr>
            <p:ph type="sldNum" sz="quarter" idx="5"/>
          </p:nvPr>
        </p:nvSpPr>
        <p:spPr/>
        <p:txBody>
          <a:bodyPr/>
          <a:lstStyle/>
          <a:p>
            <a:fld id="{D85C9991-11B9-8B4B-961F-A5F4C1C2B044}" type="slidenum">
              <a:rPr lang="sv-SE" smtClean="0"/>
              <a:pPr/>
              <a:t>35</a:t>
            </a:fld>
            <a:endParaRPr lang="sv-SE"/>
          </a:p>
        </p:txBody>
      </p:sp>
    </p:spTree>
    <p:extLst>
      <p:ext uri="{BB962C8B-B14F-4D97-AF65-F5344CB8AC3E}">
        <p14:creationId xmlns:p14="http://schemas.microsoft.com/office/powerpoint/2010/main" val="1238496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US"/>
          </a:p>
        </p:txBody>
      </p:sp>
      <p:sp>
        <p:nvSpPr>
          <p:cNvPr id="4" name="Dian numeron paikkamerkki 3"/>
          <p:cNvSpPr>
            <a:spLocks noGrp="1"/>
          </p:cNvSpPr>
          <p:nvPr>
            <p:ph type="sldNum" sz="quarter" idx="5"/>
          </p:nvPr>
        </p:nvSpPr>
        <p:spPr/>
        <p:txBody>
          <a:bodyPr/>
          <a:lstStyle/>
          <a:p>
            <a:fld id="{D85C9991-11B9-8B4B-961F-A5F4C1C2B044}" type="slidenum">
              <a:rPr lang="sv-SE" smtClean="0"/>
              <a:pPr/>
              <a:t>36</a:t>
            </a:fld>
            <a:endParaRPr lang="sv-SE"/>
          </a:p>
        </p:txBody>
      </p:sp>
    </p:spTree>
    <p:extLst>
      <p:ext uri="{BB962C8B-B14F-4D97-AF65-F5344CB8AC3E}">
        <p14:creationId xmlns:p14="http://schemas.microsoft.com/office/powerpoint/2010/main" val="18644855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DD83A-5787-9ECA-C775-DF38302E2F64}"/>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E8DA9127-6A9F-BDCA-B9B8-A6B4391AAED1}"/>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42355F0A-2B34-6A81-0EF8-D9248FC0AF30}"/>
              </a:ext>
            </a:extLst>
          </p:cNvPr>
          <p:cNvSpPr>
            <a:spLocks noGrp="1"/>
          </p:cNvSpPr>
          <p:nvPr>
            <p:ph type="body" idx="1"/>
          </p:nvPr>
        </p:nvSpPr>
        <p:spPr/>
        <p:txBody>
          <a:bodyPr/>
          <a:lstStyle/>
          <a:p>
            <a:endParaRPr lang="en-US"/>
          </a:p>
        </p:txBody>
      </p:sp>
      <p:sp>
        <p:nvSpPr>
          <p:cNvPr id="4" name="Dian numeron paikkamerkki 3">
            <a:extLst>
              <a:ext uri="{FF2B5EF4-FFF2-40B4-BE49-F238E27FC236}">
                <a16:creationId xmlns:a16="http://schemas.microsoft.com/office/drawing/2014/main" id="{BF97B8A8-D1BF-6BE0-199C-427AA9FCBBE6}"/>
              </a:ext>
            </a:extLst>
          </p:cNvPr>
          <p:cNvSpPr>
            <a:spLocks noGrp="1"/>
          </p:cNvSpPr>
          <p:nvPr>
            <p:ph type="sldNum" sz="quarter" idx="5"/>
          </p:nvPr>
        </p:nvSpPr>
        <p:spPr/>
        <p:txBody>
          <a:bodyPr/>
          <a:lstStyle/>
          <a:p>
            <a:fld id="{D85C9991-11B9-8B4B-961F-A5F4C1C2B044}" type="slidenum">
              <a:rPr lang="sv-SE" smtClean="0"/>
              <a:pPr/>
              <a:t>38</a:t>
            </a:fld>
            <a:endParaRPr lang="sv-SE"/>
          </a:p>
        </p:txBody>
      </p:sp>
    </p:spTree>
    <p:extLst>
      <p:ext uri="{BB962C8B-B14F-4D97-AF65-F5344CB8AC3E}">
        <p14:creationId xmlns:p14="http://schemas.microsoft.com/office/powerpoint/2010/main" val="8499712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9F956A-B204-260A-0544-74BAB2FE3B1A}"/>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A1C0C767-9392-A8AC-5DC6-7258C2FEB694}"/>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F17FEEB5-6F82-2779-769D-B8133576755E}"/>
              </a:ext>
            </a:extLst>
          </p:cNvPr>
          <p:cNvSpPr>
            <a:spLocks noGrp="1"/>
          </p:cNvSpPr>
          <p:nvPr>
            <p:ph type="body" idx="1"/>
          </p:nvPr>
        </p:nvSpPr>
        <p:spPr/>
        <p:txBody>
          <a:bodyPr/>
          <a:lstStyle/>
          <a:p>
            <a:r>
              <a:rPr lang="fi-FI"/>
              <a:t>Nämä kaksi elementtiä kaukana </a:t>
            </a:r>
            <a:r>
              <a:rPr lang="fi-FI" err="1"/>
              <a:t>toisistaaaa</a:t>
            </a:r>
            <a:endParaRPr lang="en-US"/>
          </a:p>
        </p:txBody>
      </p:sp>
      <p:sp>
        <p:nvSpPr>
          <p:cNvPr id="4" name="Dian numeron paikkamerkki 3">
            <a:extLst>
              <a:ext uri="{FF2B5EF4-FFF2-40B4-BE49-F238E27FC236}">
                <a16:creationId xmlns:a16="http://schemas.microsoft.com/office/drawing/2014/main" id="{111B2C6F-3E1D-FB3D-1482-CBE6CFF3C983}"/>
              </a:ext>
            </a:extLst>
          </p:cNvPr>
          <p:cNvSpPr>
            <a:spLocks noGrp="1"/>
          </p:cNvSpPr>
          <p:nvPr>
            <p:ph type="sldNum" sz="quarter" idx="5"/>
          </p:nvPr>
        </p:nvSpPr>
        <p:spPr/>
        <p:txBody>
          <a:bodyPr/>
          <a:lstStyle/>
          <a:p>
            <a:fld id="{D85C9991-11B9-8B4B-961F-A5F4C1C2B044}" type="slidenum">
              <a:rPr lang="sv-SE" smtClean="0"/>
              <a:pPr/>
              <a:t>39</a:t>
            </a:fld>
            <a:endParaRPr lang="sv-SE"/>
          </a:p>
        </p:txBody>
      </p:sp>
    </p:spTree>
    <p:extLst>
      <p:ext uri="{BB962C8B-B14F-4D97-AF65-F5344CB8AC3E}">
        <p14:creationId xmlns:p14="http://schemas.microsoft.com/office/powerpoint/2010/main" val="19382056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CE3FB6-BCDC-C6E0-EB52-1495B9B16A3F}"/>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E92843A-5469-6DED-C2A3-D23FE199D46C}"/>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10A2784B-43FE-DB2A-14CD-0BC05B388F87}"/>
              </a:ext>
            </a:extLst>
          </p:cNvPr>
          <p:cNvSpPr>
            <a:spLocks noGrp="1"/>
          </p:cNvSpPr>
          <p:nvPr>
            <p:ph type="body" idx="1"/>
          </p:nvPr>
        </p:nvSpPr>
        <p:spPr/>
        <p:txBody>
          <a:bodyPr/>
          <a:lstStyle/>
          <a:p>
            <a:r>
              <a:rPr lang="fi-FI"/>
              <a:t>Nämä kaksi elementtiä kaukana </a:t>
            </a:r>
            <a:r>
              <a:rPr lang="fi-FI" err="1"/>
              <a:t>toisistaaaa</a:t>
            </a:r>
            <a:endParaRPr lang="en-US"/>
          </a:p>
        </p:txBody>
      </p:sp>
      <p:sp>
        <p:nvSpPr>
          <p:cNvPr id="4" name="Dian numeron paikkamerkki 3">
            <a:extLst>
              <a:ext uri="{FF2B5EF4-FFF2-40B4-BE49-F238E27FC236}">
                <a16:creationId xmlns:a16="http://schemas.microsoft.com/office/drawing/2014/main" id="{3F641D99-D43A-2EC6-E2A3-1A9A1FE02D70}"/>
              </a:ext>
            </a:extLst>
          </p:cNvPr>
          <p:cNvSpPr>
            <a:spLocks noGrp="1"/>
          </p:cNvSpPr>
          <p:nvPr>
            <p:ph type="sldNum" sz="quarter" idx="5"/>
          </p:nvPr>
        </p:nvSpPr>
        <p:spPr/>
        <p:txBody>
          <a:bodyPr/>
          <a:lstStyle/>
          <a:p>
            <a:fld id="{D85C9991-11B9-8B4B-961F-A5F4C1C2B044}" type="slidenum">
              <a:rPr lang="sv-SE" smtClean="0"/>
              <a:pPr/>
              <a:t>42</a:t>
            </a:fld>
            <a:endParaRPr lang="sv-SE"/>
          </a:p>
        </p:txBody>
      </p:sp>
    </p:spTree>
    <p:extLst>
      <p:ext uri="{BB962C8B-B14F-4D97-AF65-F5344CB8AC3E}">
        <p14:creationId xmlns:p14="http://schemas.microsoft.com/office/powerpoint/2010/main" val="25625588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US"/>
          </a:p>
        </p:txBody>
      </p:sp>
      <p:sp>
        <p:nvSpPr>
          <p:cNvPr id="4" name="Dian numeron paikkamerkki 3"/>
          <p:cNvSpPr>
            <a:spLocks noGrp="1"/>
          </p:cNvSpPr>
          <p:nvPr>
            <p:ph type="sldNum" sz="quarter" idx="5"/>
          </p:nvPr>
        </p:nvSpPr>
        <p:spPr/>
        <p:txBody>
          <a:bodyPr/>
          <a:lstStyle/>
          <a:p>
            <a:fld id="{D85C9991-11B9-8B4B-961F-A5F4C1C2B044}" type="slidenum">
              <a:rPr lang="sv-SE" smtClean="0"/>
              <a:pPr/>
              <a:t>7</a:t>
            </a:fld>
            <a:endParaRPr lang="sv-SE"/>
          </a:p>
        </p:txBody>
      </p:sp>
    </p:spTree>
    <p:extLst>
      <p:ext uri="{BB962C8B-B14F-4D97-AF65-F5344CB8AC3E}">
        <p14:creationId xmlns:p14="http://schemas.microsoft.com/office/powerpoint/2010/main" val="25479004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en-US"/>
              <a:t>The proposal seeks to </a:t>
            </a:r>
            <a:r>
              <a:rPr lang="en-US" b="1"/>
              <a:t>simplify</a:t>
            </a:r>
            <a:r>
              <a:rPr lang="en-US"/>
              <a:t> how companies report on </a:t>
            </a:r>
            <a:r>
              <a:rPr lang="en-US" b="1"/>
              <a:t>value chain impacts</a:t>
            </a:r>
            <a:r>
              <a:rPr lang="en-US"/>
              <a:t> to </a:t>
            </a:r>
            <a:r>
              <a:rPr lang="en-US" b="1"/>
              <a:t>reduce administrative burden</a:t>
            </a:r>
            <a:r>
              <a:rPr lang="en-US"/>
              <a:t>, particularly for </a:t>
            </a:r>
            <a:r>
              <a:rPr lang="en-US" b="1"/>
              <a:t>SMEs (small and medium-sized enterprises)</a:t>
            </a:r>
            <a:r>
              <a:rPr lang="en-US"/>
              <a:t>.Companies will still need to </a:t>
            </a:r>
            <a:r>
              <a:rPr lang="en-US" b="1"/>
              <a:t>identify material sustainability risks and impacts</a:t>
            </a:r>
            <a:r>
              <a:rPr lang="en-US"/>
              <a:t> within their value chains but </a:t>
            </a:r>
            <a:r>
              <a:rPr lang="en-US" b="1"/>
              <a:t>with more flexibility</a:t>
            </a:r>
            <a:r>
              <a:rPr lang="en-US"/>
              <a:t>.</a:t>
            </a:r>
          </a:p>
        </p:txBody>
      </p:sp>
      <p:sp>
        <p:nvSpPr>
          <p:cNvPr id="4" name="Dian numeron paikkamerkki 3"/>
          <p:cNvSpPr>
            <a:spLocks noGrp="1"/>
          </p:cNvSpPr>
          <p:nvPr>
            <p:ph type="sldNum" sz="quarter" idx="5"/>
          </p:nvPr>
        </p:nvSpPr>
        <p:spPr/>
        <p:txBody>
          <a:bodyPr/>
          <a:lstStyle/>
          <a:p>
            <a:fld id="{D85C9991-11B9-8B4B-961F-A5F4C1C2B044}" type="slidenum">
              <a:rPr lang="sv-SE" smtClean="0"/>
              <a:pPr/>
              <a:t>8</a:t>
            </a:fld>
            <a:endParaRPr lang="sv-SE"/>
          </a:p>
        </p:txBody>
      </p:sp>
    </p:spTree>
    <p:extLst>
      <p:ext uri="{BB962C8B-B14F-4D97-AF65-F5344CB8AC3E}">
        <p14:creationId xmlns:p14="http://schemas.microsoft.com/office/powerpoint/2010/main" val="22858746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US" dirty="0"/>
          </a:p>
        </p:txBody>
      </p:sp>
      <p:sp>
        <p:nvSpPr>
          <p:cNvPr id="4" name="Dian numeron paikkamerkki 3"/>
          <p:cNvSpPr>
            <a:spLocks noGrp="1"/>
          </p:cNvSpPr>
          <p:nvPr>
            <p:ph type="sldNum" sz="quarter" idx="5"/>
          </p:nvPr>
        </p:nvSpPr>
        <p:spPr/>
        <p:txBody>
          <a:bodyPr/>
          <a:lstStyle/>
          <a:p>
            <a:fld id="{D85C9991-11B9-8B4B-961F-A5F4C1C2B044}" type="slidenum">
              <a:rPr lang="sv-SE" smtClean="0"/>
              <a:pPr/>
              <a:t>9</a:t>
            </a:fld>
            <a:endParaRPr lang="sv-SE"/>
          </a:p>
        </p:txBody>
      </p:sp>
    </p:spTree>
    <p:extLst>
      <p:ext uri="{BB962C8B-B14F-4D97-AF65-F5344CB8AC3E}">
        <p14:creationId xmlns:p14="http://schemas.microsoft.com/office/powerpoint/2010/main" val="36511052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US"/>
          </a:p>
        </p:txBody>
      </p:sp>
      <p:sp>
        <p:nvSpPr>
          <p:cNvPr id="4" name="Dian numeron paikkamerkki 3"/>
          <p:cNvSpPr>
            <a:spLocks noGrp="1"/>
          </p:cNvSpPr>
          <p:nvPr>
            <p:ph type="sldNum" sz="quarter" idx="5"/>
          </p:nvPr>
        </p:nvSpPr>
        <p:spPr/>
        <p:txBody>
          <a:bodyPr/>
          <a:lstStyle/>
          <a:p>
            <a:fld id="{D85C9991-11B9-8B4B-961F-A5F4C1C2B044}" type="slidenum">
              <a:rPr lang="sv-SE" smtClean="0"/>
              <a:pPr/>
              <a:t>11</a:t>
            </a:fld>
            <a:endParaRPr lang="sv-SE"/>
          </a:p>
        </p:txBody>
      </p:sp>
    </p:spTree>
    <p:extLst>
      <p:ext uri="{BB962C8B-B14F-4D97-AF65-F5344CB8AC3E}">
        <p14:creationId xmlns:p14="http://schemas.microsoft.com/office/powerpoint/2010/main" val="42753772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en-US"/>
          </a:p>
        </p:txBody>
      </p:sp>
      <p:sp>
        <p:nvSpPr>
          <p:cNvPr id="4" name="Dian numeron paikkamerkki 3"/>
          <p:cNvSpPr>
            <a:spLocks noGrp="1"/>
          </p:cNvSpPr>
          <p:nvPr>
            <p:ph type="sldNum" sz="quarter" idx="5"/>
          </p:nvPr>
        </p:nvSpPr>
        <p:spPr/>
        <p:txBody>
          <a:bodyPr/>
          <a:lstStyle/>
          <a:p>
            <a:fld id="{D85C9991-11B9-8B4B-961F-A5F4C1C2B044}" type="slidenum">
              <a:rPr lang="sv-SE" smtClean="0"/>
              <a:pPr/>
              <a:t>12</a:t>
            </a:fld>
            <a:endParaRPr lang="sv-SE"/>
          </a:p>
        </p:txBody>
      </p:sp>
    </p:spTree>
    <p:extLst>
      <p:ext uri="{BB962C8B-B14F-4D97-AF65-F5344CB8AC3E}">
        <p14:creationId xmlns:p14="http://schemas.microsoft.com/office/powerpoint/2010/main" val="222972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Karin </a:t>
            </a:r>
          </a:p>
        </p:txBody>
      </p:sp>
      <p:sp>
        <p:nvSpPr>
          <p:cNvPr id="4" name="Slide Number Placeholder 3"/>
          <p:cNvSpPr>
            <a:spLocks noGrp="1"/>
          </p:cNvSpPr>
          <p:nvPr>
            <p:ph type="sldNum" sz="quarter" idx="5"/>
          </p:nvPr>
        </p:nvSpPr>
        <p:spPr/>
        <p:txBody>
          <a:bodyPr/>
          <a:lstStyle/>
          <a:p>
            <a:fld id="{D85C9991-11B9-8B4B-961F-A5F4C1C2B044}" type="slidenum">
              <a:rPr lang="sv-SE" smtClean="0"/>
              <a:pPr/>
              <a:t>13</a:t>
            </a:fld>
            <a:endParaRPr lang="sv-SE"/>
          </a:p>
        </p:txBody>
      </p:sp>
    </p:spTree>
    <p:extLst>
      <p:ext uri="{BB962C8B-B14F-4D97-AF65-F5344CB8AC3E}">
        <p14:creationId xmlns:p14="http://schemas.microsoft.com/office/powerpoint/2010/main" val="8788557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algn="l">
              <a:buFont typeface="Arial" panose="020B0604020202020204" pitchFamily="34" charset="0"/>
              <a:buChar char="•"/>
            </a:pPr>
            <a:r>
              <a:rPr lang="en-US" b="1" i="0">
                <a:solidFill>
                  <a:srgbClr val="002A16"/>
                </a:solidFill>
                <a:effectLst/>
                <a:latin typeface="DmSans"/>
              </a:rPr>
              <a:t>Describing the value chain</a:t>
            </a:r>
            <a:r>
              <a:rPr lang="en-US" b="0" i="0">
                <a:solidFill>
                  <a:srgbClr val="002A16"/>
                </a:solidFill>
                <a:effectLst/>
                <a:latin typeface="DmSans"/>
              </a:rPr>
              <a:t>: Companies should comprehensively describe their value chain, highlighting the main features of upstream and downstream activities. This includes detailing key business relationships and their roles within the value chain.</a:t>
            </a:r>
          </a:p>
          <a:p>
            <a:pPr algn="l">
              <a:buFont typeface="Arial" panose="020B0604020202020204" pitchFamily="34" charset="0"/>
              <a:buChar char="•"/>
            </a:pPr>
            <a:r>
              <a:rPr lang="en-US" b="1" i="0">
                <a:solidFill>
                  <a:srgbClr val="002A16"/>
                </a:solidFill>
                <a:effectLst/>
                <a:latin typeface="DmSans"/>
              </a:rPr>
              <a:t>Policies, actions, and target</a:t>
            </a:r>
            <a:r>
              <a:rPr lang="en-US" b="0" i="0">
                <a:solidFill>
                  <a:srgbClr val="002A16"/>
                </a:solidFill>
                <a:effectLst/>
                <a:latin typeface="DmSans"/>
              </a:rPr>
              <a:t>s: Disclosures must cover how sustainability policies, actions, and targets are applied across the value chain. Companies should report on any initiatives that address material IROs within their value chain and the scope of these efforts.</a:t>
            </a:r>
          </a:p>
          <a:p>
            <a:pPr algn="l">
              <a:buFont typeface="Arial" panose="020B0604020202020204" pitchFamily="34" charset="0"/>
              <a:buChar char="•"/>
            </a:pPr>
            <a:r>
              <a:rPr lang="en-US" b="1" i="0">
                <a:solidFill>
                  <a:srgbClr val="002A16"/>
                </a:solidFill>
                <a:effectLst/>
                <a:latin typeface="DmSans"/>
              </a:rPr>
              <a:t>Estimations and proxies</a:t>
            </a:r>
            <a:r>
              <a:rPr lang="en-US" b="0" i="0">
                <a:solidFill>
                  <a:srgbClr val="002A16"/>
                </a:solidFill>
                <a:effectLst/>
                <a:latin typeface="DmSans"/>
              </a:rPr>
              <a:t>: In cases where getting direct data is challenging, companies can use estimates and sector-average data or proxies. However, they must transparently disclose the methods used, the basis for these estimates, and the resulting level of accuracy.</a:t>
            </a:r>
          </a:p>
          <a:p>
            <a:r>
              <a:rPr lang="fi-FI"/>
              <a:t>Arvoketjun kuvaaminen: Yritysten olisi kuvattava arvoketjunsa kattavasti ja korostettava tuotantoketjun alku- ja loppupään toimintojen pääpiirteitä. Tähän sisältyy keskeisten liikesuhteiden ja niiden roolien yksityiskohtainen kuvaus arvoketjussa.
Politiikat, toimet ja tavoitteet: Julkistettavissa tiedoissa on kerrottava, miten kestävän kehityksen politiikkoja, toimia ja tavoitteita sovelletaan koko arvoketjussa. Yritysten olisi raportoitava kaikista aloitteista, jotka kohdistuvat niiden arvoketjun olennaisiin IRO-operaatioihin, ja näiden toimien laajuudesta.
Arviot ja valtakirjat: Tapauksissa, joissa suorien tietojen saaminen on haastavaa, yritykset voivat käyttää arvioita ja alakohtaisia keskimääräisiä tietoja tai valtakirjoja. Niiden on kuitenkin avoimesti ilmoitettava käytetyt menetelmät, näiden arvioiden perusteet ja tuloksena oleva tarkkuustaso.</a:t>
            </a:r>
            <a:endParaRPr lang="en-US"/>
          </a:p>
        </p:txBody>
      </p:sp>
      <p:sp>
        <p:nvSpPr>
          <p:cNvPr id="4" name="Dian numeron paikkamerkki 3"/>
          <p:cNvSpPr>
            <a:spLocks noGrp="1"/>
          </p:cNvSpPr>
          <p:nvPr>
            <p:ph type="sldNum" sz="quarter" idx="5"/>
          </p:nvPr>
        </p:nvSpPr>
        <p:spPr/>
        <p:txBody>
          <a:bodyPr/>
          <a:lstStyle/>
          <a:p>
            <a:fld id="{D85C9991-11B9-8B4B-961F-A5F4C1C2B044}" type="slidenum">
              <a:rPr lang="sv-SE" smtClean="0"/>
              <a:pPr/>
              <a:t>14</a:t>
            </a:fld>
            <a:endParaRPr lang="sv-SE"/>
          </a:p>
        </p:txBody>
      </p:sp>
    </p:spTree>
    <p:extLst>
      <p:ext uri="{BB962C8B-B14F-4D97-AF65-F5344CB8AC3E}">
        <p14:creationId xmlns:p14="http://schemas.microsoft.com/office/powerpoint/2010/main" val="631405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694D4B-C9DA-4AB0-B857-B3CF3FB77A69}"/>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375E0110-7B00-13ED-72FA-649E97E0AA20}"/>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EB4A2BE3-C4BE-377D-FE3B-9E828AC5620F}"/>
              </a:ext>
            </a:extLst>
          </p:cNvPr>
          <p:cNvSpPr>
            <a:spLocks noGrp="1"/>
          </p:cNvSpPr>
          <p:nvPr>
            <p:ph type="body" idx="1"/>
          </p:nvPr>
        </p:nvSpPr>
        <p:spPr/>
        <p:txBody>
          <a:bodyPr/>
          <a:lstStyle/>
          <a:p>
            <a:pPr algn="l">
              <a:buFont typeface="Arial" panose="020B0604020202020204" pitchFamily="34" charset="0"/>
              <a:buChar char="•"/>
            </a:pPr>
            <a:r>
              <a:rPr lang="en-US" b="1" i="0">
                <a:solidFill>
                  <a:srgbClr val="002A16"/>
                </a:solidFill>
                <a:effectLst/>
                <a:latin typeface="DmSans"/>
              </a:rPr>
              <a:t>Describing the value chain</a:t>
            </a:r>
            <a:r>
              <a:rPr lang="en-US" b="0" i="0">
                <a:solidFill>
                  <a:srgbClr val="002A16"/>
                </a:solidFill>
                <a:effectLst/>
                <a:latin typeface="DmSans"/>
              </a:rPr>
              <a:t>: Companies should comprehensively describe their value chain, highlighting the main features of upstream and downstream activities. This includes detailing key business relationships and their roles within the value chain.</a:t>
            </a:r>
          </a:p>
          <a:p>
            <a:pPr algn="l">
              <a:buFont typeface="Arial" panose="020B0604020202020204" pitchFamily="34" charset="0"/>
              <a:buChar char="•"/>
            </a:pPr>
            <a:r>
              <a:rPr lang="en-US" b="1" i="0">
                <a:solidFill>
                  <a:srgbClr val="002A16"/>
                </a:solidFill>
                <a:effectLst/>
                <a:latin typeface="DmSans"/>
              </a:rPr>
              <a:t>Policies, actions, and target</a:t>
            </a:r>
            <a:r>
              <a:rPr lang="en-US" b="0" i="0">
                <a:solidFill>
                  <a:srgbClr val="002A16"/>
                </a:solidFill>
                <a:effectLst/>
                <a:latin typeface="DmSans"/>
              </a:rPr>
              <a:t>s: Disclosures must cover how sustainability policies, actions, and targets are applied across the value chain. Companies should report on any initiatives that address material IROs within their value chain and the scope of these efforts.</a:t>
            </a:r>
          </a:p>
          <a:p>
            <a:pPr algn="l">
              <a:buFont typeface="Arial" panose="020B0604020202020204" pitchFamily="34" charset="0"/>
              <a:buChar char="•"/>
            </a:pPr>
            <a:r>
              <a:rPr lang="en-US" b="1" i="0">
                <a:solidFill>
                  <a:srgbClr val="002A16"/>
                </a:solidFill>
                <a:effectLst/>
                <a:latin typeface="DmSans"/>
              </a:rPr>
              <a:t>Estimations and proxies</a:t>
            </a:r>
            <a:r>
              <a:rPr lang="en-US" b="0" i="0">
                <a:solidFill>
                  <a:srgbClr val="002A16"/>
                </a:solidFill>
                <a:effectLst/>
                <a:latin typeface="DmSans"/>
              </a:rPr>
              <a:t>: In cases where getting direct data is challenging, companies can use estimates and sector-average data or proxies. However, they must transparently disclose the methods used, the basis for these estimates, and the resulting level of accuracy.</a:t>
            </a:r>
          </a:p>
          <a:p>
            <a:r>
              <a:rPr lang="fi-FI"/>
              <a:t>Arvoketjun kuvaaminen: Yritysten olisi kuvattava arvoketjunsa kattavasti ja korostettava tuotantoketjun alku- ja loppupään toimintojen pääpiirteitä. Tähän sisältyy keskeisten liikesuhteiden ja niiden roolien yksityiskohtainen kuvaus arvoketjussa.
Politiikat, toimet ja tavoitteet: Julkistettavissa tiedoissa on kerrottava, miten kestävän kehityksen politiikkoja, toimia ja tavoitteita sovelletaan koko arvoketjussa. Yritysten olisi raportoitava kaikista aloitteista, jotka kohdistuvat niiden arvoketjun olennaisiin IRO-operaatioihin, ja näiden toimien laajuudesta.
Arviot ja valtakirjat: Tapauksissa, joissa suorien tietojen saaminen on haastavaa, yritykset voivat käyttää arvioita ja alakohtaisia keskimääräisiä tietoja tai valtakirjoja. Niiden on kuitenkin avoimesti ilmoitettava käytetyt menetelmät, näiden arvioiden perusteet ja tuloksena oleva tarkkuustaso.</a:t>
            </a:r>
            <a:endParaRPr lang="en-US"/>
          </a:p>
        </p:txBody>
      </p:sp>
      <p:sp>
        <p:nvSpPr>
          <p:cNvPr id="4" name="Dian numeron paikkamerkki 3">
            <a:extLst>
              <a:ext uri="{FF2B5EF4-FFF2-40B4-BE49-F238E27FC236}">
                <a16:creationId xmlns:a16="http://schemas.microsoft.com/office/drawing/2014/main" id="{82F79416-CF9C-6AC1-DA56-664FE910B46B}"/>
              </a:ext>
            </a:extLst>
          </p:cNvPr>
          <p:cNvSpPr>
            <a:spLocks noGrp="1"/>
          </p:cNvSpPr>
          <p:nvPr>
            <p:ph type="sldNum" sz="quarter" idx="5"/>
          </p:nvPr>
        </p:nvSpPr>
        <p:spPr/>
        <p:txBody>
          <a:bodyPr/>
          <a:lstStyle/>
          <a:p>
            <a:fld id="{D85C9991-11B9-8B4B-961F-A5F4C1C2B044}" type="slidenum">
              <a:rPr lang="sv-SE" smtClean="0"/>
              <a:pPr/>
              <a:t>15</a:t>
            </a:fld>
            <a:endParaRPr lang="sv-SE"/>
          </a:p>
        </p:txBody>
      </p:sp>
    </p:spTree>
    <p:extLst>
      <p:ext uri="{BB962C8B-B14F-4D97-AF65-F5344CB8AC3E}">
        <p14:creationId xmlns:p14="http://schemas.microsoft.com/office/powerpoint/2010/main" val="6818413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page_orange">
    <p:bg>
      <p:bgPr>
        <a:solidFill>
          <a:schemeClr val="accent3"/>
        </a:solidFill>
        <a:effectLst/>
      </p:bgPr>
    </p:bg>
    <p:spTree>
      <p:nvGrpSpPr>
        <p:cNvPr id="1" name=""/>
        <p:cNvGrpSpPr/>
        <p:nvPr/>
      </p:nvGrpSpPr>
      <p:grpSpPr>
        <a:xfrm>
          <a:off x="0" y="0"/>
          <a:ext cx="0" cy="0"/>
          <a:chOff x="0" y="0"/>
          <a:chExt cx="0" cy="0"/>
        </a:xfrm>
      </p:grpSpPr>
      <p:sp>
        <p:nvSpPr>
          <p:cNvPr id="8" name="Ellips 7"/>
          <p:cNvSpPr/>
          <p:nvPr userDrawn="1"/>
        </p:nvSpPr>
        <p:spPr>
          <a:xfrm>
            <a:off x="4721251" y="1453229"/>
            <a:ext cx="3283686" cy="328368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a:endParaRPr>
          </a:p>
        </p:txBody>
      </p:sp>
      <p:sp>
        <p:nvSpPr>
          <p:cNvPr id="10" name="Ellips 9"/>
          <p:cNvSpPr/>
          <p:nvPr userDrawn="1"/>
        </p:nvSpPr>
        <p:spPr>
          <a:xfrm>
            <a:off x="3166600" y="1389917"/>
            <a:ext cx="1715346" cy="171534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chemeClr val="tx1"/>
              </a:solidFill>
              <a:effectLst>
                <a:outerShdw blurRad="63500" dir="3600000" algn="tl" rotWithShape="0">
                  <a:srgbClr val="000000">
                    <a:alpha val="70000"/>
                  </a:srgbClr>
                </a:outerShdw>
              </a:effectLst>
              <a:latin typeface="Georgia"/>
            </a:endParaRPr>
          </a:p>
        </p:txBody>
      </p:sp>
      <p:pic>
        <p:nvPicPr>
          <p:cNvPr id="14" name="Bildobjekt 13" descr="Enact Wordmark_BLACK 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37" y="60498"/>
            <a:ext cx="2010060" cy="1120591"/>
          </a:xfrm>
          <a:prstGeom prst="rect">
            <a:avLst/>
          </a:prstGeom>
        </p:spPr>
      </p:pic>
      <p:sp>
        <p:nvSpPr>
          <p:cNvPr id="2" name="Rubrik 1"/>
          <p:cNvSpPr>
            <a:spLocks noGrp="1"/>
          </p:cNvSpPr>
          <p:nvPr>
            <p:ph type="title" hasCustomPrompt="1"/>
          </p:nvPr>
        </p:nvSpPr>
        <p:spPr>
          <a:xfrm>
            <a:off x="3147159" y="601093"/>
            <a:ext cx="5545991" cy="779623"/>
          </a:xfrm>
        </p:spPr>
        <p:txBody>
          <a:bodyPr/>
          <a:lstStyle/>
          <a:p>
            <a:r>
              <a:rPr lang="sv-SE" err="1"/>
              <a:t>Heading</a:t>
            </a:r>
            <a:endParaRPr lang="sv-SE"/>
          </a:p>
        </p:txBody>
      </p:sp>
      <p:sp>
        <p:nvSpPr>
          <p:cNvPr id="9" name="Platshållare för text 3"/>
          <p:cNvSpPr>
            <a:spLocks noGrp="1"/>
          </p:cNvSpPr>
          <p:nvPr>
            <p:ph type="body" sz="quarter" idx="10" hasCustomPrompt="1"/>
          </p:nvPr>
        </p:nvSpPr>
        <p:spPr>
          <a:xfrm>
            <a:off x="3148418" y="3480745"/>
            <a:ext cx="5544732" cy="1243570"/>
          </a:xfrm>
        </p:spPr>
        <p:txBody>
          <a:bodyPr>
            <a:noAutofit/>
          </a:bodyPr>
          <a:lstStyle>
            <a:lvl1pPr marL="0" indent="0">
              <a:lnSpc>
                <a:spcPct val="100000"/>
              </a:lnSpc>
              <a:buNone/>
              <a:defRPr sz="4200" b="1" i="0">
                <a:latin typeface="Georgia"/>
                <a:cs typeface="Georgia"/>
              </a:defRPr>
            </a:lvl1pPr>
          </a:lstStyle>
          <a:p>
            <a:pPr lvl="0"/>
            <a:r>
              <a:rPr lang="sv-SE" err="1"/>
              <a:t>Subheading</a:t>
            </a:r>
            <a:endParaRPr lang="sv-SE"/>
          </a:p>
        </p:txBody>
      </p:sp>
    </p:spTree>
    <p:extLst>
      <p:ext uri="{BB962C8B-B14F-4D97-AF65-F5344CB8AC3E}">
        <p14:creationId xmlns:p14="http://schemas.microsoft.com/office/powerpoint/2010/main" val="41482482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page_purple">
    <p:bg>
      <p:bgPr>
        <a:solidFill>
          <a:schemeClr val="accent1"/>
        </a:solidFill>
        <a:effectLst/>
      </p:bgPr>
    </p:bg>
    <p:spTree>
      <p:nvGrpSpPr>
        <p:cNvPr id="1" name=""/>
        <p:cNvGrpSpPr/>
        <p:nvPr/>
      </p:nvGrpSpPr>
      <p:grpSpPr>
        <a:xfrm>
          <a:off x="0" y="0"/>
          <a:ext cx="0" cy="0"/>
          <a:chOff x="0" y="0"/>
          <a:chExt cx="0" cy="0"/>
        </a:xfrm>
      </p:grpSpPr>
      <p:sp>
        <p:nvSpPr>
          <p:cNvPr id="10" name="Ellips 9"/>
          <p:cNvSpPr/>
          <p:nvPr userDrawn="1"/>
        </p:nvSpPr>
        <p:spPr>
          <a:xfrm>
            <a:off x="4184484" y="555371"/>
            <a:ext cx="3082316" cy="3082316"/>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a:endParaRPr>
          </a:p>
        </p:txBody>
      </p:sp>
      <p:sp>
        <p:nvSpPr>
          <p:cNvPr id="11" name="Ellips 10"/>
          <p:cNvSpPr/>
          <p:nvPr userDrawn="1"/>
        </p:nvSpPr>
        <p:spPr>
          <a:xfrm>
            <a:off x="6396104" y="3116215"/>
            <a:ext cx="1602898" cy="1602898"/>
          </a:xfrm>
          <a:prstGeom prst="ellipse">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chemeClr val="tx1"/>
              </a:solidFill>
              <a:effectLst>
                <a:outerShdw blurRad="63500" dir="3600000" algn="tl" rotWithShape="0">
                  <a:srgbClr val="000000">
                    <a:alpha val="70000"/>
                  </a:srgbClr>
                </a:outerShdw>
              </a:effectLst>
              <a:latin typeface="Georgia"/>
            </a:endParaRPr>
          </a:p>
        </p:txBody>
      </p:sp>
      <p:sp>
        <p:nvSpPr>
          <p:cNvPr id="7" name="Rubrik 1">
            <a:extLst>
              <a:ext uri="{FF2B5EF4-FFF2-40B4-BE49-F238E27FC236}">
                <a16:creationId xmlns:a16="http://schemas.microsoft.com/office/drawing/2014/main" id="{1AE25E11-88FB-A86B-7D3F-931A2ABC6C41}"/>
              </a:ext>
            </a:extLst>
          </p:cNvPr>
          <p:cNvSpPr>
            <a:spLocks noGrp="1"/>
          </p:cNvSpPr>
          <p:nvPr>
            <p:ph type="title" hasCustomPrompt="1"/>
          </p:nvPr>
        </p:nvSpPr>
        <p:spPr>
          <a:xfrm>
            <a:off x="3147159" y="601093"/>
            <a:ext cx="5545991" cy="779623"/>
          </a:xfrm>
        </p:spPr>
        <p:txBody>
          <a:bodyPr>
            <a:noAutofit/>
          </a:bodyPr>
          <a:lstStyle>
            <a:lvl1pPr>
              <a:defRPr>
                <a:solidFill>
                  <a:schemeClr val="bg1"/>
                </a:solidFill>
              </a:defRPr>
            </a:lvl1pPr>
          </a:lstStyle>
          <a:p>
            <a:r>
              <a:rPr lang="sv-SE" err="1"/>
              <a:t>Heading</a:t>
            </a:r>
            <a:endParaRPr lang="sv-SE"/>
          </a:p>
        </p:txBody>
      </p:sp>
      <p:sp>
        <p:nvSpPr>
          <p:cNvPr id="8" name="Platshållare för text 3">
            <a:extLst>
              <a:ext uri="{FF2B5EF4-FFF2-40B4-BE49-F238E27FC236}">
                <a16:creationId xmlns:a16="http://schemas.microsoft.com/office/drawing/2014/main" id="{97474675-42D0-7029-5C47-7665AD8CA8C6}"/>
              </a:ext>
            </a:extLst>
          </p:cNvPr>
          <p:cNvSpPr>
            <a:spLocks noGrp="1"/>
          </p:cNvSpPr>
          <p:nvPr>
            <p:ph type="body" sz="quarter" idx="10" hasCustomPrompt="1"/>
          </p:nvPr>
        </p:nvSpPr>
        <p:spPr>
          <a:xfrm>
            <a:off x="3148418" y="3480745"/>
            <a:ext cx="5544732" cy="1243570"/>
          </a:xfrm>
        </p:spPr>
        <p:txBody>
          <a:bodyPr>
            <a:noAutofit/>
          </a:bodyPr>
          <a:lstStyle>
            <a:lvl1pPr marL="0" indent="0">
              <a:lnSpc>
                <a:spcPct val="100000"/>
              </a:lnSpc>
              <a:buNone/>
              <a:defRPr sz="4200" b="1" i="0">
                <a:solidFill>
                  <a:schemeClr val="bg1"/>
                </a:solidFill>
                <a:latin typeface="Georgia"/>
                <a:cs typeface="Georgia"/>
              </a:defRPr>
            </a:lvl1pPr>
          </a:lstStyle>
          <a:p>
            <a:pPr lvl="0"/>
            <a:r>
              <a:rPr lang="sv-SE" err="1"/>
              <a:t>Subheading</a:t>
            </a:r>
            <a:endParaRPr lang="sv-SE"/>
          </a:p>
        </p:txBody>
      </p:sp>
      <p:pic>
        <p:nvPicPr>
          <p:cNvPr id="2" name="Bildobjekt 13">
            <a:extLst>
              <a:ext uri="{FF2B5EF4-FFF2-40B4-BE49-F238E27FC236}">
                <a16:creationId xmlns:a16="http://schemas.microsoft.com/office/drawing/2014/main" id="{1286E227-5470-757E-A0C0-69CD2228C2D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37" y="60498"/>
            <a:ext cx="2010060" cy="1120590"/>
          </a:xfrm>
          <a:prstGeom prst="rect">
            <a:avLst/>
          </a:prstGeom>
        </p:spPr>
      </p:pic>
    </p:spTree>
    <p:extLst>
      <p:ext uri="{BB962C8B-B14F-4D97-AF65-F5344CB8AC3E}">
        <p14:creationId xmlns:p14="http://schemas.microsoft.com/office/powerpoint/2010/main" val="1564613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ing1">
    <p:bg>
      <p:bgPr>
        <a:solidFill>
          <a:schemeClr val="accent1"/>
        </a:solidFill>
        <a:effectLst/>
      </p:bgPr>
    </p:bg>
    <p:spTree>
      <p:nvGrpSpPr>
        <p:cNvPr id="1" name=""/>
        <p:cNvGrpSpPr/>
        <p:nvPr/>
      </p:nvGrpSpPr>
      <p:grpSpPr>
        <a:xfrm>
          <a:off x="0" y="0"/>
          <a:ext cx="0" cy="0"/>
          <a:chOff x="0" y="0"/>
          <a:chExt cx="0" cy="0"/>
        </a:xfrm>
      </p:grpSpPr>
      <p:sp>
        <p:nvSpPr>
          <p:cNvPr id="9" name="Rubrik 3"/>
          <p:cNvSpPr>
            <a:spLocks noGrp="1"/>
          </p:cNvSpPr>
          <p:nvPr>
            <p:ph type="title" hasCustomPrompt="1"/>
          </p:nvPr>
        </p:nvSpPr>
        <p:spPr>
          <a:xfrm>
            <a:off x="679451" y="2757805"/>
            <a:ext cx="5545991" cy="708971"/>
          </a:xfrm>
        </p:spPr>
        <p:txBody>
          <a:bodyPr>
            <a:noAutofit/>
          </a:bodyPr>
          <a:lstStyle>
            <a:lvl1pPr>
              <a:defRPr>
                <a:solidFill>
                  <a:schemeClr val="bg1"/>
                </a:solidFill>
              </a:defRPr>
            </a:lvl1pPr>
          </a:lstStyle>
          <a:p>
            <a:r>
              <a:rPr lang="sv-SE" err="1"/>
              <a:t>Heading</a:t>
            </a:r>
            <a:endParaRPr lang="sv-SE"/>
          </a:p>
        </p:txBody>
      </p:sp>
      <p:sp>
        <p:nvSpPr>
          <p:cNvPr id="6" name="Platshållare för text 3"/>
          <p:cNvSpPr>
            <a:spLocks noGrp="1"/>
          </p:cNvSpPr>
          <p:nvPr>
            <p:ph type="body" sz="quarter" idx="10" hasCustomPrompt="1"/>
          </p:nvPr>
        </p:nvSpPr>
        <p:spPr>
          <a:xfrm>
            <a:off x="680709" y="3480746"/>
            <a:ext cx="5544732" cy="842335"/>
          </a:xfrm>
        </p:spPr>
        <p:txBody>
          <a:bodyPr>
            <a:noAutofit/>
          </a:bodyPr>
          <a:lstStyle>
            <a:lvl1pPr marL="0" indent="0">
              <a:lnSpc>
                <a:spcPct val="100000"/>
              </a:lnSpc>
              <a:buNone/>
              <a:defRPr sz="3200" b="1" i="0">
                <a:solidFill>
                  <a:schemeClr val="bg1"/>
                </a:solidFill>
                <a:latin typeface="Georgia"/>
                <a:cs typeface="Georgia"/>
              </a:defRPr>
            </a:lvl1pPr>
          </a:lstStyle>
          <a:p>
            <a:pPr lvl="0"/>
            <a:r>
              <a:rPr lang="sv-SE" err="1"/>
              <a:t>Subheading</a:t>
            </a:r>
            <a:endParaRPr lang="sv-SE"/>
          </a:p>
        </p:txBody>
      </p:sp>
    </p:spTree>
    <p:extLst>
      <p:ext uri="{BB962C8B-B14F-4D97-AF65-F5344CB8AC3E}">
        <p14:creationId xmlns:p14="http://schemas.microsoft.com/office/powerpoint/2010/main" val="2076277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debar_text">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462EC78-7F46-90DC-6A24-4544058086B8}"/>
              </a:ext>
            </a:extLst>
          </p:cNvPr>
          <p:cNvSpPr txBox="1"/>
          <p:nvPr userDrawn="1"/>
        </p:nvSpPr>
        <p:spPr>
          <a:xfrm>
            <a:off x="0" y="0"/>
            <a:ext cx="2465728" cy="5143500"/>
          </a:xfrm>
          <a:prstGeom prst="rect">
            <a:avLst/>
          </a:prstGeom>
          <a:solidFill>
            <a:schemeClr val="accent5">
              <a:lumMod val="20000"/>
              <a:lumOff val="80000"/>
            </a:schemeClr>
          </a:solidFill>
        </p:spPr>
        <p:txBody>
          <a:bodyPr wrap="square" rtlCol="0">
            <a:noAutofit/>
          </a:bodyPr>
          <a:lstStyle/>
          <a:p>
            <a:endParaRPr lang="en-GB"/>
          </a:p>
        </p:txBody>
      </p:sp>
      <p:sp>
        <p:nvSpPr>
          <p:cNvPr id="6" name="Platshållare för bildnummer 5"/>
          <p:cNvSpPr>
            <a:spLocks noGrp="1"/>
          </p:cNvSpPr>
          <p:nvPr>
            <p:ph type="sldNum" sz="quarter" idx="12"/>
          </p:nvPr>
        </p:nvSpPr>
        <p:spPr>
          <a:xfrm>
            <a:off x="8699470" y="4805486"/>
            <a:ext cx="411540" cy="273844"/>
          </a:xfrm>
        </p:spPr>
        <p:txBody>
          <a:bodyPr/>
          <a:lstStyle>
            <a:lvl1pPr algn="ctr">
              <a:defRPr/>
            </a:lvl1pPr>
          </a:lstStyle>
          <a:p>
            <a:fld id="{C4B6D6C4-FC56-B942-8CAF-D9B595FF1F43}" type="slidenum">
              <a:rPr lang="sv-SE" smtClean="0"/>
              <a:pPr/>
              <a:t>‹#›</a:t>
            </a:fld>
            <a:endParaRPr lang="sv-SE"/>
          </a:p>
        </p:txBody>
      </p:sp>
      <p:pic>
        <p:nvPicPr>
          <p:cNvPr id="11" name="Bildobjekt 10" descr="Enact Wordmark_BLACK 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434" y="4736879"/>
            <a:ext cx="642605" cy="358247"/>
          </a:xfrm>
          <a:prstGeom prst="rect">
            <a:avLst/>
          </a:prstGeom>
        </p:spPr>
      </p:pic>
      <p:sp>
        <p:nvSpPr>
          <p:cNvPr id="2" name="Rubrik 1"/>
          <p:cNvSpPr>
            <a:spLocks noGrp="1"/>
          </p:cNvSpPr>
          <p:nvPr>
            <p:ph type="title" hasCustomPrompt="1"/>
          </p:nvPr>
        </p:nvSpPr>
        <p:spPr>
          <a:xfrm>
            <a:off x="125433" y="239719"/>
            <a:ext cx="2277231" cy="649281"/>
          </a:xfrm>
        </p:spPr>
        <p:txBody>
          <a:bodyPr>
            <a:noAutofit/>
          </a:bodyPr>
          <a:lstStyle>
            <a:lvl1pPr>
              <a:defRPr sz="2000"/>
            </a:lvl1pPr>
          </a:lstStyle>
          <a:p>
            <a:r>
              <a:rPr lang="sv-SE" err="1"/>
              <a:t>Heading</a:t>
            </a:r>
            <a:endParaRPr lang="sv-SE"/>
          </a:p>
        </p:txBody>
      </p:sp>
      <p:sp>
        <p:nvSpPr>
          <p:cNvPr id="4" name="Content Placeholder 3">
            <a:extLst>
              <a:ext uri="{FF2B5EF4-FFF2-40B4-BE49-F238E27FC236}">
                <a16:creationId xmlns:a16="http://schemas.microsoft.com/office/drawing/2014/main" id="{C1E0C3B2-7E2E-E73E-8D9D-30F544D9EF8F}"/>
              </a:ext>
            </a:extLst>
          </p:cNvPr>
          <p:cNvSpPr>
            <a:spLocks noGrp="1"/>
          </p:cNvSpPr>
          <p:nvPr>
            <p:ph sz="quarter" idx="13" hasCustomPrompt="1"/>
          </p:nvPr>
        </p:nvSpPr>
        <p:spPr>
          <a:xfrm>
            <a:off x="2591162" y="284480"/>
            <a:ext cx="6364877" cy="4505765"/>
          </a:xfrm>
        </p:spPr>
        <p:txBody>
          <a:bodyPr>
            <a:noAutofit/>
          </a:bodyPr>
          <a:lstStyle>
            <a:lvl1pPr marL="0" indent="0">
              <a:buNone/>
              <a:defRPr sz="1400"/>
            </a:lvl1pPr>
          </a:lstStyle>
          <a:p>
            <a:pPr lvl="0"/>
            <a:r>
              <a:rPr lang="sv-SE"/>
              <a:t>Text</a:t>
            </a:r>
            <a:endParaRPr lang="en-GB"/>
          </a:p>
        </p:txBody>
      </p:sp>
    </p:spTree>
    <p:extLst>
      <p:ext uri="{BB962C8B-B14F-4D97-AF65-F5344CB8AC3E}">
        <p14:creationId xmlns:p14="http://schemas.microsoft.com/office/powerpoint/2010/main" val="1554373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_text">
    <p:spTree>
      <p:nvGrpSpPr>
        <p:cNvPr id="1" name=""/>
        <p:cNvGrpSpPr/>
        <p:nvPr/>
      </p:nvGrpSpPr>
      <p:grpSpPr>
        <a:xfrm>
          <a:off x="0" y="0"/>
          <a:ext cx="0" cy="0"/>
          <a:chOff x="0" y="0"/>
          <a:chExt cx="0" cy="0"/>
        </a:xfrm>
      </p:grpSpPr>
      <p:sp>
        <p:nvSpPr>
          <p:cNvPr id="6" name="Platshållare för bildnummer 5"/>
          <p:cNvSpPr>
            <a:spLocks noGrp="1"/>
          </p:cNvSpPr>
          <p:nvPr>
            <p:ph type="sldNum" sz="quarter" idx="12"/>
          </p:nvPr>
        </p:nvSpPr>
        <p:spPr>
          <a:xfrm>
            <a:off x="8699470" y="4805486"/>
            <a:ext cx="411540" cy="273844"/>
          </a:xfrm>
        </p:spPr>
        <p:txBody>
          <a:bodyPr/>
          <a:lstStyle>
            <a:lvl1pPr algn="ctr">
              <a:defRPr/>
            </a:lvl1pPr>
          </a:lstStyle>
          <a:p>
            <a:fld id="{C4B6D6C4-FC56-B942-8CAF-D9B595FF1F43}" type="slidenum">
              <a:rPr lang="sv-SE" smtClean="0"/>
              <a:pPr/>
              <a:t>‹#›</a:t>
            </a:fld>
            <a:endParaRPr lang="sv-SE"/>
          </a:p>
        </p:txBody>
      </p:sp>
      <p:pic>
        <p:nvPicPr>
          <p:cNvPr id="11" name="Bildobjekt 10" descr="Enact Wordmark_BLACK 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434" y="4736879"/>
            <a:ext cx="642605" cy="358247"/>
          </a:xfrm>
          <a:prstGeom prst="rect">
            <a:avLst/>
          </a:prstGeom>
        </p:spPr>
      </p:pic>
      <p:sp>
        <p:nvSpPr>
          <p:cNvPr id="2" name="Rubrik 1"/>
          <p:cNvSpPr>
            <a:spLocks noGrp="1"/>
          </p:cNvSpPr>
          <p:nvPr>
            <p:ph type="title" hasCustomPrompt="1"/>
          </p:nvPr>
        </p:nvSpPr>
        <p:spPr>
          <a:xfrm>
            <a:off x="125433" y="239720"/>
            <a:ext cx="4119996" cy="525044"/>
          </a:xfrm>
        </p:spPr>
        <p:txBody>
          <a:bodyPr>
            <a:noAutofit/>
          </a:bodyPr>
          <a:lstStyle>
            <a:lvl1pPr>
              <a:defRPr sz="2000"/>
            </a:lvl1pPr>
          </a:lstStyle>
          <a:p>
            <a:r>
              <a:rPr lang="sv-SE" err="1"/>
              <a:t>Heading</a:t>
            </a:r>
            <a:endParaRPr lang="sv-SE"/>
          </a:p>
        </p:txBody>
      </p:sp>
      <p:sp>
        <p:nvSpPr>
          <p:cNvPr id="3" name="Content Placeholder 3">
            <a:extLst>
              <a:ext uri="{FF2B5EF4-FFF2-40B4-BE49-F238E27FC236}">
                <a16:creationId xmlns:a16="http://schemas.microsoft.com/office/drawing/2014/main" id="{1C5A94C6-BD89-2539-1102-3AC230D08FD5}"/>
              </a:ext>
            </a:extLst>
          </p:cNvPr>
          <p:cNvSpPr>
            <a:spLocks noGrp="1"/>
          </p:cNvSpPr>
          <p:nvPr>
            <p:ph sz="quarter" idx="13" hasCustomPrompt="1"/>
          </p:nvPr>
        </p:nvSpPr>
        <p:spPr>
          <a:xfrm>
            <a:off x="254000" y="767081"/>
            <a:ext cx="8594725" cy="3967480"/>
          </a:xfrm>
        </p:spPr>
        <p:txBody>
          <a:bodyPr>
            <a:noAutofit/>
          </a:bodyPr>
          <a:lstStyle>
            <a:lvl1pPr marL="0" indent="0">
              <a:buNone/>
              <a:defRPr sz="1400"/>
            </a:lvl1pPr>
          </a:lstStyle>
          <a:p>
            <a:pPr lvl="0"/>
            <a:r>
              <a:rPr lang="sv-SE"/>
              <a:t>Text</a:t>
            </a:r>
            <a:endParaRPr lang="en-GB"/>
          </a:p>
        </p:txBody>
      </p:sp>
    </p:spTree>
    <p:extLst>
      <p:ext uri="{BB962C8B-B14F-4D97-AF65-F5344CB8AC3E}">
        <p14:creationId xmlns:p14="http://schemas.microsoft.com/office/powerpoint/2010/main" val="40604492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anks1(no contacts)">
    <p:bg>
      <p:bgPr>
        <a:solidFill>
          <a:schemeClr val="accent1"/>
        </a:solidFill>
        <a:effectLst/>
      </p:bgPr>
    </p:bg>
    <p:spTree>
      <p:nvGrpSpPr>
        <p:cNvPr id="1" name=""/>
        <p:cNvGrpSpPr/>
        <p:nvPr/>
      </p:nvGrpSpPr>
      <p:grpSpPr>
        <a:xfrm>
          <a:off x="0" y="0"/>
          <a:ext cx="0" cy="0"/>
          <a:chOff x="0" y="0"/>
          <a:chExt cx="0" cy="0"/>
        </a:xfrm>
      </p:grpSpPr>
      <p:pic>
        <p:nvPicPr>
          <p:cNvPr id="14" name="Bildobjekt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37" y="60498"/>
            <a:ext cx="2010060" cy="1120590"/>
          </a:xfrm>
          <a:prstGeom prst="rect">
            <a:avLst/>
          </a:prstGeom>
        </p:spPr>
      </p:pic>
      <p:sp>
        <p:nvSpPr>
          <p:cNvPr id="5" name="Rubrik 1"/>
          <p:cNvSpPr>
            <a:spLocks noGrp="1"/>
          </p:cNvSpPr>
          <p:nvPr>
            <p:ph type="title" hasCustomPrompt="1"/>
          </p:nvPr>
        </p:nvSpPr>
        <p:spPr>
          <a:xfrm>
            <a:off x="3041844" y="239719"/>
            <a:ext cx="5545991" cy="779623"/>
          </a:xfrm>
        </p:spPr>
        <p:txBody>
          <a:bodyPr>
            <a:noAutofit/>
          </a:bodyPr>
          <a:lstStyle>
            <a:lvl1pPr>
              <a:defRPr>
                <a:solidFill>
                  <a:schemeClr val="bg1"/>
                </a:solidFill>
              </a:defRPr>
            </a:lvl1pPr>
          </a:lstStyle>
          <a:p>
            <a:r>
              <a:rPr lang="sv-SE" err="1"/>
              <a:t>Thanks</a:t>
            </a:r>
            <a:r>
              <a:rPr lang="sv-SE"/>
              <a:t> for </a:t>
            </a:r>
            <a:r>
              <a:rPr lang="sv-SE" err="1"/>
              <a:t>today</a:t>
            </a:r>
            <a:r>
              <a:rPr lang="sv-SE"/>
              <a:t>!</a:t>
            </a:r>
          </a:p>
        </p:txBody>
      </p:sp>
      <p:sp>
        <p:nvSpPr>
          <p:cNvPr id="6" name="Ellips 5"/>
          <p:cNvSpPr/>
          <p:nvPr userDrawn="1"/>
        </p:nvSpPr>
        <p:spPr>
          <a:xfrm>
            <a:off x="4721251" y="1453229"/>
            <a:ext cx="3283686" cy="328368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a:endParaRPr>
          </a:p>
        </p:txBody>
      </p:sp>
      <p:sp>
        <p:nvSpPr>
          <p:cNvPr id="7" name="Ellips 6"/>
          <p:cNvSpPr/>
          <p:nvPr userDrawn="1"/>
        </p:nvSpPr>
        <p:spPr>
          <a:xfrm>
            <a:off x="3166600" y="1389917"/>
            <a:ext cx="1715346" cy="171534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chemeClr val="tx1"/>
              </a:solidFill>
              <a:effectLst>
                <a:outerShdw blurRad="63500" dir="3600000" algn="tl" rotWithShape="0">
                  <a:srgbClr val="000000">
                    <a:alpha val="70000"/>
                  </a:srgbClr>
                </a:outerShdw>
              </a:effectLst>
              <a:latin typeface="Georgia"/>
            </a:endParaRPr>
          </a:p>
        </p:txBody>
      </p:sp>
    </p:spTree>
    <p:extLst>
      <p:ext uri="{BB962C8B-B14F-4D97-AF65-F5344CB8AC3E}">
        <p14:creationId xmlns:p14="http://schemas.microsoft.com/office/powerpoint/2010/main" val="1635571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anks2">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8" name="Ellips 7"/>
          <p:cNvSpPr/>
          <p:nvPr userDrawn="1"/>
        </p:nvSpPr>
        <p:spPr>
          <a:xfrm>
            <a:off x="4721251" y="1453229"/>
            <a:ext cx="3283686" cy="328368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a:endParaRPr>
          </a:p>
        </p:txBody>
      </p:sp>
      <p:sp>
        <p:nvSpPr>
          <p:cNvPr id="10" name="Ellips 9"/>
          <p:cNvSpPr/>
          <p:nvPr userDrawn="1"/>
        </p:nvSpPr>
        <p:spPr>
          <a:xfrm>
            <a:off x="3166600" y="1389917"/>
            <a:ext cx="1715346" cy="171534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chemeClr val="tx1"/>
              </a:solidFill>
              <a:effectLst>
                <a:outerShdw blurRad="63500" dir="3600000" algn="tl" rotWithShape="0">
                  <a:srgbClr val="000000">
                    <a:alpha val="70000"/>
                  </a:srgbClr>
                </a:outerShdw>
              </a:effectLst>
              <a:latin typeface="Georgia"/>
            </a:endParaRPr>
          </a:p>
        </p:txBody>
      </p:sp>
      <p:pic>
        <p:nvPicPr>
          <p:cNvPr id="14" name="Bildobjekt 13" descr="Enact Wordmark_BLACK 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37" y="60498"/>
            <a:ext cx="2010060" cy="1120591"/>
          </a:xfrm>
          <a:prstGeom prst="rect">
            <a:avLst/>
          </a:prstGeom>
        </p:spPr>
      </p:pic>
      <p:sp>
        <p:nvSpPr>
          <p:cNvPr id="2" name="Rubrik 1"/>
          <p:cNvSpPr>
            <a:spLocks noGrp="1"/>
          </p:cNvSpPr>
          <p:nvPr>
            <p:ph type="title" hasCustomPrompt="1"/>
          </p:nvPr>
        </p:nvSpPr>
        <p:spPr>
          <a:xfrm>
            <a:off x="3147159" y="601093"/>
            <a:ext cx="5545991" cy="779623"/>
          </a:xfrm>
        </p:spPr>
        <p:txBody>
          <a:bodyPr>
            <a:noAutofit/>
          </a:bodyPr>
          <a:lstStyle>
            <a:lvl1pPr>
              <a:defRPr/>
            </a:lvl1pPr>
          </a:lstStyle>
          <a:p>
            <a:r>
              <a:rPr lang="sv-SE" err="1"/>
              <a:t>Thank</a:t>
            </a:r>
            <a:r>
              <a:rPr lang="sv-SE"/>
              <a:t> </a:t>
            </a:r>
            <a:r>
              <a:rPr lang="sv-SE" err="1"/>
              <a:t>you</a:t>
            </a:r>
            <a:r>
              <a:rPr lang="sv-SE"/>
              <a:t> for </a:t>
            </a:r>
            <a:r>
              <a:rPr lang="sv-SE" err="1"/>
              <a:t>today</a:t>
            </a:r>
            <a:r>
              <a:rPr lang="sv-SE"/>
              <a:t>!</a:t>
            </a:r>
          </a:p>
        </p:txBody>
      </p:sp>
      <p:sp>
        <p:nvSpPr>
          <p:cNvPr id="9" name="Platshållare för text 3"/>
          <p:cNvSpPr>
            <a:spLocks noGrp="1"/>
          </p:cNvSpPr>
          <p:nvPr>
            <p:ph type="body" sz="quarter" idx="10" hasCustomPrompt="1"/>
          </p:nvPr>
        </p:nvSpPr>
        <p:spPr>
          <a:xfrm>
            <a:off x="3148418" y="3480745"/>
            <a:ext cx="5544732" cy="1243570"/>
          </a:xfrm>
        </p:spPr>
        <p:txBody>
          <a:bodyPr>
            <a:noAutofit/>
          </a:bodyPr>
          <a:lstStyle>
            <a:lvl1pPr marL="0" indent="0">
              <a:lnSpc>
                <a:spcPct val="100000"/>
              </a:lnSpc>
              <a:buNone/>
              <a:defRPr sz="4200" b="1" i="0">
                <a:latin typeface="Georgia"/>
                <a:cs typeface="Georgia"/>
              </a:defRPr>
            </a:lvl1pPr>
          </a:lstStyle>
          <a:p>
            <a:pPr lvl="0"/>
            <a:r>
              <a:rPr lang="sv-SE" err="1"/>
              <a:t>Subheading</a:t>
            </a:r>
            <a:endParaRPr lang="sv-SE"/>
          </a:p>
        </p:txBody>
      </p:sp>
    </p:spTree>
    <p:extLst>
      <p:ext uri="{BB962C8B-B14F-4D97-AF65-F5344CB8AC3E}">
        <p14:creationId xmlns:p14="http://schemas.microsoft.com/office/powerpoint/2010/main" val="23818389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meline1">
    <p:spTree>
      <p:nvGrpSpPr>
        <p:cNvPr id="1" name=""/>
        <p:cNvGrpSpPr/>
        <p:nvPr/>
      </p:nvGrpSpPr>
      <p:grpSpPr>
        <a:xfrm>
          <a:off x="0" y="0"/>
          <a:ext cx="0" cy="0"/>
          <a:chOff x="0" y="0"/>
          <a:chExt cx="0" cy="0"/>
        </a:xfrm>
      </p:grpSpPr>
      <p:sp>
        <p:nvSpPr>
          <p:cNvPr id="6" name="Platshållare för bildnummer 5"/>
          <p:cNvSpPr>
            <a:spLocks noGrp="1"/>
          </p:cNvSpPr>
          <p:nvPr>
            <p:ph type="sldNum" sz="quarter" idx="12"/>
          </p:nvPr>
        </p:nvSpPr>
        <p:spPr>
          <a:xfrm>
            <a:off x="8699470" y="4805487"/>
            <a:ext cx="411540" cy="273844"/>
          </a:xfrm>
        </p:spPr>
        <p:txBody>
          <a:bodyPr/>
          <a:lstStyle>
            <a:lvl1pPr algn="ctr">
              <a:defRPr/>
            </a:lvl1pPr>
          </a:lstStyle>
          <a:p>
            <a:pPr defTabSz="457189"/>
            <a:fld id="{C4B6D6C4-FC56-B942-8CAF-D9B595FF1F43}" type="slidenum">
              <a:rPr lang="sv-SE" smtClean="0"/>
              <a:pPr defTabSz="457189"/>
              <a:t>‹#›</a:t>
            </a:fld>
            <a:endParaRPr lang="sv-SE"/>
          </a:p>
        </p:txBody>
      </p:sp>
      <p:pic>
        <p:nvPicPr>
          <p:cNvPr id="11" name="Bildobjekt 10" descr="Enact Wordmark_BLACK 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25435" y="4736880"/>
            <a:ext cx="642605" cy="358247"/>
          </a:xfrm>
          <a:prstGeom prst="rect">
            <a:avLst/>
          </a:prstGeom>
        </p:spPr>
      </p:pic>
      <p:sp>
        <p:nvSpPr>
          <p:cNvPr id="2" name="Rubrik 1"/>
          <p:cNvSpPr>
            <a:spLocks noGrp="1"/>
          </p:cNvSpPr>
          <p:nvPr>
            <p:ph type="title" hasCustomPrompt="1"/>
          </p:nvPr>
        </p:nvSpPr>
        <p:spPr>
          <a:xfrm>
            <a:off x="125434" y="239720"/>
            <a:ext cx="2277231" cy="649281"/>
          </a:xfrm>
        </p:spPr>
        <p:txBody>
          <a:bodyPr>
            <a:noAutofit/>
          </a:bodyPr>
          <a:lstStyle>
            <a:lvl1pPr>
              <a:defRPr sz="2000"/>
            </a:lvl1pPr>
          </a:lstStyle>
          <a:p>
            <a:r>
              <a:rPr lang="sv-SE"/>
              <a:t>Timeline</a:t>
            </a:r>
          </a:p>
        </p:txBody>
      </p:sp>
    </p:spTree>
    <p:extLst>
      <p:ext uri="{BB962C8B-B14F-4D97-AF65-F5344CB8AC3E}">
        <p14:creationId xmlns:p14="http://schemas.microsoft.com/office/powerpoint/2010/main" val="30395097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hanks1(contacts)">
    <p:bg>
      <p:bgPr>
        <a:solidFill>
          <a:schemeClr val="accent1"/>
        </a:solidFill>
        <a:effectLst/>
      </p:bgPr>
    </p:bg>
    <p:spTree>
      <p:nvGrpSpPr>
        <p:cNvPr id="1" name=""/>
        <p:cNvGrpSpPr/>
        <p:nvPr/>
      </p:nvGrpSpPr>
      <p:grpSpPr>
        <a:xfrm>
          <a:off x="0" y="0"/>
          <a:ext cx="0" cy="0"/>
          <a:chOff x="0" y="0"/>
          <a:chExt cx="0" cy="0"/>
        </a:xfrm>
      </p:grpSpPr>
      <p:pic>
        <p:nvPicPr>
          <p:cNvPr id="14" name="Bildobjekt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37" y="60498"/>
            <a:ext cx="2010060" cy="1120590"/>
          </a:xfrm>
          <a:prstGeom prst="rect">
            <a:avLst/>
          </a:prstGeom>
        </p:spPr>
      </p:pic>
      <p:sp>
        <p:nvSpPr>
          <p:cNvPr id="5" name="Rubrik 1"/>
          <p:cNvSpPr>
            <a:spLocks noGrp="1"/>
          </p:cNvSpPr>
          <p:nvPr>
            <p:ph type="title" hasCustomPrompt="1"/>
          </p:nvPr>
        </p:nvSpPr>
        <p:spPr>
          <a:xfrm>
            <a:off x="3041844" y="239719"/>
            <a:ext cx="5545991" cy="779623"/>
          </a:xfrm>
        </p:spPr>
        <p:txBody>
          <a:bodyPr>
            <a:noAutofit/>
          </a:bodyPr>
          <a:lstStyle>
            <a:lvl1pPr>
              <a:defRPr>
                <a:solidFill>
                  <a:schemeClr val="bg1"/>
                </a:solidFill>
              </a:defRPr>
            </a:lvl1pPr>
          </a:lstStyle>
          <a:p>
            <a:r>
              <a:rPr lang="sv-SE"/>
              <a:t>Thanks!</a:t>
            </a:r>
          </a:p>
        </p:txBody>
      </p:sp>
      <p:sp>
        <p:nvSpPr>
          <p:cNvPr id="6" name="Ellips 5"/>
          <p:cNvSpPr/>
          <p:nvPr userDrawn="1"/>
        </p:nvSpPr>
        <p:spPr>
          <a:xfrm>
            <a:off x="4721251" y="1453229"/>
            <a:ext cx="3283686" cy="328368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rgbClr val="FFFFFF"/>
              </a:solidFill>
              <a:effectLst>
                <a:outerShdw blurRad="63500" dir="3600000" algn="tl" rotWithShape="0">
                  <a:srgbClr val="000000">
                    <a:alpha val="70000"/>
                  </a:srgbClr>
                </a:outerShdw>
              </a:effectLst>
              <a:latin typeface="Georgia"/>
            </a:endParaRPr>
          </a:p>
        </p:txBody>
      </p:sp>
      <p:sp>
        <p:nvSpPr>
          <p:cNvPr id="7" name="Ellips 6"/>
          <p:cNvSpPr/>
          <p:nvPr userDrawn="1"/>
        </p:nvSpPr>
        <p:spPr>
          <a:xfrm>
            <a:off x="3166600" y="1389917"/>
            <a:ext cx="1715346" cy="1715346"/>
          </a:xfrm>
          <a:prstGeom prst="ellipse">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sv-SE" b="0" cap="none" spc="0">
              <a:ln w="18415" cmpd="sng">
                <a:solidFill>
                  <a:srgbClr val="FFFFFF"/>
                </a:solidFill>
                <a:prstDash val="solid"/>
              </a:ln>
              <a:solidFill>
                <a:schemeClr val="tx1"/>
              </a:solidFill>
              <a:effectLst>
                <a:outerShdw blurRad="63500" dir="3600000" algn="tl" rotWithShape="0">
                  <a:srgbClr val="000000">
                    <a:alpha val="70000"/>
                  </a:srgbClr>
                </a:outerShdw>
              </a:effectLst>
              <a:latin typeface="Georgia"/>
            </a:endParaRPr>
          </a:p>
        </p:txBody>
      </p:sp>
      <p:sp>
        <p:nvSpPr>
          <p:cNvPr id="8" name="Text Placeholder 3">
            <a:extLst>
              <a:ext uri="{FF2B5EF4-FFF2-40B4-BE49-F238E27FC236}">
                <a16:creationId xmlns:a16="http://schemas.microsoft.com/office/drawing/2014/main" id="{FD16A918-787B-B95E-41F9-F066ADB04309}"/>
              </a:ext>
            </a:extLst>
          </p:cNvPr>
          <p:cNvSpPr txBox="1">
            <a:spLocks/>
          </p:cNvSpPr>
          <p:nvPr userDrawn="1"/>
        </p:nvSpPr>
        <p:spPr>
          <a:xfrm>
            <a:off x="2718357" y="1929223"/>
            <a:ext cx="2575096" cy="965672"/>
          </a:xfrm>
          <a:prstGeom prst="rect">
            <a:avLst/>
          </a:prstGeom>
        </p:spPr>
        <p:txBody>
          <a:bodyPr>
            <a:noAutofit/>
          </a:bodyPr>
          <a:lstStyle>
            <a:lvl1pPr marL="342900" indent="-342900" algn="l" defTabSz="457200" rtl="0" eaLnBrk="1" latinLnBrk="0" hangingPunct="1">
              <a:lnSpc>
                <a:spcPct val="80000"/>
              </a:lnSpc>
              <a:spcBef>
                <a:spcPct val="20000"/>
              </a:spcBef>
              <a:buFont typeface="Arial"/>
              <a:buChar char="•"/>
              <a:defRPr sz="2200" b="0" i="0" kern="1200">
                <a:solidFill>
                  <a:srgbClr val="FFFFFF"/>
                </a:solidFill>
                <a:latin typeface="Burgess"/>
                <a:ea typeface="+mn-ea"/>
                <a:cs typeface="Burgess"/>
              </a:defRPr>
            </a:lvl1pPr>
            <a:lvl2pPr marL="742950" indent="-285750" algn="l" defTabSz="457200" rtl="0" eaLnBrk="1" latinLnBrk="0" hangingPunct="1">
              <a:lnSpc>
                <a:spcPct val="80000"/>
              </a:lnSpc>
              <a:spcBef>
                <a:spcPct val="20000"/>
              </a:spcBef>
              <a:buFont typeface="Arial"/>
              <a:buChar char="–"/>
              <a:defRPr sz="2200" b="0" i="0" kern="1200">
                <a:solidFill>
                  <a:srgbClr val="FFFFFF"/>
                </a:solidFill>
                <a:latin typeface="Burgess"/>
                <a:ea typeface="+mn-ea"/>
                <a:cs typeface="Burgess"/>
              </a:defRPr>
            </a:lvl2pPr>
            <a:lvl3pPr marL="1143000" indent="-228600" algn="l" defTabSz="457200" rtl="0" eaLnBrk="1" latinLnBrk="0" hangingPunct="1">
              <a:lnSpc>
                <a:spcPct val="80000"/>
              </a:lnSpc>
              <a:spcBef>
                <a:spcPct val="20000"/>
              </a:spcBef>
              <a:buFont typeface="Arial"/>
              <a:buChar char="•"/>
              <a:defRPr sz="2200" b="0" i="0" kern="1200">
                <a:solidFill>
                  <a:srgbClr val="FFFFFF"/>
                </a:solidFill>
                <a:latin typeface="Burgess"/>
                <a:ea typeface="+mn-ea"/>
                <a:cs typeface="Burgess"/>
              </a:defRPr>
            </a:lvl3pPr>
            <a:lvl4pPr marL="1600200" indent="-228600" algn="l" defTabSz="457200" rtl="0" eaLnBrk="1" latinLnBrk="0" hangingPunct="1">
              <a:lnSpc>
                <a:spcPct val="80000"/>
              </a:lnSpc>
              <a:spcBef>
                <a:spcPct val="20000"/>
              </a:spcBef>
              <a:buFont typeface="Arial"/>
              <a:buChar char="–"/>
              <a:defRPr sz="2200" b="0" i="0" kern="1200">
                <a:solidFill>
                  <a:srgbClr val="FFFFFF"/>
                </a:solidFill>
                <a:latin typeface="Burgess"/>
                <a:ea typeface="+mn-ea"/>
                <a:cs typeface="Burgess"/>
              </a:defRPr>
            </a:lvl4pPr>
            <a:lvl5pPr marL="2057400" indent="-228600" algn="l" defTabSz="457200" rtl="0" eaLnBrk="1" latinLnBrk="0" hangingPunct="1">
              <a:lnSpc>
                <a:spcPct val="80000"/>
              </a:lnSpc>
              <a:spcBef>
                <a:spcPct val="20000"/>
              </a:spcBef>
              <a:buFont typeface="Arial"/>
              <a:buChar char="»"/>
              <a:defRPr sz="2200" b="0" i="0" kern="1200">
                <a:solidFill>
                  <a:srgbClr val="FFFFFF"/>
                </a:solidFill>
                <a:latin typeface="Burgess"/>
                <a:ea typeface="+mn-ea"/>
                <a:cs typeface="Burges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defTabSz="457178">
              <a:lnSpc>
                <a:spcPct val="100000"/>
              </a:lnSpc>
              <a:spcBef>
                <a:spcPts val="0"/>
              </a:spcBef>
              <a:buNone/>
              <a:defRPr/>
            </a:pPr>
            <a:r>
              <a:rPr lang="en-GB" sz="1200">
                <a:solidFill>
                  <a:prstClr val="black"/>
                </a:solidFill>
                <a:latin typeface="Georgia" panose="02040502050405020303" pitchFamily="18" charset="0"/>
                <a:ea typeface="Burgess" panose="02000503080000020003" pitchFamily="50" charset="0"/>
              </a:rPr>
              <a:t>Enact Sustainable</a:t>
            </a:r>
            <a:br>
              <a:rPr lang="en-GB" sz="1200">
                <a:solidFill>
                  <a:prstClr val="black"/>
                </a:solidFill>
                <a:latin typeface="Georgia" panose="02040502050405020303" pitchFamily="18" charset="0"/>
                <a:ea typeface="Burgess" panose="02000503080000020003" pitchFamily="50" charset="0"/>
              </a:rPr>
            </a:br>
            <a:r>
              <a:rPr lang="en-GB" sz="1200">
                <a:solidFill>
                  <a:prstClr val="black"/>
                </a:solidFill>
                <a:latin typeface="Georgia" panose="02040502050405020303" pitchFamily="18" charset="0"/>
                <a:ea typeface="Burgess" panose="02000503080000020003" pitchFamily="50" charset="0"/>
              </a:rPr>
              <a:t>Strategies Group AB</a:t>
            </a:r>
          </a:p>
          <a:p>
            <a:pPr marL="0" indent="0" algn="ctr" defTabSz="457178">
              <a:lnSpc>
                <a:spcPct val="100000"/>
              </a:lnSpc>
              <a:spcBef>
                <a:spcPts val="0"/>
              </a:spcBef>
              <a:buNone/>
              <a:defRPr/>
            </a:pPr>
            <a:r>
              <a:rPr lang="en-GB" sz="1200">
                <a:solidFill>
                  <a:prstClr val="black"/>
                </a:solidFill>
                <a:latin typeface="Georgia" panose="02040502050405020303" pitchFamily="18" charset="0"/>
                <a:ea typeface="Burgess" panose="02000503080000020003" pitchFamily="50" charset="0"/>
              </a:rPr>
              <a:t>www.enact.se</a:t>
            </a:r>
          </a:p>
        </p:txBody>
      </p:sp>
      <p:sp>
        <p:nvSpPr>
          <p:cNvPr id="3" name="Rectangle 2">
            <a:extLst>
              <a:ext uri="{FF2B5EF4-FFF2-40B4-BE49-F238E27FC236}">
                <a16:creationId xmlns:a16="http://schemas.microsoft.com/office/drawing/2014/main" id="{53E40D71-C0B3-EED7-3836-91436B83109A}"/>
              </a:ext>
            </a:extLst>
          </p:cNvPr>
          <p:cNvSpPr/>
          <p:nvPr userDrawn="1"/>
        </p:nvSpPr>
        <p:spPr>
          <a:xfrm>
            <a:off x="4709120" y="1667537"/>
            <a:ext cx="3298095" cy="646331"/>
          </a:xfrm>
          <a:prstGeom prst="rect">
            <a:avLst/>
          </a:prstGeom>
        </p:spPr>
        <p:txBody>
          <a:bodyPr wrap="square">
            <a:noAutofit/>
          </a:bodyPr>
          <a:lstStyle/>
          <a:p>
            <a:pPr algn="ctr" defTabSz="914354">
              <a:defRPr/>
            </a:pPr>
            <a:r>
              <a:rPr lang="en-GB" sz="1000">
                <a:solidFill>
                  <a:prstClr val="black"/>
                </a:solidFill>
                <a:latin typeface="Georgia" panose="02040502050405020303" pitchFamily="18" charset="0"/>
                <a:ea typeface="Burgess" panose="02000503080000020003" pitchFamily="50" charset="0"/>
              </a:rPr>
              <a:t>Klarabergsgatan 60</a:t>
            </a:r>
            <a:br>
              <a:rPr lang="en-GB" sz="1000">
                <a:solidFill>
                  <a:prstClr val="black"/>
                </a:solidFill>
                <a:latin typeface="Georgia" panose="02040502050405020303" pitchFamily="18" charset="0"/>
                <a:ea typeface="Burgess" panose="02000503080000020003" pitchFamily="50" charset="0"/>
              </a:rPr>
            </a:br>
            <a:r>
              <a:rPr lang="en-GB" sz="1000">
                <a:solidFill>
                  <a:prstClr val="black"/>
                </a:solidFill>
                <a:latin typeface="Georgia" panose="02040502050405020303" pitchFamily="18" charset="0"/>
                <a:ea typeface="Burgess" panose="02000503080000020003" pitchFamily="50" charset="0"/>
              </a:rPr>
              <a:t>111 21 Stockholm, Sweden</a:t>
            </a:r>
          </a:p>
          <a:p>
            <a:pPr algn="ctr" defTabSz="914354">
              <a:defRPr/>
            </a:pPr>
            <a:r>
              <a:rPr lang="en-GB" sz="1000">
                <a:solidFill>
                  <a:prstClr val="black"/>
                </a:solidFill>
                <a:latin typeface="Georgia" panose="02040502050405020303" pitchFamily="18" charset="0"/>
                <a:ea typeface="Burgess" panose="02000503080000020003" pitchFamily="50" charset="0"/>
              </a:rPr>
              <a:t>Tel. +46 8 522 03 450</a:t>
            </a:r>
          </a:p>
        </p:txBody>
      </p:sp>
      <p:sp>
        <p:nvSpPr>
          <p:cNvPr id="13" name="Rectangle 12">
            <a:extLst>
              <a:ext uri="{FF2B5EF4-FFF2-40B4-BE49-F238E27FC236}">
                <a16:creationId xmlns:a16="http://schemas.microsoft.com/office/drawing/2014/main" id="{8198A22E-ECA0-A5F3-2B6F-8530EF714B26}"/>
              </a:ext>
            </a:extLst>
          </p:cNvPr>
          <p:cNvSpPr/>
          <p:nvPr userDrawn="1"/>
        </p:nvSpPr>
        <p:spPr>
          <a:xfrm>
            <a:off x="4784881" y="3976129"/>
            <a:ext cx="3146571" cy="646331"/>
          </a:xfrm>
          <a:prstGeom prst="rect">
            <a:avLst/>
          </a:prstGeom>
        </p:spPr>
        <p:txBody>
          <a:bodyPr wrap="square">
            <a:noAutofit/>
          </a:bodyPr>
          <a:lstStyle/>
          <a:p>
            <a:pPr algn="ctr" defTabSz="914354">
              <a:defRPr/>
            </a:pPr>
            <a:r>
              <a:rPr lang="en-GB" sz="1000">
                <a:solidFill>
                  <a:prstClr val="black"/>
                </a:solidFill>
                <a:latin typeface="Georgia" panose="02040502050405020303" pitchFamily="18" charset="0"/>
                <a:ea typeface="Burgess" panose="02000503080000020003" pitchFamily="50" charset="0"/>
              </a:rPr>
              <a:t>No. 181, Sichuan Middle Road,</a:t>
            </a:r>
          </a:p>
          <a:p>
            <a:pPr algn="ctr" defTabSz="914354">
              <a:defRPr/>
            </a:pPr>
            <a:r>
              <a:rPr lang="en-GB" sz="1000">
                <a:solidFill>
                  <a:prstClr val="black"/>
                </a:solidFill>
                <a:latin typeface="Georgia" panose="02040502050405020303" pitchFamily="18" charset="0"/>
                <a:ea typeface="Burgess" panose="02000503080000020003" pitchFamily="50" charset="0"/>
              </a:rPr>
              <a:t>Shanghai, 200002, China</a:t>
            </a:r>
          </a:p>
          <a:p>
            <a:pPr algn="ctr" defTabSz="914354">
              <a:defRPr/>
            </a:pPr>
            <a:r>
              <a:rPr lang="en-GB" sz="1000">
                <a:solidFill>
                  <a:prstClr val="black"/>
                </a:solidFill>
                <a:latin typeface="Georgia" panose="02040502050405020303" pitchFamily="18" charset="0"/>
                <a:ea typeface="Burgess" panose="02000503080000020003" pitchFamily="50" charset="0"/>
              </a:rPr>
              <a:t>Tel.  +86 1381-637-0747 </a:t>
            </a:r>
          </a:p>
        </p:txBody>
      </p:sp>
      <p:sp>
        <p:nvSpPr>
          <p:cNvPr id="16" name="Rectangle 15">
            <a:extLst>
              <a:ext uri="{FF2B5EF4-FFF2-40B4-BE49-F238E27FC236}">
                <a16:creationId xmlns:a16="http://schemas.microsoft.com/office/drawing/2014/main" id="{BEC0C681-D7FA-9C18-9877-4ED31D95E86B}"/>
              </a:ext>
            </a:extLst>
          </p:cNvPr>
          <p:cNvSpPr/>
          <p:nvPr userDrawn="1"/>
        </p:nvSpPr>
        <p:spPr>
          <a:xfrm>
            <a:off x="4241912" y="3495399"/>
            <a:ext cx="4232509" cy="646331"/>
          </a:xfrm>
          <a:prstGeom prst="rect">
            <a:avLst/>
          </a:prstGeom>
        </p:spPr>
        <p:txBody>
          <a:bodyPr wrap="square">
            <a:noAutofit/>
          </a:bodyPr>
          <a:lstStyle/>
          <a:p>
            <a:pPr algn="ctr" defTabSz="914354">
              <a:defRPr/>
            </a:pPr>
            <a:r>
              <a:rPr lang="en-US" sz="1000">
                <a:solidFill>
                  <a:prstClr val="black"/>
                </a:solidFill>
                <a:latin typeface="Georgia" panose="02040502050405020303" pitchFamily="18" charset="0"/>
                <a:ea typeface="Burgess" panose="02000503080000020003" pitchFamily="50" charset="0"/>
                <a:cs typeface="Calibri" panose="020F0502020204030204" pitchFamily="34" charset="0"/>
              </a:rPr>
              <a:t>James Wattstraat 100, 8th floor</a:t>
            </a:r>
            <a:endParaRPr lang="en-GB" sz="1000">
              <a:solidFill>
                <a:prstClr val="black"/>
              </a:solidFill>
              <a:latin typeface="Georgia" panose="02040502050405020303" pitchFamily="18" charset="0"/>
              <a:ea typeface="Burgess" panose="02000503080000020003" pitchFamily="50" charset="0"/>
              <a:cs typeface="Calibri" panose="020F0502020204030204" pitchFamily="34" charset="0"/>
            </a:endParaRPr>
          </a:p>
          <a:p>
            <a:pPr algn="ctr" defTabSz="914354">
              <a:defRPr/>
            </a:pPr>
            <a:r>
              <a:rPr lang="en-US" sz="1000">
                <a:solidFill>
                  <a:prstClr val="black"/>
                </a:solidFill>
                <a:latin typeface="Georgia" panose="02040502050405020303" pitchFamily="18" charset="0"/>
                <a:ea typeface="Burgess" panose="02000503080000020003" pitchFamily="50" charset="0"/>
                <a:cs typeface="Calibri" panose="020F0502020204030204" pitchFamily="34" charset="0"/>
              </a:rPr>
              <a:t>1097 DM Amsterdam, The Netherlands</a:t>
            </a:r>
            <a:endParaRPr lang="en-GB" sz="1000">
              <a:solidFill>
                <a:prstClr val="black"/>
              </a:solidFill>
              <a:latin typeface="Georgia" panose="02040502050405020303" pitchFamily="18" charset="0"/>
              <a:ea typeface="Burgess" panose="02000503080000020003" pitchFamily="50" charset="0"/>
              <a:cs typeface="Calibri" panose="020F0502020204030204" pitchFamily="34" charset="0"/>
            </a:endParaRPr>
          </a:p>
        </p:txBody>
      </p:sp>
      <p:sp>
        <p:nvSpPr>
          <p:cNvPr id="18" name="Rectangle 17">
            <a:extLst>
              <a:ext uri="{FF2B5EF4-FFF2-40B4-BE49-F238E27FC236}">
                <a16:creationId xmlns:a16="http://schemas.microsoft.com/office/drawing/2014/main" id="{81B3E784-D082-B3BF-60DA-43984C3EF79A}"/>
              </a:ext>
            </a:extLst>
          </p:cNvPr>
          <p:cNvSpPr/>
          <p:nvPr userDrawn="1"/>
        </p:nvSpPr>
        <p:spPr>
          <a:xfrm>
            <a:off x="4241912" y="2884561"/>
            <a:ext cx="4232509" cy="646331"/>
          </a:xfrm>
          <a:prstGeom prst="rect">
            <a:avLst/>
          </a:prstGeom>
        </p:spPr>
        <p:txBody>
          <a:bodyPr wrap="square">
            <a:noAutofit/>
          </a:bodyPr>
          <a:lstStyle/>
          <a:p>
            <a:pPr algn="ctr" defTabSz="914354">
              <a:defRPr/>
            </a:pPr>
            <a:r>
              <a:rPr lang="en-GB" sz="1000">
                <a:solidFill>
                  <a:prstClr val="black"/>
                </a:solidFill>
                <a:latin typeface="Georgia" panose="02040502050405020303" pitchFamily="18" charset="0"/>
                <a:ea typeface="Burgess" panose="02000503080000020003" pitchFamily="50" charset="0"/>
                <a:cs typeface="Calibri" panose="020F0502020204030204" pitchFamily="34" charset="0"/>
              </a:rPr>
              <a:t>Workland, </a:t>
            </a:r>
            <a:r>
              <a:rPr lang="fi-FI" sz="1000">
                <a:solidFill>
                  <a:prstClr val="black"/>
                </a:solidFill>
                <a:latin typeface="Georgia" panose="02040502050405020303" pitchFamily="18" charset="0"/>
                <a:ea typeface="Burgess" panose="02000503080000020003" pitchFamily="50" charset="0"/>
                <a:cs typeface="Calibri" panose="020F0502020204030204" pitchFamily="34" charset="0"/>
              </a:rPr>
              <a:t>Lautatarhankatu 10, </a:t>
            </a:r>
            <a:endParaRPr lang="en-GB" sz="1000">
              <a:solidFill>
                <a:prstClr val="black"/>
              </a:solidFill>
              <a:latin typeface="Georgia" panose="02040502050405020303" pitchFamily="18" charset="0"/>
              <a:ea typeface="Burgess" panose="02000503080000020003" pitchFamily="50" charset="0"/>
              <a:cs typeface="Calibri" panose="020F0502020204030204" pitchFamily="34" charset="0"/>
            </a:endParaRPr>
          </a:p>
          <a:p>
            <a:pPr algn="ctr" defTabSz="914354">
              <a:defRPr/>
            </a:pPr>
            <a:r>
              <a:rPr lang="fi-FI" sz="1000">
                <a:solidFill>
                  <a:prstClr val="black"/>
                </a:solidFill>
                <a:latin typeface="Georgia" panose="02040502050405020303" pitchFamily="18" charset="0"/>
                <a:ea typeface="Burgess" panose="02000503080000020003" pitchFamily="50" charset="0"/>
                <a:cs typeface="Calibri" panose="020F0502020204030204" pitchFamily="34" charset="0"/>
              </a:rPr>
              <a:t>00580 Helsinki, Finland</a:t>
            </a:r>
            <a:br>
              <a:rPr lang="fi-FI" sz="1000">
                <a:solidFill>
                  <a:prstClr val="black"/>
                </a:solidFill>
                <a:latin typeface="Georgia" panose="02040502050405020303" pitchFamily="18" charset="0"/>
                <a:ea typeface="Burgess" panose="02000503080000020003" pitchFamily="50" charset="0"/>
                <a:cs typeface="Calibri" panose="020F0502020204030204" pitchFamily="34" charset="0"/>
              </a:rPr>
            </a:br>
            <a:r>
              <a:rPr lang="en-US" sz="1000">
                <a:solidFill>
                  <a:prstClr val="black"/>
                </a:solidFill>
                <a:latin typeface="Georgia" panose="02040502050405020303" pitchFamily="18" charset="0"/>
                <a:ea typeface="Burgess" panose="02000503080000020003" pitchFamily="50" charset="0"/>
                <a:cs typeface="Calibri" panose="020F0502020204030204" pitchFamily="34" charset="0"/>
              </a:rPr>
              <a:t>Tel.  +358 400 011 211</a:t>
            </a:r>
            <a:endParaRPr lang="en-GB" sz="1000">
              <a:solidFill>
                <a:prstClr val="black"/>
              </a:solidFill>
              <a:latin typeface="Georgia" panose="02040502050405020303" pitchFamily="18" charset="0"/>
              <a:ea typeface="Burgess" panose="02000503080000020003" pitchFamily="50" charset="0"/>
            </a:endParaRPr>
          </a:p>
        </p:txBody>
      </p:sp>
      <p:sp>
        <p:nvSpPr>
          <p:cNvPr id="20" name="Rectangle 19">
            <a:extLst>
              <a:ext uri="{FF2B5EF4-FFF2-40B4-BE49-F238E27FC236}">
                <a16:creationId xmlns:a16="http://schemas.microsoft.com/office/drawing/2014/main" id="{3DC6BCB2-54F9-A0C2-E923-8FEBF5E5AAB8}"/>
              </a:ext>
            </a:extLst>
          </p:cNvPr>
          <p:cNvSpPr/>
          <p:nvPr userDrawn="1"/>
        </p:nvSpPr>
        <p:spPr>
          <a:xfrm>
            <a:off x="4241912" y="2262722"/>
            <a:ext cx="4232509" cy="646331"/>
          </a:xfrm>
          <a:prstGeom prst="rect">
            <a:avLst/>
          </a:prstGeom>
        </p:spPr>
        <p:txBody>
          <a:bodyPr wrap="square">
            <a:noAutofit/>
          </a:bodyPr>
          <a:lstStyle/>
          <a:p>
            <a:pPr algn="ctr" defTabSz="914354">
              <a:defRPr/>
            </a:pPr>
            <a:r>
              <a:rPr lang="sv-SE" sz="1000">
                <a:solidFill>
                  <a:prstClr val="black"/>
                </a:solidFill>
                <a:latin typeface="Georgia" panose="02040502050405020303" pitchFamily="18" charset="0"/>
                <a:ea typeface="Burgess" panose="02000503080000020003" pitchFamily="50" charset="0"/>
                <a:cs typeface="Calibri" panose="020F0502020204030204" pitchFamily="34" charset="0"/>
              </a:rPr>
              <a:t>Stora Varvsgatan 6A, </a:t>
            </a:r>
          </a:p>
          <a:p>
            <a:pPr algn="ctr" defTabSz="914354">
              <a:defRPr/>
            </a:pPr>
            <a:r>
              <a:rPr lang="sv-SE" sz="1000">
                <a:solidFill>
                  <a:prstClr val="black"/>
                </a:solidFill>
                <a:latin typeface="Georgia" panose="02040502050405020303" pitchFamily="18" charset="0"/>
                <a:ea typeface="Burgess" panose="02000503080000020003" pitchFamily="50" charset="0"/>
                <a:cs typeface="Calibri" panose="020F0502020204030204" pitchFamily="34" charset="0"/>
              </a:rPr>
              <a:t>211 19 Malmö, Sweden</a:t>
            </a:r>
          </a:p>
          <a:p>
            <a:pPr algn="ctr" defTabSz="914354">
              <a:defRPr/>
            </a:pPr>
            <a:r>
              <a:rPr lang="sv-SE" sz="1000">
                <a:solidFill>
                  <a:prstClr val="black"/>
                </a:solidFill>
                <a:latin typeface="Georgia" panose="02040502050405020303" pitchFamily="18" charset="0"/>
                <a:ea typeface="Burgess" panose="02000503080000020003" pitchFamily="50" charset="0"/>
                <a:cs typeface="Calibri" panose="020F0502020204030204" pitchFamily="34" charset="0"/>
              </a:rPr>
              <a:t>Tel. +46 70 247 94 44</a:t>
            </a:r>
            <a:endParaRPr lang="en-GB" sz="1000">
              <a:solidFill>
                <a:prstClr val="black"/>
              </a:solidFill>
              <a:latin typeface="Georgia" panose="02040502050405020303" pitchFamily="18" charset="0"/>
              <a:ea typeface="Burgess" panose="02000503080000020003" pitchFamily="50" charset="0"/>
            </a:endParaRPr>
          </a:p>
        </p:txBody>
      </p:sp>
    </p:spTree>
    <p:extLst>
      <p:ext uri="{BB962C8B-B14F-4D97-AF65-F5344CB8AC3E}">
        <p14:creationId xmlns:p14="http://schemas.microsoft.com/office/powerpoint/2010/main" val="290565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315405" y="239719"/>
            <a:ext cx="5545991" cy="779623"/>
          </a:xfrm>
          <a:prstGeom prst="rect">
            <a:avLst/>
          </a:prstGeom>
        </p:spPr>
        <p:txBody>
          <a:bodyPr vert="horz" lIns="91440" tIns="45720" rIns="91440" bIns="45720" rtlCol="0" anchor="t">
            <a:noAutofit/>
          </a:bodyPr>
          <a:lstStyle/>
          <a:p>
            <a:r>
              <a:rPr lang="sv-SE" err="1"/>
              <a:t>Heading</a:t>
            </a:r>
            <a:endParaRPr lang="sv-SE"/>
          </a:p>
        </p:txBody>
      </p:sp>
      <p:sp>
        <p:nvSpPr>
          <p:cNvPr id="3" name="Platshållare för text 2"/>
          <p:cNvSpPr>
            <a:spLocks noGrp="1"/>
          </p:cNvSpPr>
          <p:nvPr>
            <p:ph type="body" idx="1"/>
          </p:nvPr>
        </p:nvSpPr>
        <p:spPr>
          <a:xfrm>
            <a:off x="404813" y="1200151"/>
            <a:ext cx="8323261" cy="3288273"/>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2"/>
          </p:nvPr>
        </p:nvSpPr>
        <p:spPr>
          <a:xfrm>
            <a:off x="321570" y="4745699"/>
            <a:ext cx="2133600" cy="273844"/>
          </a:xfrm>
          <a:prstGeom prst="rect">
            <a:avLst/>
          </a:prstGeom>
        </p:spPr>
        <p:txBody>
          <a:bodyPr vert="horz" lIns="91440" tIns="45720" rIns="91440" bIns="45720" rtlCol="0" anchor="ctr"/>
          <a:lstStyle>
            <a:lvl1pPr algn="l">
              <a:defRPr sz="1000" b="0" i="0">
                <a:solidFill>
                  <a:srgbClr val="000000"/>
                </a:solidFill>
                <a:latin typeface="Georgia"/>
                <a:cs typeface="Georgia"/>
              </a:defRPr>
            </a:lvl1pPr>
          </a:lstStyle>
          <a:p>
            <a:endParaRPr lang="sv-SE"/>
          </a:p>
        </p:txBody>
      </p:sp>
      <p:sp>
        <p:nvSpPr>
          <p:cNvPr id="5" name="Platshållare för sidfot 4"/>
          <p:cNvSpPr>
            <a:spLocks noGrp="1"/>
          </p:cNvSpPr>
          <p:nvPr>
            <p:ph type="ftr" sz="quarter" idx="3"/>
          </p:nvPr>
        </p:nvSpPr>
        <p:spPr>
          <a:xfrm>
            <a:off x="3196276" y="4764616"/>
            <a:ext cx="1366837" cy="273844"/>
          </a:xfrm>
          <a:prstGeom prst="rect">
            <a:avLst/>
          </a:prstGeom>
        </p:spPr>
        <p:txBody>
          <a:bodyPr vert="horz" lIns="91440" tIns="45720" rIns="91440" bIns="45720" rtlCol="0" anchor="ctr"/>
          <a:lstStyle>
            <a:lvl1pPr algn="l">
              <a:defRPr sz="1000" b="0" i="0">
                <a:solidFill>
                  <a:srgbClr val="000000"/>
                </a:solidFill>
                <a:latin typeface="Georgia"/>
                <a:cs typeface="Georgia"/>
              </a:defRPr>
            </a:lvl1pPr>
          </a:lstStyle>
          <a:p>
            <a:r>
              <a:rPr lang="sv-SE" err="1"/>
              <a:t>Name</a:t>
            </a:r>
            <a:r>
              <a:rPr lang="sv-SE"/>
              <a:t> of presentation</a:t>
            </a:r>
          </a:p>
        </p:txBody>
      </p:sp>
      <p:sp>
        <p:nvSpPr>
          <p:cNvPr id="6" name="Platshållare för bildnummer 5"/>
          <p:cNvSpPr>
            <a:spLocks noGrp="1"/>
          </p:cNvSpPr>
          <p:nvPr>
            <p:ph type="sldNum" sz="quarter" idx="4"/>
          </p:nvPr>
        </p:nvSpPr>
        <p:spPr>
          <a:xfrm>
            <a:off x="8721768" y="4786019"/>
            <a:ext cx="373797" cy="273844"/>
          </a:xfrm>
          <a:prstGeom prst="rect">
            <a:avLst/>
          </a:prstGeom>
        </p:spPr>
        <p:txBody>
          <a:bodyPr vert="horz" lIns="91440" tIns="45720" rIns="91440" bIns="45720" rtlCol="0" anchor="ctr"/>
          <a:lstStyle>
            <a:lvl1pPr algn="l">
              <a:defRPr sz="1000" b="0" i="0">
                <a:solidFill>
                  <a:srgbClr val="000000"/>
                </a:solidFill>
                <a:latin typeface="Georgia"/>
                <a:cs typeface="Georgia"/>
              </a:defRPr>
            </a:lvl1pPr>
          </a:lstStyle>
          <a:p>
            <a:fld id="{C4B6D6C4-FC56-B942-8CAF-D9B595FF1F43}" type="slidenum">
              <a:rPr lang="sv-SE" smtClean="0"/>
              <a:pPr/>
              <a:t>‹#›</a:t>
            </a:fld>
            <a:endParaRPr lang="sv-SE"/>
          </a:p>
        </p:txBody>
      </p:sp>
    </p:spTree>
    <p:extLst>
      <p:ext uri="{BB962C8B-B14F-4D97-AF65-F5344CB8AC3E}">
        <p14:creationId xmlns:p14="http://schemas.microsoft.com/office/powerpoint/2010/main" val="3792184833"/>
      </p:ext>
    </p:extLst>
  </p:cSld>
  <p:clrMap bg1="lt1" tx1="dk1" bg2="lt2" tx2="dk2" accent1="accent1" accent2="accent2" accent3="accent3" accent4="accent4" accent5="accent5" accent6="accent6" hlink="hlink" folHlink="folHlink"/>
  <p:sldLayoutIdLst>
    <p:sldLayoutId id="2147483650" r:id="rId1"/>
    <p:sldLayoutId id="2147483680" r:id="rId2"/>
    <p:sldLayoutId id="2147483691" r:id="rId3"/>
    <p:sldLayoutId id="2147483683" r:id="rId4"/>
    <p:sldLayoutId id="2147483686" r:id="rId5"/>
    <p:sldLayoutId id="2147483692" r:id="rId6"/>
    <p:sldLayoutId id="2147483684" r:id="rId7"/>
    <p:sldLayoutId id="2147483694" r:id="rId8"/>
    <p:sldLayoutId id="2147483695" r:id="rId9"/>
  </p:sldLayoutIdLst>
  <p:hf hdr="0" dt="0"/>
  <p:txStyles>
    <p:titleStyle>
      <a:lvl1pPr algn="l" defTabSz="457200" rtl="0" eaLnBrk="1" latinLnBrk="0" hangingPunct="1">
        <a:spcBef>
          <a:spcPct val="0"/>
        </a:spcBef>
        <a:buNone/>
        <a:defRPr sz="4200" b="1" i="0" kern="1200">
          <a:solidFill>
            <a:schemeClr val="tx1"/>
          </a:solidFill>
          <a:latin typeface="Georgia"/>
          <a:ea typeface="+mj-ea"/>
          <a:cs typeface="Georgia"/>
        </a:defRPr>
      </a:lvl1pPr>
    </p:titleStyle>
    <p:bodyStyle>
      <a:lvl1pPr marL="342900" indent="-342900" algn="l" defTabSz="457200" rtl="0" eaLnBrk="1" latinLnBrk="0" hangingPunct="1">
        <a:lnSpc>
          <a:spcPct val="100000"/>
        </a:lnSpc>
        <a:spcBef>
          <a:spcPct val="20000"/>
        </a:spcBef>
        <a:buFont typeface="Arial"/>
        <a:buChar char="•"/>
        <a:defRPr sz="4200" b="0" i="0" kern="1200">
          <a:solidFill>
            <a:schemeClr val="tx1"/>
          </a:solidFill>
          <a:latin typeface="Georgia"/>
          <a:ea typeface="+mn-ea"/>
          <a:cs typeface="Georgia"/>
        </a:defRPr>
      </a:lvl1pPr>
      <a:lvl2pPr marL="288000" indent="-285750" algn="l" defTabSz="457200" rtl="0" eaLnBrk="1" latinLnBrk="0" hangingPunct="1">
        <a:lnSpc>
          <a:spcPct val="100000"/>
        </a:lnSpc>
        <a:spcBef>
          <a:spcPct val="20000"/>
        </a:spcBef>
        <a:buFont typeface="Arial"/>
        <a:buChar char="–"/>
        <a:defRPr sz="1200" b="0" i="0" kern="1200">
          <a:solidFill>
            <a:schemeClr val="tx1"/>
          </a:solidFill>
          <a:latin typeface="Georgia"/>
          <a:ea typeface="+mn-ea"/>
          <a:cs typeface="Georgia"/>
        </a:defRPr>
      </a:lvl2pPr>
      <a:lvl3pPr marL="396000" indent="-228600" algn="l" defTabSz="457200" rtl="0" eaLnBrk="1" latinLnBrk="0" hangingPunct="1">
        <a:lnSpc>
          <a:spcPct val="100000"/>
        </a:lnSpc>
        <a:spcBef>
          <a:spcPct val="20000"/>
        </a:spcBef>
        <a:buFont typeface="Arial"/>
        <a:buChar char="•"/>
        <a:defRPr sz="1100" b="0" i="0" kern="1200">
          <a:solidFill>
            <a:schemeClr val="tx1"/>
          </a:solidFill>
          <a:latin typeface="Georgia"/>
          <a:ea typeface="+mn-ea"/>
          <a:cs typeface="Georgia"/>
        </a:defRPr>
      </a:lvl3pPr>
      <a:lvl4pPr marL="504000" indent="-228600" algn="l" defTabSz="457200" rtl="0" eaLnBrk="1" latinLnBrk="0" hangingPunct="1">
        <a:lnSpc>
          <a:spcPct val="100000"/>
        </a:lnSpc>
        <a:spcBef>
          <a:spcPct val="20000"/>
        </a:spcBef>
        <a:buFont typeface="Arial"/>
        <a:buChar char="–"/>
        <a:defRPr sz="1050" b="0" i="0" kern="1200">
          <a:solidFill>
            <a:schemeClr val="tx1"/>
          </a:solidFill>
          <a:latin typeface="Georgia"/>
          <a:ea typeface="+mn-ea"/>
          <a:cs typeface="Georgia"/>
        </a:defRPr>
      </a:lvl4pPr>
      <a:lvl5pPr marL="612000" indent="-228600" algn="l" defTabSz="457200" rtl="0" eaLnBrk="1" latinLnBrk="0" hangingPunct="1">
        <a:lnSpc>
          <a:spcPct val="100000"/>
        </a:lnSpc>
        <a:spcBef>
          <a:spcPct val="20000"/>
        </a:spcBef>
        <a:buFont typeface="Arial"/>
        <a:buChar char="»"/>
        <a:defRPr sz="1000" b="0" i="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slides/_rels/slide1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29.png"/><Relationship Id="rId7" Type="http://schemas.openxmlformats.org/officeDocument/2006/relationships/image" Target="../media/image33.png"/><Relationship Id="rId12" Type="http://schemas.openxmlformats.org/officeDocument/2006/relationships/image" Target="../media/image38.sv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32.sv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svg"/><Relationship Id="rId4" Type="http://schemas.openxmlformats.org/officeDocument/2006/relationships/image" Target="../media/image30.svg"/><Relationship Id="rId9" Type="http://schemas.openxmlformats.org/officeDocument/2006/relationships/image" Target="../media/image35.png"/></Relationships>
</file>

<file path=ppt/slides/_rels/slide13.xml.rels><?xml version="1.0" encoding="UTF-8" standalone="yes"?>
<Relationships xmlns="http://schemas.openxmlformats.org/package/2006/relationships"><Relationship Id="rId8" Type="http://schemas.openxmlformats.org/officeDocument/2006/relationships/image" Target="../media/image44.sv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svg"/><Relationship Id="rId2" Type="http://schemas.openxmlformats.org/officeDocument/2006/relationships/notesSlide" Target="../notesSlides/notesSlide7.xml"/><Relationship Id="rId1" Type="http://schemas.openxmlformats.org/officeDocument/2006/relationships/slideLayout" Target="../slideLayouts/slideLayout8.xml"/><Relationship Id="rId6" Type="http://schemas.openxmlformats.org/officeDocument/2006/relationships/image" Target="../media/image42.svg"/><Relationship Id="rId11" Type="http://schemas.openxmlformats.org/officeDocument/2006/relationships/image" Target="../media/image47.png"/><Relationship Id="rId5" Type="http://schemas.openxmlformats.org/officeDocument/2006/relationships/image" Target="../media/image41.png"/><Relationship Id="rId10" Type="http://schemas.openxmlformats.org/officeDocument/2006/relationships/image" Target="../media/image46.svg"/><Relationship Id="rId4" Type="http://schemas.openxmlformats.org/officeDocument/2006/relationships/image" Target="../media/image40.svg"/><Relationship Id="rId9" Type="http://schemas.openxmlformats.org/officeDocument/2006/relationships/image" Target="../media/image45.png"/></Relationships>
</file>

<file path=ppt/slides/_rels/slide14.xml.rels><?xml version="1.0" encoding="UTF-8" standalone="yes"?>
<Relationships xmlns="http://schemas.openxmlformats.org/package/2006/relationships"><Relationship Id="rId8" Type="http://schemas.openxmlformats.org/officeDocument/2006/relationships/image" Target="../media/image54.svg"/><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52.svg"/><Relationship Id="rId5" Type="http://schemas.openxmlformats.org/officeDocument/2006/relationships/image" Target="../media/image51.png"/><Relationship Id="rId4" Type="http://schemas.openxmlformats.org/officeDocument/2006/relationships/image" Target="../media/image50.svg"/></Relationships>
</file>

<file path=ppt/slides/_rels/slide15.xml.rels><?xml version="1.0" encoding="UTF-8" standalone="yes"?>
<Relationships xmlns="http://schemas.openxmlformats.org/package/2006/relationships"><Relationship Id="rId8" Type="http://schemas.openxmlformats.org/officeDocument/2006/relationships/image" Target="../media/image60.svg"/><Relationship Id="rId3" Type="http://schemas.openxmlformats.org/officeDocument/2006/relationships/image" Target="../media/image55.png"/><Relationship Id="rId7" Type="http://schemas.openxmlformats.org/officeDocument/2006/relationships/image" Target="../media/image59.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58.svg"/><Relationship Id="rId5" Type="http://schemas.openxmlformats.org/officeDocument/2006/relationships/image" Target="../media/image57.png"/><Relationship Id="rId4" Type="http://schemas.openxmlformats.org/officeDocument/2006/relationships/image" Target="../media/image56.svg"/></Relationships>
</file>

<file path=ppt/slides/_rels/slide16.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4.svg"/></Relationships>
</file>

<file path=ppt/slides/_rels/slide20.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74.svg"/><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image" Target="../media/image82.png"/><Relationship Id="rId3" Type="http://schemas.openxmlformats.org/officeDocument/2006/relationships/image" Target="../media/image77.png"/><Relationship Id="rId7" Type="http://schemas.openxmlformats.org/officeDocument/2006/relationships/image" Target="../media/image81.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80.png"/><Relationship Id="rId5" Type="http://schemas.openxmlformats.org/officeDocument/2006/relationships/image" Target="../media/image79.png"/><Relationship Id="rId4" Type="http://schemas.openxmlformats.org/officeDocument/2006/relationships/image" Target="../media/image78.svg"/></Relationships>
</file>

<file path=ppt/slides/_rels/slide32.xml.rels><?xml version="1.0" encoding="UTF-8" standalone="yes"?>
<Relationships xmlns="http://schemas.openxmlformats.org/package/2006/relationships"><Relationship Id="rId3" Type="http://schemas.openxmlformats.org/officeDocument/2006/relationships/image" Target="../media/image84.svg"/><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86.png"/></Relationships>
</file>

<file path=ppt/slides/_rels/slide36.xml.rels><?xml version="1.0" encoding="UTF-8" standalone="yes"?>
<Relationships xmlns="http://schemas.openxmlformats.org/package/2006/relationships"><Relationship Id="rId8" Type="http://schemas.openxmlformats.org/officeDocument/2006/relationships/image" Target="../media/image92.sv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88.svg"/><Relationship Id="rId9" Type="http://schemas.openxmlformats.org/officeDocument/2006/relationships/image" Target="../media/image79.png"/></Relationships>
</file>

<file path=ppt/slides/_rels/slide37.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93.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image" Target="../media/image82.png"/><Relationship Id="rId5" Type="http://schemas.openxmlformats.org/officeDocument/2006/relationships/image" Target="../media/image92.svg"/><Relationship Id="rId4" Type="http://schemas.openxmlformats.org/officeDocument/2006/relationships/image" Target="../media/image91.png"/></Relationships>
</file>

<file path=ppt/slides/_rels/slide3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97.pn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98.svg"/><Relationship Id="rId2" Type="http://schemas.openxmlformats.org/officeDocument/2006/relationships/image" Target="../media/image91.png"/><Relationship Id="rId1" Type="http://schemas.openxmlformats.org/officeDocument/2006/relationships/slideLayout" Target="../slideLayouts/slideLayout5.xml"/><Relationship Id="rId4" Type="http://schemas.openxmlformats.org/officeDocument/2006/relationships/image" Target="../media/image80.png"/></Relationships>
</file>

<file path=ppt/slides/_rels/slide4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6.xml"/><Relationship Id="rId1" Type="http://schemas.openxmlformats.org/officeDocument/2006/relationships/slideLayout" Target="../slideLayouts/slideLayout5.xml"/><Relationship Id="rId6" Type="http://schemas.openxmlformats.org/officeDocument/2006/relationships/image" Target="../media/image101.png"/><Relationship Id="rId5" Type="http://schemas.openxmlformats.org/officeDocument/2006/relationships/image" Target="../media/image100.png"/><Relationship Id="rId4" Type="http://schemas.openxmlformats.org/officeDocument/2006/relationships/image" Target="../media/image97.png"/></Relationships>
</file>

<file path=ppt/slides/_rels/slide43.xml.rels><?xml version="1.0" encoding="UTF-8" standalone="yes"?>
<Relationships xmlns="http://schemas.openxmlformats.org/package/2006/relationships"><Relationship Id="rId3" Type="http://schemas.openxmlformats.org/officeDocument/2006/relationships/image" Target="../media/image103.svg"/><Relationship Id="rId2" Type="http://schemas.openxmlformats.org/officeDocument/2006/relationships/image" Target="../media/image102.png"/><Relationship Id="rId1" Type="http://schemas.openxmlformats.org/officeDocument/2006/relationships/slideLayout" Target="../slideLayouts/slideLayout5.xml"/><Relationship Id="rId6" Type="http://schemas.openxmlformats.org/officeDocument/2006/relationships/image" Target="../media/image81.png"/><Relationship Id="rId5" Type="http://schemas.openxmlformats.org/officeDocument/2006/relationships/image" Target="../media/image88.svg"/><Relationship Id="rId4" Type="http://schemas.openxmlformats.org/officeDocument/2006/relationships/image" Target="../media/image87.png"/></Relationships>
</file>

<file path=ppt/slides/_rels/slide44.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sv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svg"/><Relationship Id="rId9"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83E78-F9F3-1E33-BF7B-D51D4D9D7556}"/>
              </a:ext>
            </a:extLst>
          </p:cNvPr>
          <p:cNvSpPr>
            <a:spLocks noGrp="1"/>
          </p:cNvSpPr>
          <p:nvPr>
            <p:ph type="title"/>
          </p:nvPr>
        </p:nvSpPr>
        <p:spPr>
          <a:xfrm>
            <a:off x="476530" y="2759179"/>
            <a:ext cx="5545991" cy="779623"/>
          </a:xfrm>
        </p:spPr>
        <p:txBody>
          <a:bodyPr/>
          <a:lstStyle/>
          <a:p>
            <a:r>
              <a:rPr lang="en-GB" err="1"/>
              <a:t>Hanskaa</a:t>
            </a:r>
            <a:r>
              <a:rPr lang="en-GB"/>
              <a:t> </a:t>
            </a:r>
            <a:r>
              <a:rPr lang="en-GB" err="1"/>
              <a:t>arvoketju</a:t>
            </a:r>
            <a:endParaRPr lang="en-GB"/>
          </a:p>
        </p:txBody>
      </p:sp>
      <p:sp>
        <p:nvSpPr>
          <p:cNvPr id="3" name="Text Placeholder 2">
            <a:extLst>
              <a:ext uri="{FF2B5EF4-FFF2-40B4-BE49-F238E27FC236}">
                <a16:creationId xmlns:a16="http://schemas.microsoft.com/office/drawing/2014/main" id="{CA5109FF-C90F-84E3-58AC-C655F6B1D15B}"/>
              </a:ext>
            </a:extLst>
          </p:cNvPr>
          <p:cNvSpPr>
            <a:spLocks noGrp="1"/>
          </p:cNvSpPr>
          <p:nvPr>
            <p:ph type="body" sz="quarter" idx="10"/>
          </p:nvPr>
        </p:nvSpPr>
        <p:spPr>
          <a:xfrm>
            <a:off x="550361" y="3538802"/>
            <a:ext cx="5544732" cy="1243570"/>
          </a:xfrm>
        </p:spPr>
        <p:txBody>
          <a:bodyPr/>
          <a:lstStyle/>
          <a:p>
            <a:r>
              <a:rPr lang="en-GB" sz="2000"/>
              <a:t>FIBS x Enact, 13.3.2025</a:t>
            </a:r>
          </a:p>
          <a:p>
            <a:r>
              <a:rPr lang="en-GB" sz="2000"/>
              <a:t>Tuuli Nummelin &amp; Daniela </a:t>
            </a:r>
            <a:r>
              <a:rPr lang="en-GB" sz="2000" err="1"/>
              <a:t>Grotenfelt</a:t>
            </a:r>
            <a:endParaRPr lang="en-GB" sz="2000"/>
          </a:p>
        </p:txBody>
      </p:sp>
    </p:spTree>
    <p:custDataLst>
      <p:tags r:id="rId1"/>
    </p:custDataLst>
    <p:extLst>
      <p:ext uri="{BB962C8B-B14F-4D97-AF65-F5344CB8AC3E}">
        <p14:creationId xmlns:p14="http://schemas.microsoft.com/office/powerpoint/2010/main" val="1458367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C556E92-9635-5BB7-BD77-38308280F979}"/>
              </a:ext>
            </a:extLst>
          </p:cNvPr>
          <p:cNvSpPr>
            <a:spLocks noGrp="1"/>
          </p:cNvSpPr>
          <p:nvPr>
            <p:ph type="title"/>
          </p:nvPr>
        </p:nvSpPr>
        <p:spPr>
          <a:xfrm>
            <a:off x="679451" y="2757805"/>
            <a:ext cx="8297635" cy="708971"/>
          </a:xfrm>
        </p:spPr>
        <p:txBody>
          <a:bodyPr/>
          <a:lstStyle/>
          <a:p>
            <a:r>
              <a:rPr lang="fi-FI"/>
              <a:t>Raportointivaatimukset</a:t>
            </a:r>
            <a:endParaRPr lang="en-US"/>
          </a:p>
        </p:txBody>
      </p:sp>
      <p:sp>
        <p:nvSpPr>
          <p:cNvPr id="3" name="Tekstin paikkamerkki 2">
            <a:extLst>
              <a:ext uri="{FF2B5EF4-FFF2-40B4-BE49-F238E27FC236}">
                <a16:creationId xmlns:a16="http://schemas.microsoft.com/office/drawing/2014/main" id="{D049F092-76A9-CDD8-44C9-5659839D434E}"/>
              </a:ext>
            </a:extLst>
          </p:cNvPr>
          <p:cNvSpPr>
            <a:spLocks noGrp="1"/>
          </p:cNvSpPr>
          <p:nvPr>
            <p:ph type="body" sz="quarter" idx="10"/>
          </p:nvPr>
        </p:nvSpPr>
        <p:spPr/>
        <p:txBody>
          <a:bodyPr/>
          <a:lstStyle/>
          <a:p>
            <a:r>
              <a:rPr lang="fi-FI"/>
              <a:t>Arvoketju</a:t>
            </a:r>
            <a:endParaRPr lang="en-US"/>
          </a:p>
        </p:txBody>
      </p:sp>
    </p:spTree>
    <p:extLst>
      <p:ext uri="{BB962C8B-B14F-4D97-AF65-F5344CB8AC3E}">
        <p14:creationId xmlns:p14="http://schemas.microsoft.com/office/powerpoint/2010/main" val="3985586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632FDFB7-C4A1-35C1-EABD-3D170EB60E21}"/>
              </a:ext>
            </a:extLst>
          </p:cNvPr>
          <p:cNvSpPr>
            <a:spLocks noGrp="1"/>
          </p:cNvSpPr>
          <p:nvPr>
            <p:ph type="sldNum" sz="quarter" idx="12"/>
          </p:nvPr>
        </p:nvSpPr>
        <p:spPr>
          <a:xfrm>
            <a:off x="9983818" y="6376020"/>
            <a:ext cx="411540" cy="273844"/>
          </a:xfrm>
        </p:spPr>
        <p:txBody>
          <a:bodyPr/>
          <a:lstStyle/>
          <a:p>
            <a:fld id="{C4B6D6C4-FC56-B942-8CAF-D9B595FF1F43}" type="slidenum">
              <a:rPr lang="sv-SE" smtClean="0"/>
              <a:pPr/>
              <a:t>11</a:t>
            </a:fld>
            <a:endParaRPr lang="sv-SE"/>
          </a:p>
        </p:txBody>
      </p:sp>
      <p:sp>
        <p:nvSpPr>
          <p:cNvPr id="3" name="Rubrik 2">
            <a:extLst>
              <a:ext uri="{FF2B5EF4-FFF2-40B4-BE49-F238E27FC236}">
                <a16:creationId xmlns:a16="http://schemas.microsoft.com/office/drawing/2014/main" id="{513F130E-F844-724E-6D53-A361D13F5EDB}"/>
              </a:ext>
            </a:extLst>
          </p:cNvPr>
          <p:cNvSpPr>
            <a:spLocks noGrp="1"/>
          </p:cNvSpPr>
          <p:nvPr>
            <p:ph type="title"/>
          </p:nvPr>
        </p:nvSpPr>
        <p:spPr>
          <a:xfrm>
            <a:off x="230135" y="208668"/>
            <a:ext cx="8154967" cy="525044"/>
          </a:xfrm>
        </p:spPr>
        <p:txBody>
          <a:bodyPr/>
          <a:lstStyle/>
          <a:p>
            <a:r>
              <a:rPr lang="sv-SE" sz="1400" err="1"/>
              <a:t>Meneekö</a:t>
            </a:r>
            <a:r>
              <a:rPr lang="sv-SE" sz="1400"/>
              <a:t> </a:t>
            </a:r>
            <a:r>
              <a:rPr lang="sv-SE" sz="1400" err="1"/>
              <a:t>pullat</a:t>
            </a:r>
            <a:r>
              <a:rPr lang="sv-SE" sz="1400"/>
              <a:t> ja </a:t>
            </a:r>
            <a:r>
              <a:rPr lang="sv-SE" sz="1400" err="1"/>
              <a:t>pillit</a:t>
            </a:r>
            <a:r>
              <a:rPr lang="sv-SE" sz="1400"/>
              <a:t> </a:t>
            </a:r>
            <a:r>
              <a:rPr lang="sv-SE" sz="1400" err="1"/>
              <a:t>sekaisin</a:t>
            </a:r>
            <a:r>
              <a:rPr lang="sv-SE" sz="1400"/>
              <a:t>? </a:t>
            </a:r>
            <a:r>
              <a:rPr lang="sv-SE" sz="1400" err="1"/>
              <a:t>Ei</a:t>
            </a:r>
            <a:r>
              <a:rPr lang="sv-SE" sz="1400"/>
              <a:t> </a:t>
            </a:r>
            <a:r>
              <a:rPr lang="sv-SE" sz="1400" err="1"/>
              <a:t>hätää</a:t>
            </a:r>
            <a:r>
              <a:rPr lang="sv-SE" sz="1400"/>
              <a:t>. </a:t>
            </a:r>
            <a:r>
              <a:rPr lang="sv-SE" sz="1400" err="1"/>
              <a:t>Kerrataanpa</a:t>
            </a:r>
            <a:r>
              <a:rPr lang="sv-SE" sz="1400"/>
              <a:t>:</a:t>
            </a:r>
          </a:p>
        </p:txBody>
      </p:sp>
      <p:graphicFrame>
        <p:nvGraphicFramePr>
          <p:cNvPr id="5" name="Taulukko 4">
            <a:extLst>
              <a:ext uri="{FF2B5EF4-FFF2-40B4-BE49-F238E27FC236}">
                <a16:creationId xmlns:a16="http://schemas.microsoft.com/office/drawing/2014/main" id="{578B3575-6696-B656-9FA0-AAC4CE17C59E}"/>
              </a:ext>
            </a:extLst>
          </p:cNvPr>
          <p:cNvGraphicFramePr>
            <a:graphicFrameLocks noGrp="1"/>
          </p:cNvGraphicFramePr>
          <p:nvPr>
            <p:extLst>
              <p:ext uri="{D42A27DB-BD31-4B8C-83A1-F6EECF244321}">
                <p14:modId xmlns:p14="http://schemas.microsoft.com/office/powerpoint/2010/main" val="335440328"/>
              </p:ext>
            </p:extLst>
          </p:nvPr>
        </p:nvGraphicFramePr>
        <p:xfrm>
          <a:off x="461050" y="676297"/>
          <a:ext cx="8154968" cy="287350"/>
        </p:xfrm>
        <a:graphic>
          <a:graphicData uri="http://schemas.openxmlformats.org/drawingml/2006/table">
            <a:tbl>
              <a:tblPr/>
              <a:tblGrid>
                <a:gridCol w="2038742">
                  <a:extLst>
                    <a:ext uri="{9D8B030D-6E8A-4147-A177-3AD203B41FA5}">
                      <a16:colId xmlns:a16="http://schemas.microsoft.com/office/drawing/2014/main" val="1413600496"/>
                    </a:ext>
                  </a:extLst>
                </a:gridCol>
                <a:gridCol w="2038742">
                  <a:extLst>
                    <a:ext uri="{9D8B030D-6E8A-4147-A177-3AD203B41FA5}">
                      <a16:colId xmlns:a16="http://schemas.microsoft.com/office/drawing/2014/main" val="1317534128"/>
                    </a:ext>
                  </a:extLst>
                </a:gridCol>
                <a:gridCol w="2038742">
                  <a:extLst>
                    <a:ext uri="{9D8B030D-6E8A-4147-A177-3AD203B41FA5}">
                      <a16:colId xmlns:a16="http://schemas.microsoft.com/office/drawing/2014/main" val="2197714237"/>
                    </a:ext>
                  </a:extLst>
                </a:gridCol>
                <a:gridCol w="2038742">
                  <a:extLst>
                    <a:ext uri="{9D8B030D-6E8A-4147-A177-3AD203B41FA5}">
                      <a16:colId xmlns:a16="http://schemas.microsoft.com/office/drawing/2014/main" val="593777551"/>
                    </a:ext>
                  </a:extLst>
                </a:gridCol>
              </a:tblGrid>
              <a:tr h="287350">
                <a:tc>
                  <a:txBody>
                    <a:bodyPr/>
                    <a:lstStyle/>
                    <a:p>
                      <a:r>
                        <a:rPr lang="en-US" sz="900" b="1">
                          <a:solidFill>
                            <a:schemeClr val="bg1"/>
                          </a:solidFill>
                        </a:rPr>
                        <a:t>Käsite</a:t>
                      </a:r>
                      <a:endParaRPr lang="en-US" sz="900">
                        <a:solidFill>
                          <a:schemeClr val="bg1"/>
                        </a:solidFill>
                      </a:endParaRPr>
                    </a:p>
                  </a:txBody>
                  <a:tcPr anchor="ctr">
                    <a:lnL>
                      <a:noFill/>
                    </a:lnL>
                    <a:lnR>
                      <a:noFill/>
                    </a:lnR>
                    <a:lnT>
                      <a:noFill/>
                    </a:lnT>
                    <a:lnB>
                      <a:noFill/>
                    </a:lnB>
                    <a:solidFill>
                      <a:schemeClr val="tx2"/>
                    </a:solidFill>
                  </a:tcPr>
                </a:tc>
                <a:tc>
                  <a:txBody>
                    <a:bodyPr/>
                    <a:lstStyle/>
                    <a:p>
                      <a:r>
                        <a:rPr lang="en-US" sz="900" b="1">
                          <a:solidFill>
                            <a:schemeClr val="bg1"/>
                          </a:solidFill>
                        </a:rPr>
                        <a:t>Määritelmä</a:t>
                      </a:r>
                      <a:endParaRPr lang="en-US" sz="900">
                        <a:solidFill>
                          <a:schemeClr val="bg1"/>
                        </a:solidFill>
                      </a:endParaRPr>
                    </a:p>
                  </a:txBody>
                  <a:tcPr anchor="ctr">
                    <a:lnL>
                      <a:noFill/>
                    </a:lnL>
                    <a:lnR>
                      <a:noFill/>
                    </a:lnR>
                    <a:lnT>
                      <a:noFill/>
                    </a:lnT>
                    <a:lnB>
                      <a:noFill/>
                    </a:lnB>
                    <a:solidFill>
                      <a:schemeClr val="tx2"/>
                    </a:solidFill>
                  </a:tcPr>
                </a:tc>
                <a:tc>
                  <a:txBody>
                    <a:bodyPr/>
                    <a:lstStyle/>
                    <a:p>
                      <a:r>
                        <a:rPr lang="en-US" sz="900" b="1">
                          <a:solidFill>
                            <a:schemeClr val="bg1"/>
                          </a:solidFill>
                        </a:rPr>
                        <a:t>Keskeiset ominaisuudet</a:t>
                      </a:r>
                      <a:endParaRPr lang="en-US" sz="900">
                        <a:solidFill>
                          <a:schemeClr val="bg1"/>
                        </a:solidFill>
                      </a:endParaRPr>
                    </a:p>
                  </a:txBody>
                  <a:tcPr anchor="ctr">
                    <a:lnL>
                      <a:noFill/>
                    </a:lnL>
                    <a:lnR>
                      <a:noFill/>
                    </a:lnR>
                    <a:lnT>
                      <a:noFill/>
                    </a:lnT>
                    <a:lnB>
                      <a:noFill/>
                    </a:lnB>
                    <a:solidFill>
                      <a:schemeClr val="tx2"/>
                    </a:solidFill>
                  </a:tcPr>
                </a:tc>
                <a:tc>
                  <a:txBody>
                    <a:bodyPr/>
                    <a:lstStyle/>
                    <a:p>
                      <a:r>
                        <a:rPr lang="en-US" sz="900" b="1">
                          <a:solidFill>
                            <a:schemeClr val="bg1"/>
                          </a:solidFill>
                        </a:rPr>
                        <a:t>Esimerkki</a:t>
                      </a:r>
                      <a:endParaRPr lang="en-US" sz="900">
                        <a:solidFill>
                          <a:schemeClr val="bg1"/>
                        </a:solidFill>
                      </a:endParaRPr>
                    </a:p>
                  </a:txBody>
                  <a:tcPr anchor="ctr">
                    <a:lnL>
                      <a:noFill/>
                    </a:lnL>
                    <a:lnR>
                      <a:noFill/>
                    </a:lnR>
                    <a:lnT>
                      <a:noFill/>
                    </a:lnT>
                    <a:lnB>
                      <a:noFill/>
                    </a:lnB>
                    <a:solidFill>
                      <a:schemeClr val="tx2"/>
                    </a:solidFill>
                  </a:tcPr>
                </a:tc>
                <a:extLst>
                  <a:ext uri="{0D108BD9-81ED-4DB2-BD59-A6C34878D82A}">
                    <a16:rowId xmlns:a16="http://schemas.microsoft.com/office/drawing/2014/main" val="2505212196"/>
                  </a:ext>
                </a:extLst>
              </a:tr>
            </a:tbl>
          </a:graphicData>
        </a:graphic>
      </p:graphicFrame>
      <p:graphicFrame>
        <p:nvGraphicFramePr>
          <p:cNvPr id="6" name="Taulukko 5">
            <a:extLst>
              <a:ext uri="{FF2B5EF4-FFF2-40B4-BE49-F238E27FC236}">
                <a16:creationId xmlns:a16="http://schemas.microsoft.com/office/drawing/2014/main" id="{1DC44226-8CFC-4ABD-A074-19D3F2033AF5}"/>
              </a:ext>
            </a:extLst>
          </p:cNvPr>
          <p:cNvGraphicFramePr>
            <a:graphicFrameLocks noGrp="1"/>
          </p:cNvGraphicFramePr>
          <p:nvPr>
            <p:extLst>
              <p:ext uri="{D42A27DB-BD31-4B8C-83A1-F6EECF244321}">
                <p14:modId xmlns:p14="http://schemas.microsoft.com/office/powerpoint/2010/main" val="3504141197"/>
              </p:ext>
            </p:extLst>
          </p:nvPr>
        </p:nvGraphicFramePr>
        <p:xfrm>
          <a:off x="461050" y="3801012"/>
          <a:ext cx="8154968" cy="903005"/>
        </p:xfrm>
        <a:graphic>
          <a:graphicData uri="http://schemas.openxmlformats.org/drawingml/2006/table">
            <a:tbl>
              <a:tblPr/>
              <a:tblGrid>
                <a:gridCol w="2038742">
                  <a:extLst>
                    <a:ext uri="{9D8B030D-6E8A-4147-A177-3AD203B41FA5}">
                      <a16:colId xmlns:a16="http://schemas.microsoft.com/office/drawing/2014/main" val="1392699914"/>
                    </a:ext>
                  </a:extLst>
                </a:gridCol>
                <a:gridCol w="2038742">
                  <a:extLst>
                    <a:ext uri="{9D8B030D-6E8A-4147-A177-3AD203B41FA5}">
                      <a16:colId xmlns:a16="http://schemas.microsoft.com/office/drawing/2014/main" val="1888475895"/>
                    </a:ext>
                  </a:extLst>
                </a:gridCol>
                <a:gridCol w="2038742">
                  <a:extLst>
                    <a:ext uri="{9D8B030D-6E8A-4147-A177-3AD203B41FA5}">
                      <a16:colId xmlns:a16="http://schemas.microsoft.com/office/drawing/2014/main" val="2046782752"/>
                    </a:ext>
                  </a:extLst>
                </a:gridCol>
                <a:gridCol w="2038742">
                  <a:extLst>
                    <a:ext uri="{9D8B030D-6E8A-4147-A177-3AD203B41FA5}">
                      <a16:colId xmlns:a16="http://schemas.microsoft.com/office/drawing/2014/main" val="744517764"/>
                    </a:ext>
                  </a:extLst>
                </a:gridCol>
              </a:tblGrid>
              <a:tr h="903005">
                <a:tc>
                  <a:txBody>
                    <a:bodyPr/>
                    <a:lstStyle/>
                    <a:p>
                      <a:r>
                        <a:rPr lang="en-US" sz="800" b="1"/>
                        <a:t>Arvoketju </a:t>
                      </a:r>
                      <a:endParaRPr lang="en-US" sz="800"/>
                    </a:p>
                  </a:txBody>
                  <a:tcPr marL="67096" marR="67096" marT="33548" marB="33548" anchor="ctr">
                    <a:lnL>
                      <a:noFill/>
                    </a:lnL>
                    <a:lnR>
                      <a:noFill/>
                    </a:lnR>
                    <a:lnT>
                      <a:noFill/>
                    </a:lnT>
                    <a:lnB>
                      <a:noFill/>
                    </a:lnB>
                    <a:solidFill>
                      <a:schemeClr val="accent1">
                        <a:lumMod val="20000"/>
                        <a:lumOff val="80000"/>
                      </a:schemeClr>
                    </a:solidFill>
                  </a:tcPr>
                </a:tc>
                <a:tc>
                  <a:txBody>
                    <a:bodyPr/>
                    <a:lstStyle/>
                    <a:p>
                      <a:r>
                        <a:rPr lang="fi-FI" sz="800"/>
                        <a:t>Yrityksen ja sen sidosryhmien koko tuotanto- ja toimintaketju, mukaan lukien raaka-aineiden hankinta, tuotanto, jakelu, käyttö ja kierrätys.</a:t>
                      </a:r>
                    </a:p>
                  </a:txBody>
                  <a:tcPr marL="67096" marR="67096" marT="33548" marB="33548" anchor="ctr">
                    <a:lnL>
                      <a:noFill/>
                    </a:lnL>
                    <a:lnR>
                      <a:noFill/>
                    </a:lnR>
                    <a:lnT>
                      <a:noFill/>
                    </a:lnT>
                    <a:lnB>
                      <a:noFill/>
                    </a:lnB>
                    <a:solidFill>
                      <a:schemeClr val="accent1">
                        <a:lumMod val="20000"/>
                        <a:lumOff val="80000"/>
                      </a:schemeClr>
                    </a:solidFill>
                  </a:tcPr>
                </a:tc>
                <a:tc>
                  <a:txBody>
                    <a:bodyPr/>
                    <a:lstStyle/>
                    <a:p>
                      <a:r>
                        <a:rPr lang="fi-FI" sz="800"/>
                        <a:t>-Mukana niin </a:t>
                      </a:r>
                      <a:r>
                        <a:rPr lang="fi-FI" sz="800">
                          <a:solidFill>
                            <a:schemeClr val="accent3"/>
                          </a:solidFill>
                        </a:rPr>
                        <a:t>downstream kuin upstream</a:t>
                      </a:r>
                      <a:br>
                        <a:rPr lang="fi-FI" sz="800"/>
                      </a:br>
                      <a:r>
                        <a:rPr lang="fi-FI" sz="800"/>
                        <a:t>- Sisältää suorat ja epäsuorat vaikutukset esim. ympäristöön ja ihmisoikeuksiin.</a:t>
                      </a:r>
                      <a:br>
                        <a:rPr lang="fi-FI" sz="800"/>
                      </a:br>
                      <a:r>
                        <a:rPr lang="fi-FI" sz="800"/>
                        <a:t>- Laajempi kuin pelkkä toimitusketju.</a:t>
                      </a:r>
                    </a:p>
                  </a:txBody>
                  <a:tcPr marL="67096" marR="67096" marT="33548" marB="33548" anchor="ctr">
                    <a:lnL>
                      <a:noFill/>
                    </a:lnL>
                    <a:lnR>
                      <a:noFill/>
                    </a:lnR>
                    <a:lnT>
                      <a:noFill/>
                    </a:lnT>
                    <a:lnB>
                      <a:noFill/>
                    </a:lnB>
                    <a:solidFill>
                      <a:schemeClr val="accent1">
                        <a:lumMod val="20000"/>
                        <a:lumOff val="80000"/>
                      </a:schemeClr>
                    </a:solidFill>
                  </a:tcPr>
                </a:tc>
                <a:tc>
                  <a:txBody>
                    <a:bodyPr/>
                    <a:lstStyle/>
                    <a:p>
                      <a:r>
                        <a:rPr lang="fi-FI" sz="800"/>
                        <a:t>Yritys kaikki Scopensa (1-3) koko arvoketjunsa osalta, mukaan lukien alihankkijat ja asiakkaiden käyttövaihe.</a:t>
                      </a:r>
                    </a:p>
                  </a:txBody>
                  <a:tcPr marL="67096" marR="67096" marT="33548" marB="33548" anchor="ctr">
                    <a:lnL>
                      <a:noFill/>
                    </a:lnL>
                    <a:lnR>
                      <a:noFill/>
                    </a:lnR>
                    <a:lnT>
                      <a:noFill/>
                    </a:lnT>
                    <a:lnB>
                      <a:noFill/>
                    </a:lnB>
                    <a:solidFill>
                      <a:schemeClr val="accent1">
                        <a:lumMod val="20000"/>
                        <a:lumOff val="80000"/>
                      </a:schemeClr>
                    </a:solidFill>
                  </a:tcPr>
                </a:tc>
                <a:extLst>
                  <a:ext uri="{0D108BD9-81ED-4DB2-BD59-A6C34878D82A}">
                    <a16:rowId xmlns:a16="http://schemas.microsoft.com/office/drawing/2014/main" val="3968145738"/>
                  </a:ext>
                </a:extLst>
              </a:tr>
            </a:tbl>
          </a:graphicData>
        </a:graphic>
      </p:graphicFrame>
      <p:graphicFrame>
        <p:nvGraphicFramePr>
          <p:cNvPr id="7" name="Taulukko 6">
            <a:extLst>
              <a:ext uri="{FF2B5EF4-FFF2-40B4-BE49-F238E27FC236}">
                <a16:creationId xmlns:a16="http://schemas.microsoft.com/office/drawing/2014/main" id="{97B52D20-787B-39A0-D2EB-91552863CA51}"/>
              </a:ext>
            </a:extLst>
          </p:cNvPr>
          <p:cNvGraphicFramePr>
            <a:graphicFrameLocks noGrp="1"/>
          </p:cNvGraphicFramePr>
          <p:nvPr>
            <p:extLst>
              <p:ext uri="{D42A27DB-BD31-4B8C-83A1-F6EECF244321}">
                <p14:modId xmlns:p14="http://schemas.microsoft.com/office/powerpoint/2010/main" val="1038291466"/>
              </p:ext>
            </p:extLst>
          </p:nvPr>
        </p:nvGraphicFramePr>
        <p:xfrm>
          <a:off x="461050" y="2035332"/>
          <a:ext cx="8154968" cy="777240"/>
        </p:xfrm>
        <a:graphic>
          <a:graphicData uri="http://schemas.openxmlformats.org/drawingml/2006/table">
            <a:tbl>
              <a:tblPr/>
              <a:tblGrid>
                <a:gridCol w="2059513">
                  <a:extLst>
                    <a:ext uri="{9D8B030D-6E8A-4147-A177-3AD203B41FA5}">
                      <a16:colId xmlns:a16="http://schemas.microsoft.com/office/drawing/2014/main" val="1875243034"/>
                    </a:ext>
                  </a:extLst>
                </a:gridCol>
                <a:gridCol w="2017971">
                  <a:extLst>
                    <a:ext uri="{9D8B030D-6E8A-4147-A177-3AD203B41FA5}">
                      <a16:colId xmlns:a16="http://schemas.microsoft.com/office/drawing/2014/main" val="721585512"/>
                    </a:ext>
                  </a:extLst>
                </a:gridCol>
                <a:gridCol w="2038742">
                  <a:extLst>
                    <a:ext uri="{9D8B030D-6E8A-4147-A177-3AD203B41FA5}">
                      <a16:colId xmlns:a16="http://schemas.microsoft.com/office/drawing/2014/main" val="3237463817"/>
                    </a:ext>
                  </a:extLst>
                </a:gridCol>
                <a:gridCol w="2038742">
                  <a:extLst>
                    <a:ext uri="{9D8B030D-6E8A-4147-A177-3AD203B41FA5}">
                      <a16:colId xmlns:a16="http://schemas.microsoft.com/office/drawing/2014/main" val="130706726"/>
                    </a:ext>
                  </a:extLst>
                </a:gridCol>
              </a:tblGrid>
              <a:tr h="594377">
                <a:tc>
                  <a:txBody>
                    <a:bodyPr/>
                    <a:lstStyle/>
                    <a:p>
                      <a:r>
                        <a:rPr lang="en-US" sz="900" b="1"/>
                        <a:t>Toimitusketju</a:t>
                      </a:r>
                      <a:endParaRPr lang="en-US" sz="900"/>
                    </a:p>
                  </a:txBody>
                  <a:tcPr anchor="ctr">
                    <a:lnL>
                      <a:noFill/>
                    </a:lnL>
                    <a:lnR>
                      <a:noFill/>
                    </a:lnR>
                    <a:lnT>
                      <a:noFill/>
                    </a:lnT>
                    <a:lnB>
                      <a:noFill/>
                    </a:lnB>
                    <a:noFill/>
                  </a:tcPr>
                </a:tc>
                <a:tc>
                  <a:txBody>
                    <a:bodyPr/>
                    <a:lstStyle/>
                    <a:p>
                      <a:r>
                        <a:rPr lang="fi-FI" sz="900"/>
                        <a:t>Tavaroiden ja palveluiden </a:t>
                      </a:r>
                      <a:r>
                        <a:rPr lang="fi-FI" sz="900">
                          <a:solidFill>
                            <a:schemeClr val="accent3"/>
                          </a:solidFill>
                        </a:rPr>
                        <a:t>siirtymistä</a:t>
                      </a:r>
                      <a:r>
                        <a:rPr lang="fi-FI" sz="900"/>
                        <a:t> raaka-ainetoimittajilta lopulliselle asiakkaalle.</a:t>
                      </a:r>
                    </a:p>
                  </a:txBody>
                  <a:tcPr anchor="ctr">
                    <a:lnL>
                      <a:noFill/>
                    </a:lnL>
                    <a:lnR>
                      <a:noFill/>
                    </a:lnR>
                    <a:lnT>
                      <a:noFill/>
                    </a:lnT>
                    <a:lnB>
                      <a:noFill/>
                    </a:lnB>
                    <a:noFill/>
                  </a:tcPr>
                </a:tc>
                <a:tc>
                  <a:txBody>
                    <a:bodyPr/>
                    <a:lstStyle/>
                    <a:p>
                      <a:r>
                        <a:rPr lang="fi-FI" sz="900"/>
                        <a:t>- Keskittyy pääasiassa </a:t>
                      </a:r>
                      <a:r>
                        <a:rPr lang="fi-FI" sz="900">
                          <a:solidFill>
                            <a:schemeClr val="accent3"/>
                          </a:solidFill>
                        </a:rPr>
                        <a:t>logistiikkaan, hankintaan ja tuotantoon (downstream)</a:t>
                      </a:r>
                      <a:br>
                        <a:rPr lang="fi-FI" sz="900"/>
                      </a:br>
                      <a:r>
                        <a:rPr lang="fi-FI" sz="900"/>
                        <a:t>- Korostaa tehokkuutta ja kustannuksia.</a:t>
                      </a:r>
                    </a:p>
                  </a:txBody>
                  <a:tcPr anchor="ctr">
                    <a:lnL>
                      <a:noFill/>
                    </a:lnL>
                    <a:lnR>
                      <a:noFill/>
                    </a:lnR>
                    <a:lnT>
                      <a:noFill/>
                    </a:lnT>
                    <a:lnB>
                      <a:noFill/>
                    </a:lnB>
                    <a:noFill/>
                  </a:tcPr>
                </a:tc>
                <a:tc>
                  <a:txBody>
                    <a:bodyPr/>
                    <a:lstStyle/>
                    <a:p>
                      <a:r>
                        <a:rPr lang="fi-FI" sz="900"/>
                        <a:t>Autotehtaan toimitusketju kattaa komponenttien hankinnan, osien valmistuksen ja kuljetuksen jälleenmyyjille.</a:t>
                      </a:r>
                    </a:p>
                  </a:txBody>
                  <a:tcPr anchor="ctr">
                    <a:lnL>
                      <a:noFill/>
                    </a:lnL>
                    <a:lnR>
                      <a:noFill/>
                    </a:lnR>
                    <a:lnT>
                      <a:noFill/>
                    </a:lnT>
                    <a:lnB>
                      <a:noFill/>
                    </a:lnB>
                    <a:noFill/>
                  </a:tcPr>
                </a:tc>
                <a:extLst>
                  <a:ext uri="{0D108BD9-81ED-4DB2-BD59-A6C34878D82A}">
                    <a16:rowId xmlns:a16="http://schemas.microsoft.com/office/drawing/2014/main" val="809473183"/>
                  </a:ext>
                </a:extLst>
              </a:tr>
            </a:tbl>
          </a:graphicData>
        </a:graphic>
      </p:graphicFrame>
      <p:graphicFrame>
        <p:nvGraphicFramePr>
          <p:cNvPr id="8" name="Taulukko 7">
            <a:extLst>
              <a:ext uri="{FF2B5EF4-FFF2-40B4-BE49-F238E27FC236}">
                <a16:creationId xmlns:a16="http://schemas.microsoft.com/office/drawing/2014/main" id="{8B889D51-270F-7511-F048-D3FE7B746179}"/>
              </a:ext>
            </a:extLst>
          </p:cNvPr>
          <p:cNvGraphicFramePr>
            <a:graphicFrameLocks noGrp="1"/>
          </p:cNvGraphicFramePr>
          <p:nvPr>
            <p:extLst>
              <p:ext uri="{D42A27DB-BD31-4B8C-83A1-F6EECF244321}">
                <p14:modId xmlns:p14="http://schemas.microsoft.com/office/powerpoint/2010/main" val="1319359130"/>
              </p:ext>
            </p:extLst>
          </p:nvPr>
        </p:nvGraphicFramePr>
        <p:xfrm>
          <a:off x="461728" y="1012094"/>
          <a:ext cx="8187756" cy="930043"/>
        </p:xfrm>
        <a:graphic>
          <a:graphicData uri="http://schemas.openxmlformats.org/drawingml/2006/table">
            <a:tbl>
              <a:tblPr/>
              <a:tblGrid>
                <a:gridCol w="2046939">
                  <a:extLst>
                    <a:ext uri="{9D8B030D-6E8A-4147-A177-3AD203B41FA5}">
                      <a16:colId xmlns:a16="http://schemas.microsoft.com/office/drawing/2014/main" val="2352758148"/>
                    </a:ext>
                  </a:extLst>
                </a:gridCol>
                <a:gridCol w="2046939">
                  <a:extLst>
                    <a:ext uri="{9D8B030D-6E8A-4147-A177-3AD203B41FA5}">
                      <a16:colId xmlns:a16="http://schemas.microsoft.com/office/drawing/2014/main" val="96224902"/>
                    </a:ext>
                  </a:extLst>
                </a:gridCol>
                <a:gridCol w="2046939">
                  <a:extLst>
                    <a:ext uri="{9D8B030D-6E8A-4147-A177-3AD203B41FA5}">
                      <a16:colId xmlns:a16="http://schemas.microsoft.com/office/drawing/2014/main" val="303498039"/>
                    </a:ext>
                  </a:extLst>
                </a:gridCol>
                <a:gridCol w="2046939">
                  <a:extLst>
                    <a:ext uri="{9D8B030D-6E8A-4147-A177-3AD203B41FA5}">
                      <a16:colId xmlns:a16="http://schemas.microsoft.com/office/drawing/2014/main" val="4259795908"/>
                    </a:ext>
                  </a:extLst>
                </a:gridCol>
              </a:tblGrid>
              <a:tr h="930043">
                <a:tc>
                  <a:txBody>
                    <a:bodyPr/>
                    <a:lstStyle/>
                    <a:p>
                      <a:r>
                        <a:rPr lang="en-US" sz="900" b="1"/>
                        <a:t>Arvonluontimalli</a:t>
                      </a:r>
                      <a:endParaRPr lang="en-US" sz="900"/>
                    </a:p>
                  </a:txBody>
                  <a:tcPr marL="88857" marR="88857" marT="44429" marB="44429" anchor="ctr">
                    <a:lnL>
                      <a:noFill/>
                    </a:lnL>
                    <a:lnR>
                      <a:noFill/>
                    </a:lnR>
                    <a:lnT>
                      <a:noFill/>
                    </a:lnT>
                    <a:lnB>
                      <a:noFill/>
                    </a:lnB>
                    <a:noFill/>
                  </a:tcPr>
                </a:tc>
                <a:tc>
                  <a:txBody>
                    <a:bodyPr/>
                    <a:lstStyle/>
                    <a:p>
                      <a:r>
                        <a:rPr lang="fi-FI" sz="900"/>
                        <a:t>Prosessi, jossa organisaatio </a:t>
                      </a:r>
                      <a:r>
                        <a:rPr lang="fi-FI" sz="900">
                          <a:solidFill>
                            <a:schemeClr val="accent3"/>
                          </a:solidFill>
                        </a:rPr>
                        <a:t>luo arvoa </a:t>
                      </a:r>
                      <a:r>
                        <a:rPr lang="fi-FI" sz="900"/>
                        <a:t>sidosryhmilleen, kuten asiakkaille, omistajille ja yhteiskunnalle.</a:t>
                      </a:r>
                    </a:p>
                  </a:txBody>
                  <a:tcPr marL="88857" marR="88857" marT="44429" marB="44429" anchor="ctr">
                    <a:lnL>
                      <a:noFill/>
                    </a:lnL>
                    <a:lnR>
                      <a:noFill/>
                    </a:lnR>
                    <a:lnT>
                      <a:noFill/>
                    </a:lnT>
                    <a:lnB>
                      <a:noFill/>
                    </a:lnB>
                    <a:noFill/>
                  </a:tcPr>
                </a:tc>
                <a:tc>
                  <a:txBody>
                    <a:bodyPr/>
                    <a:lstStyle/>
                    <a:p>
                      <a:r>
                        <a:rPr lang="fi-FI" sz="900"/>
                        <a:t>- Sisältää taloudelliset, sosiaaliset ja ympäristölliset arvot.</a:t>
                      </a:r>
                      <a:br>
                        <a:rPr lang="fi-FI" sz="900"/>
                      </a:br>
                      <a:r>
                        <a:rPr lang="fi-FI" sz="900"/>
                        <a:t>- </a:t>
                      </a:r>
                      <a:r>
                        <a:rPr lang="fi-FI" sz="900">
                          <a:solidFill>
                            <a:schemeClr val="accent3"/>
                          </a:solidFill>
                        </a:rPr>
                        <a:t>Strateginen ja liiketoiminnallinen </a:t>
                      </a:r>
                      <a:r>
                        <a:rPr lang="fi-FI" sz="900"/>
                        <a:t>näkökulma.</a:t>
                      </a:r>
                      <a:br>
                        <a:rPr lang="fi-FI" sz="900"/>
                      </a:br>
                      <a:r>
                        <a:rPr lang="fi-FI" sz="900"/>
                        <a:t>- Liittyy usein yrityksen liiketoimintamalliin.</a:t>
                      </a:r>
                    </a:p>
                  </a:txBody>
                  <a:tcPr marL="88857" marR="88857" marT="44429" marB="44429" anchor="ctr">
                    <a:lnL>
                      <a:noFill/>
                    </a:lnL>
                    <a:lnR>
                      <a:noFill/>
                    </a:lnR>
                    <a:lnT>
                      <a:noFill/>
                    </a:lnT>
                    <a:lnB>
                      <a:noFill/>
                    </a:lnB>
                    <a:noFill/>
                  </a:tcPr>
                </a:tc>
                <a:tc>
                  <a:txBody>
                    <a:bodyPr/>
                    <a:lstStyle/>
                    <a:p>
                      <a:r>
                        <a:rPr lang="fi-FI" sz="900"/>
                        <a:t>Teknologiayritys kehittää uuden innovaation, joka parantaa asiakkaiden tuottavuutta ja samalla vähentää ympäristövaikutuksia.</a:t>
                      </a:r>
                    </a:p>
                  </a:txBody>
                  <a:tcPr marL="88857" marR="88857" marT="44429" marB="44429" anchor="ctr">
                    <a:lnL>
                      <a:noFill/>
                    </a:lnL>
                    <a:lnR>
                      <a:noFill/>
                    </a:lnR>
                    <a:lnT>
                      <a:noFill/>
                    </a:lnT>
                    <a:lnB>
                      <a:noFill/>
                    </a:lnB>
                    <a:noFill/>
                  </a:tcPr>
                </a:tc>
                <a:extLst>
                  <a:ext uri="{0D108BD9-81ED-4DB2-BD59-A6C34878D82A}">
                    <a16:rowId xmlns:a16="http://schemas.microsoft.com/office/drawing/2014/main" val="2780624950"/>
                  </a:ext>
                </a:extLst>
              </a:tr>
            </a:tbl>
          </a:graphicData>
        </a:graphic>
      </p:graphicFrame>
      <p:graphicFrame>
        <p:nvGraphicFramePr>
          <p:cNvPr id="9" name="Taulukko 8">
            <a:extLst>
              <a:ext uri="{FF2B5EF4-FFF2-40B4-BE49-F238E27FC236}">
                <a16:creationId xmlns:a16="http://schemas.microsoft.com/office/drawing/2014/main" id="{AAA3005E-2DB6-CBDC-0679-E471DE2F9B3E}"/>
              </a:ext>
            </a:extLst>
          </p:cNvPr>
          <p:cNvGraphicFramePr>
            <a:graphicFrameLocks noGrp="1"/>
          </p:cNvGraphicFramePr>
          <p:nvPr>
            <p:extLst>
              <p:ext uri="{D42A27DB-BD31-4B8C-83A1-F6EECF244321}">
                <p14:modId xmlns:p14="http://schemas.microsoft.com/office/powerpoint/2010/main" val="4025716552"/>
              </p:ext>
            </p:extLst>
          </p:nvPr>
        </p:nvGraphicFramePr>
        <p:xfrm>
          <a:off x="494516" y="2902803"/>
          <a:ext cx="8154968" cy="807978"/>
        </p:xfrm>
        <a:graphic>
          <a:graphicData uri="http://schemas.openxmlformats.org/drawingml/2006/table">
            <a:tbl>
              <a:tblPr/>
              <a:tblGrid>
                <a:gridCol w="2038742">
                  <a:extLst>
                    <a:ext uri="{9D8B030D-6E8A-4147-A177-3AD203B41FA5}">
                      <a16:colId xmlns:a16="http://schemas.microsoft.com/office/drawing/2014/main" val="3443610794"/>
                    </a:ext>
                  </a:extLst>
                </a:gridCol>
                <a:gridCol w="2038742">
                  <a:extLst>
                    <a:ext uri="{9D8B030D-6E8A-4147-A177-3AD203B41FA5}">
                      <a16:colId xmlns:a16="http://schemas.microsoft.com/office/drawing/2014/main" val="3238258743"/>
                    </a:ext>
                  </a:extLst>
                </a:gridCol>
                <a:gridCol w="2038742">
                  <a:extLst>
                    <a:ext uri="{9D8B030D-6E8A-4147-A177-3AD203B41FA5}">
                      <a16:colId xmlns:a16="http://schemas.microsoft.com/office/drawing/2014/main" val="3922988126"/>
                    </a:ext>
                  </a:extLst>
                </a:gridCol>
                <a:gridCol w="2038742">
                  <a:extLst>
                    <a:ext uri="{9D8B030D-6E8A-4147-A177-3AD203B41FA5}">
                      <a16:colId xmlns:a16="http://schemas.microsoft.com/office/drawing/2014/main" val="1598515749"/>
                    </a:ext>
                  </a:extLst>
                </a:gridCol>
              </a:tblGrid>
              <a:tr h="728893">
                <a:tc>
                  <a:txBody>
                    <a:bodyPr/>
                    <a:lstStyle/>
                    <a:p>
                      <a:r>
                        <a:rPr lang="en-US" sz="800" b="1"/>
                        <a:t>Elinkaariajattelu (LCA)</a:t>
                      </a:r>
                      <a:endParaRPr lang="en-US" sz="800"/>
                    </a:p>
                  </a:txBody>
                  <a:tcPr marL="76458" marR="76458" marT="38229" marB="38229" anchor="ctr">
                    <a:lnL>
                      <a:noFill/>
                    </a:lnL>
                    <a:lnR>
                      <a:noFill/>
                    </a:lnR>
                    <a:lnT>
                      <a:noFill/>
                    </a:lnT>
                    <a:lnB>
                      <a:noFill/>
                    </a:lnB>
                    <a:noFill/>
                  </a:tcPr>
                </a:tc>
                <a:tc>
                  <a:txBody>
                    <a:bodyPr/>
                    <a:lstStyle/>
                    <a:p>
                      <a:r>
                        <a:rPr lang="fi-FI" sz="800"/>
                        <a:t>Tuotteen tai palvelun koko elinkaaren kattava arviointi raaka-aineiden hankinnasta hävitykseen.</a:t>
                      </a:r>
                    </a:p>
                  </a:txBody>
                  <a:tcPr marL="76458" marR="76458" marT="38229" marB="38229" anchor="ctr">
                    <a:lnL>
                      <a:noFill/>
                    </a:lnL>
                    <a:lnR>
                      <a:noFill/>
                    </a:lnR>
                    <a:lnT>
                      <a:noFill/>
                    </a:lnT>
                    <a:lnB>
                      <a:noFill/>
                    </a:lnB>
                    <a:noFill/>
                  </a:tcPr>
                </a:tc>
                <a:tc>
                  <a:txBody>
                    <a:bodyPr/>
                    <a:lstStyle/>
                    <a:p>
                      <a:r>
                        <a:rPr lang="fi-FI" sz="800"/>
                        <a:t>- Perustuu tieteelliseen analyysiin (Life Cycle Assessment).</a:t>
                      </a:r>
                      <a:br>
                        <a:rPr lang="fi-FI" sz="800"/>
                      </a:br>
                      <a:r>
                        <a:rPr lang="fi-FI" sz="800"/>
                        <a:t>- Tarkastelee </a:t>
                      </a:r>
                      <a:r>
                        <a:rPr lang="fi-FI" sz="800">
                          <a:solidFill>
                            <a:schemeClr val="accent3"/>
                          </a:solidFill>
                        </a:rPr>
                        <a:t>ympäristövaikutuksia</a:t>
                      </a:r>
                      <a:r>
                        <a:rPr lang="fi-FI" sz="800"/>
                        <a:t> eri vaiheissa (esim. valmistus, käyttö, kierrätys).</a:t>
                      </a:r>
                      <a:br>
                        <a:rPr lang="fi-FI" sz="800"/>
                      </a:br>
                      <a:r>
                        <a:rPr lang="fi-FI" sz="800"/>
                        <a:t>- Arviointityökaluista.</a:t>
                      </a:r>
                    </a:p>
                  </a:txBody>
                  <a:tcPr marL="76458" marR="76458" marT="38229" marB="38229" anchor="ctr">
                    <a:lnL>
                      <a:noFill/>
                    </a:lnL>
                    <a:lnR>
                      <a:noFill/>
                    </a:lnR>
                    <a:lnT>
                      <a:noFill/>
                    </a:lnT>
                    <a:lnB>
                      <a:noFill/>
                    </a:lnB>
                    <a:noFill/>
                  </a:tcPr>
                </a:tc>
                <a:tc>
                  <a:txBody>
                    <a:bodyPr/>
                    <a:lstStyle/>
                    <a:p>
                      <a:r>
                        <a:rPr lang="fi-FI" sz="800"/>
                        <a:t>Rakennusyritys laskee betonin koko elinkaaren ympäristöjäljen huomioiden materiaalin valmistuksen, käytön ja purun.</a:t>
                      </a:r>
                    </a:p>
                  </a:txBody>
                  <a:tcPr marL="76458" marR="76458" marT="38229" marB="38229" anchor="ctr">
                    <a:lnL>
                      <a:noFill/>
                    </a:lnL>
                    <a:lnR>
                      <a:noFill/>
                    </a:lnR>
                    <a:lnT>
                      <a:noFill/>
                    </a:lnT>
                    <a:lnB>
                      <a:noFill/>
                    </a:lnB>
                    <a:noFill/>
                  </a:tcPr>
                </a:tc>
                <a:extLst>
                  <a:ext uri="{0D108BD9-81ED-4DB2-BD59-A6C34878D82A}">
                    <a16:rowId xmlns:a16="http://schemas.microsoft.com/office/drawing/2014/main" val="2845649431"/>
                  </a:ext>
                </a:extLst>
              </a:tr>
            </a:tbl>
          </a:graphicData>
        </a:graphic>
      </p:graphicFrame>
      <p:pic>
        <p:nvPicPr>
          <p:cNvPr id="11" name="Kuva 10" descr="Mitali ääriviiva">
            <a:extLst>
              <a:ext uri="{FF2B5EF4-FFF2-40B4-BE49-F238E27FC236}">
                <a16:creationId xmlns:a16="http://schemas.microsoft.com/office/drawing/2014/main" id="{ECFCF092-3D2E-0FEF-AEFD-512E4C129D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764825" y="1296351"/>
            <a:ext cx="359348" cy="359348"/>
          </a:xfrm>
          <a:prstGeom prst="rect">
            <a:avLst/>
          </a:prstGeom>
        </p:spPr>
      </p:pic>
      <p:pic>
        <p:nvPicPr>
          <p:cNvPr id="13" name="Kuva 12" descr="Hankinta tasaisella täytöllä">
            <a:extLst>
              <a:ext uri="{FF2B5EF4-FFF2-40B4-BE49-F238E27FC236}">
                <a16:creationId xmlns:a16="http://schemas.microsoft.com/office/drawing/2014/main" id="{DE3AA3CB-4F35-8199-B78F-2E21547AAD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764825" y="2226394"/>
            <a:ext cx="331947" cy="331947"/>
          </a:xfrm>
          <a:prstGeom prst="rect">
            <a:avLst/>
          </a:prstGeom>
        </p:spPr>
      </p:pic>
      <p:pic>
        <p:nvPicPr>
          <p:cNvPr id="15" name="Kuva 14" descr="Mies kävelykepin kanssa ääriviiva">
            <a:extLst>
              <a:ext uri="{FF2B5EF4-FFF2-40B4-BE49-F238E27FC236}">
                <a16:creationId xmlns:a16="http://schemas.microsoft.com/office/drawing/2014/main" id="{34D1705A-185D-8461-7F73-CFF12A897A7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44557" y="3154034"/>
            <a:ext cx="299338" cy="305515"/>
          </a:xfrm>
          <a:prstGeom prst="rect">
            <a:avLst/>
          </a:prstGeom>
        </p:spPr>
      </p:pic>
      <p:cxnSp>
        <p:nvCxnSpPr>
          <p:cNvPr id="21" name="Suora nuoliyhdysviiva 20">
            <a:extLst>
              <a:ext uri="{FF2B5EF4-FFF2-40B4-BE49-F238E27FC236}">
                <a16:creationId xmlns:a16="http://schemas.microsoft.com/office/drawing/2014/main" id="{115AAA9A-C5AB-6666-994A-3688B92AA9EE}"/>
              </a:ext>
            </a:extLst>
          </p:cNvPr>
          <p:cNvCxnSpPr>
            <a:cxnSpLocks/>
          </p:cNvCxnSpPr>
          <p:nvPr/>
        </p:nvCxnSpPr>
        <p:spPr>
          <a:xfrm>
            <a:off x="1764825" y="4269850"/>
            <a:ext cx="331947" cy="0"/>
          </a:xfrm>
          <a:prstGeom prst="straightConnector1">
            <a:avLst/>
          </a:prstGeom>
          <a:ln>
            <a:headEnd type="triangle"/>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5959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7706A38C-403E-4EAA-7E2A-754141D18C5B}"/>
              </a:ext>
            </a:extLst>
          </p:cNvPr>
          <p:cNvSpPr>
            <a:spLocks noGrp="1"/>
          </p:cNvSpPr>
          <p:nvPr>
            <p:ph type="sldNum" sz="quarter" idx="12"/>
          </p:nvPr>
        </p:nvSpPr>
        <p:spPr/>
        <p:txBody>
          <a:bodyPr/>
          <a:lstStyle/>
          <a:p>
            <a:fld id="{C4B6D6C4-FC56-B942-8CAF-D9B595FF1F43}" type="slidenum">
              <a:rPr lang="sv-SE" smtClean="0"/>
              <a:pPr/>
              <a:t>12</a:t>
            </a:fld>
            <a:endParaRPr lang="sv-SE"/>
          </a:p>
        </p:txBody>
      </p:sp>
      <p:sp>
        <p:nvSpPr>
          <p:cNvPr id="3" name="Otsikko 2">
            <a:extLst>
              <a:ext uri="{FF2B5EF4-FFF2-40B4-BE49-F238E27FC236}">
                <a16:creationId xmlns:a16="http://schemas.microsoft.com/office/drawing/2014/main" id="{B12AA7BC-8191-1E7C-6335-7456C4A2E7E7}"/>
              </a:ext>
            </a:extLst>
          </p:cNvPr>
          <p:cNvSpPr>
            <a:spLocks noGrp="1"/>
          </p:cNvSpPr>
          <p:nvPr>
            <p:ph type="title"/>
          </p:nvPr>
        </p:nvSpPr>
        <p:spPr>
          <a:xfrm>
            <a:off x="125433" y="239720"/>
            <a:ext cx="7046332" cy="525044"/>
          </a:xfrm>
        </p:spPr>
        <p:txBody>
          <a:bodyPr/>
          <a:lstStyle/>
          <a:p>
            <a:r>
              <a:rPr lang="fi-FI"/>
              <a:t>ESRS: n mukaan arvoketju on...</a:t>
            </a:r>
            <a:endParaRPr lang="en-US"/>
          </a:p>
        </p:txBody>
      </p:sp>
      <p:pic>
        <p:nvPicPr>
          <p:cNvPr id="8" name="Sisällön paikkamerkki 7" descr="Yhteydet ääriviiva">
            <a:extLst>
              <a:ext uri="{FF2B5EF4-FFF2-40B4-BE49-F238E27FC236}">
                <a16:creationId xmlns:a16="http://schemas.microsoft.com/office/drawing/2014/main" id="{ACE2CF57-8E14-88B9-D9C4-116CEB6AE9E8}"/>
              </a:ext>
            </a:extLst>
          </p:cNvPr>
          <p:cNvPicPr>
            <a:picLocks noGrp="1" noChangeAspect="1"/>
          </p:cNvPicPr>
          <p:nvPr>
            <p:ph sz="quarter" idx="13"/>
          </p:nvPr>
        </p:nvPicPr>
        <p:blipFill>
          <a:blip r:embed="rId3">
            <a:extLst>
              <a:ext uri="{96DAC541-7B7A-43D3-8B79-37D633B846F1}">
                <asvg:svgBlip xmlns:asvg="http://schemas.microsoft.com/office/drawing/2016/SVG/main" r:embed="rId4"/>
              </a:ext>
            </a:extLst>
          </a:blip>
          <a:stretch>
            <a:fillRect/>
          </a:stretch>
        </p:blipFill>
        <p:spPr>
          <a:xfrm>
            <a:off x="4571999" y="913122"/>
            <a:ext cx="489427" cy="489427"/>
          </a:xfrm>
        </p:spPr>
      </p:pic>
      <p:sp>
        <p:nvSpPr>
          <p:cNvPr id="6" name="Tekstiruutu 5">
            <a:extLst>
              <a:ext uri="{FF2B5EF4-FFF2-40B4-BE49-F238E27FC236}">
                <a16:creationId xmlns:a16="http://schemas.microsoft.com/office/drawing/2014/main" id="{5C38A578-6A6C-CD73-0EC8-52AD2F877030}"/>
              </a:ext>
            </a:extLst>
          </p:cNvPr>
          <p:cNvSpPr txBox="1"/>
          <p:nvPr/>
        </p:nvSpPr>
        <p:spPr>
          <a:xfrm>
            <a:off x="1226354" y="1330349"/>
            <a:ext cx="6691292" cy="3416320"/>
          </a:xfrm>
          <a:prstGeom prst="rect">
            <a:avLst/>
          </a:prstGeom>
          <a:noFill/>
        </p:spPr>
        <p:txBody>
          <a:bodyPr wrap="square">
            <a:spAutoFit/>
          </a:bodyPr>
          <a:lstStyle/>
          <a:p>
            <a:r>
              <a:rPr lang="en-US" b="0" i="1">
                <a:solidFill>
                  <a:srgbClr val="0D2818"/>
                </a:solidFill>
                <a:effectLst/>
                <a:latin typeface="Inter"/>
              </a:rPr>
              <a:t>“ </a:t>
            </a:r>
            <a:r>
              <a:rPr lang="en-US" i="1">
                <a:solidFill>
                  <a:srgbClr val="0D2818"/>
                </a:solidFill>
                <a:latin typeface="Inter"/>
              </a:rPr>
              <a:t>…</a:t>
            </a:r>
            <a:r>
              <a:rPr lang="en-US" b="0" i="1">
                <a:solidFill>
                  <a:srgbClr val="0D2818"/>
                </a:solidFill>
                <a:effectLst/>
                <a:latin typeface="Inter"/>
              </a:rPr>
              <a:t>the </a:t>
            </a:r>
            <a:r>
              <a:rPr lang="en-US" b="0" i="1">
                <a:solidFill>
                  <a:schemeClr val="tx2">
                    <a:lumMod val="60000"/>
                    <a:lumOff val="40000"/>
                  </a:schemeClr>
                </a:solidFill>
                <a:effectLst/>
                <a:latin typeface="Inter"/>
              </a:rPr>
              <a:t>activities</a:t>
            </a:r>
            <a:r>
              <a:rPr lang="en-US" b="0" i="1">
                <a:solidFill>
                  <a:srgbClr val="0D2818"/>
                </a:solidFill>
                <a:effectLst/>
                <a:latin typeface="Inter"/>
              </a:rPr>
              <a:t>, </a:t>
            </a:r>
            <a:r>
              <a:rPr lang="en-US" b="0" i="1">
                <a:solidFill>
                  <a:schemeClr val="accent3"/>
                </a:solidFill>
                <a:effectLst/>
                <a:latin typeface="Inter"/>
              </a:rPr>
              <a:t>resources</a:t>
            </a:r>
            <a:r>
              <a:rPr lang="en-US" b="0" i="1">
                <a:solidFill>
                  <a:srgbClr val="0D2818"/>
                </a:solidFill>
                <a:effectLst/>
                <a:latin typeface="Inter"/>
              </a:rPr>
              <a:t> and </a:t>
            </a:r>
            <a:r>
              <a:rPr lang="en-US" b="0" i="1">
                <a:solidFill>
                  <a:schemeClr val="accent2"/>
                </a:solidFill>
                <a:effectLst/>
                <a:latin typeface="Inter"/>
              </a:rPr>
              <a:t>relationships</a:t>
            </a:r>
            <a:r>
              <a:rPr lang="en-US" b="0" i="1">
                <a:solidFill>
                  <a:srgbClr val="0D2818"/>
                </a:solidFill>
                <a:effectLst/>
                <a:latin typeface="Inter"/>
              </a:rPr>
              <a:t> the undertaking </a:t>
            </a:r>
            <a:r>
              <a:rPr lang="en-US" b="1" i="1">
                <a:solidFill>
                  <a:srgbClr val="0D2818"/>
                </a:solidFill>
                <a:effectLst/>
                <a:latin typeface="Inter"/>
              </a:rPr>
              <a:t>uses and relies </a:t>
            </a:r>
            <a:r>
              <a:rPr lang="en-US" b="0" i="1">
                <a:solidFill>
                  <a:srgbClr val="0D2818"/>
                </a:solidFill>
                <a:effectLst/>
                <a:latin typeface="Inter"/>
              </a:rPr>
              <a:t>on to create its products or services from conception to delivery, consumption and end-of-life.</a:t>
            </a:r>
          </a:p>
          <a:p>
            <a:endParaRPr lang="en-US" b="0" i="1">
              <a:solidFill>
                <a:srgbClr val="0D2818"/>
              </a:solidFill>
              <a:effectLst/>
              <a:latin typeface="Inter"/>
            </a:endParaRPr>
          </a:p>
          <a:p>
            <a:endParaRPr lang="en-US" b="0" i="1">
              <a:solidFill>
                <a:srgbClr val="0D2818"/>
              </a:solidFill>
              <a:effectLst/>
              <a:latin typeface="Inter"/>
            </a:endParaRPr>
          </a:p>
          <a:p>
            <a:endParaRPr lang="en-US" i="1">
              <a:solidFill>
                <a:srgbClr val="0D2818"/>
              </a:solidFill>
              <a:latin typeface="Inter"/>
            </a:endParaRPr>
          </a:p>
          <a:p>
            <a:r>
              <a:rPr lang="en-US" b="0" i="1">
                <a:solidFill>
                  <a:srgbClr val="0D2818"/>
                </a:solidFill>
                <a:effectLst/>
                <a:latin typeface="Inter"/>
              </a:rPr>
              <a:t>Value chain includes actors </a:t>
            </a:r>
            <a:r>
              <a:rPr lang="en-US" i="1">
                <a:solidFill>
                  <a:schemeClr val="tx2">
                    <a:lumMod val="60000"/>
                    <a:lumOff val="40000"/>
                  </a:schemeClr>
                </a:solidFill>
                <a:effectLst/>
                <a:latin typeface="Inter"/>
              </a:rPr>
              <a:t>upstream</a:t>
            </a:r>
            <a:r>
              <a:rPr lang="en-US" i="1">
                <a:solidFill>
                  <a:srgbClr val="0D2818"/>
                </a:solidFill>
                <a:effectLst/>
                <a:latin typeface="Inter"/>
              </a:rPr>
              <a:t> and </a:t>
            </a:r>
            <a:r>
              <a:rPr lang="en-US" i="1">
                <a:solidFill>
                  <a:schemeClr val="accent3">
                    <a:lumMod val="60000"/>
                    <a:lumOff val="40000"/>
                  </a:schemeClr>
                </a:solidFill>
                <a:effectLst/>
                <a:latin typeface="Inter"/>
              </a:rPr>
              <a:t>downstream</a:t>
            </a:r>
            <a:r>
              <a:rPr lang="en-US" i="1">
                <a:solidFill>
                  <a:srgbClr val="0D2818"/>
                </a:solidFill>
                <a:effectLst/>
                <a:latin typeface="Inter"/>
              </a:rPr>
              <a:t> from the </a:t>
            </a:r>
            <a:r>
              <a:rPr lang="en-US" b="0" i="1">
                <a:solidFill>
                  <a:srgbClr val="0D2818"/>
                </a:solidFill>
                <a:effectLst/>
                <a:latin typeface="Inter"/>
              </a:rPr>
              <a:t>undertaking. Actors upstream from the undertaking (e.g., suppliers provide products or services that are used in the development of the undertaking’s products or services). Entities downstream from the undertaking (e.g., distributors, customers) receive products or services from the undertaking.” </a:t>
            </a:r>
            <a:endParaRPr lang="en-US"/>
          </a:p>
        </p:txBody>
      </p:sp>
      <p:pic>
        <p:nvPicPr>
          <p:cNvPr id="10" name="Kuva 9" descr="Suorita ääriviiva">
            <a:extLst>
              <a:ext uri="{FF2B5EF4-FFF2-40B4-BE49-F238E27FC236}">
                <a16:creationId xmlns:a16="http://schemas.microsoft.com/office/drawing/2014/main" id="{DFA3122C-C2C7-55A8-BE01-AF3597C28F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41300" y="853301"/>
            <a:ext cx="549248" cy="549248"/>
          </a:xfrm>
          <a:prstGeom prst="rect">
            <a:avLst/>
          </a:prstGeom>
        </p:spPr>
      </p:pic>
      <p:pic>
        <p:nvPicPr>
          <p:cNvPr id="12" name="Kuva 11" descr="Timantti ääriviiva">
            <a:extLst>
              <a:ext uri="{FF2B5EF4-FFF2-40B4-BE49-F238E27FC236}">
                <a16:creationId xmlns:a16="http://schemas.microsoft.com/office/drawing/2014/main" id="{E99969C1-E4D1-9455-A865-176ED1699A3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201282" y="888919"/>
            <a:ext cx="549248" cy="549248"/>
          </a:xfrm>
          <a:prstGeom prst="rect">
            <a:avLst/>
          </a:prstGeom>
        </p:spPr>
      </p:pic>
      <p:pic>
        <p:nvPicPr>
          <p:cNvPr id="5" name="Kuva 4" descr="Ostoskassi ääriviiva">
            <a:extLst>
              <a:ext uri="{FF2B5EF4-FFF2-40B4-BE49-F238E27FC236}">
                <a16:creationId xmlns:a16="http://schemas.microsoft.com/office/drawing/2014/main" id="{0B4BED20-3663-21E4-8A6C-D1EE8AA4768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636474" y="2406950"/>
            <a:ext cx="558485" cy="558485"/>
          </a:xfrm>
          <a:prstGeom prst="rect">
            <a:avLst/>
          </a:prstGeom>
        </p:spPr>
      </p:pic>
      <p:pic>
        <p:nvPicPr>
          <p:cNvPr id="9" name="Kuva 8" descr="Kristallit ääriviiva">
            <a:extLst>
              <a:ext uri="{FF2B5EF4-FFF2-40B4-BE49-F238E27FC236}">
                <a16:creationId xmlns:a16="http://schemas.microsoft.com/office/drawing/2014/main" id="{160FAF84-17E8-0800-C6CD-D6C097222E2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4258228" y="2438980"/>
            <a:ext cx="558485" cy="558485"/>
          </a:xfrm>
          <a:prstGeom prst="rect">
            <a:avLst/>
          </a:prstGeom>
        </p:spPr>
      </p:pic>
      <p:cxnSp>
        <p:nvCxnSpPr>
          <p:cNvPr id="13" name="Suora nuoliyhdysviiva 12">
            <a:extLst>
              <a:ext uri="{FF2B5EF4-FFF2-40B4-BE49-F238E27FC236}">
                <a16:creationId xmlns:a16="http://schemas.microsoft.com/office/drawing/2014/main" id="{86873BB1-516D-F9F6-A264-F8010E954D6C}"/>
              </a:ext>
            </a:extLst>
          </p:cNvPr>
          <p:cNvCxnSpPr>
            <a:cxnSpLocks/>
          </p:cNvCxnSpPr>
          <p:nvPr/>
        </p:nvCxnSpPr>
        <p:spPr>
          <a:xfrm>
            <a:off x="4900067" y="2771121"/>
            <a:ext cx="736407" cy="0"/>
          </a:xfrm>
          <a:prstGeom prst="straightConnector1">
            <a:avLst/>
          </a:prstGeom>
          <a:ln w="6350">
            <a:headEnd type="triangle"/>
            <a:tailEnd type="triangle"/>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31358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DF56729-A852-21BA-064F-177796DE9191}"/>
              </a:ext>
            </a:extLst>
          </p:cNvPr>
          <p:cNvSpPr>
            <a:spLocks noGrp="1"/>
          </p:cNvSpPr>
          <p:nvPr>
            <p:ph type="sldNum" sz="quarter" idx="12"/>
          </p:nvPr>
        </p:nvSpPr>
        <p:spPr/>
        <p:txBody>
          <a:bodyPr/>
          <a:lstStyle/>
          <a:p>
            <a:pPr defTabSz="457189"/>
            <a:fld id="{C4B6D6C4-FC56-B942-8CAF-D9B595FF1F43}" type="slidenum">
              <a:rPr lang="sv-SE" smtClean="0"/>
              <a:pPr defTabSz="457189"/>
              <a:t>13</a:t>
            </a:fld>
            <a:endParaRPr lang="sv-SE"/>
          </a:p>
        </p:txBody>
      </p:sp>
      <p:sp>
        <p:nvSpPr>
          <p:cNvPr id="23" name="Otsikko 22">
            <a:extLst>
              <a:ext uri="{FF2B5EF4-FFF2-40B4-BE49-F238E27FC236}">
                <a16:creationId xmlns:a16="http://schemas.microsoft.com/office/drawing/2014/main" id="{D69BA058-C117-F717-D9FA-E574E01DEA4D}"/>
              </a:ext>
            </a:extLst>
          </p:cNvPr>
          <p:cNvSpPr>
            <a:spLocks noGrp="1"/>
          </p:cNvSpPr>
          <p:nvPr>
            <p:ph type="title"/>
          </p:nvPr>
        </p:nvSpPr>
        <p:spPr>
          <a:xfrm>
            <a:off x="200906" y="215211"/>
            <a:ext cx="8186400" cy="649281"/>
          </a:xfrm>
        </p:spPr>
        <p:txBody>
          <a:bodyPr/>
          <a:lstStyle/>
          <a:p>
            <a:r>
              <a:rPr lang="fi-FI"/>
              <a:t>Kalatoimittajan arvoketju ja aktivoituvat standardit</a:t>
            </a:r>
            <a:br>
              <a:rPr lang="fi-FI"/>
            </a:br>
            <a:br>
              <a:rPr lang="fi-FI"/>
            </a:br>
            <a:endParaRPr lang="fi-FI" sz="1400"/>
          </a:p>
        </p:txBody>
      </p:sp>
      <p:sp>
        <p:nvSpPr>
          <p:cNvPr id="24" name="Pijl: rechts 42">
            <a:extLst>
              <a:ext uri="{FF2B5EF4-FFF2-40B4-BE49-F238E27FC236}">
                <a16:creationId xmlns:a16="http://schemas.microsoft.com/office/drawing/2014/main" id="{F07AAA7B-918D-AB3A-4966-A6A80E9EBA82}"/>
              </a:ext>
            </a:extLst>
          </p:cNvPr>
          <p:cNvSpPr/>
          <p:nvPr/>
        </p:nvSpPr>
        <p:spPr>
          <a:xfrm>
            <a:off x="435338" y="2415744"/>
            <a:ext cx="8348814" cy="365333"/>
          </a:xfrm>
          <a:prstGeom prst="rightArrow">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defRPr/>
            </a:pPr>
            <a:endParaRPr lang="en-GB" sz="1400" b="1">
              <a:solidFill>
                <a:srgbClr val="1C3863"/>
              </a:solidFill>
            </a:endParaRPr>
          </a:p>
        </p:txBody>
      </p:sp>
      <p:grpSp>
        <p:nvGrpSpPr>
          <p:cNvPr id="25" name="Groep 4">
            <a:extLst>
              <a:ext uri="{FF2B5EF4-FFF2-40B4-BE49-F238E27FC236}">
                <a16:creationId xmlns:a16="http://schemas.microsoft.com/office/drawing/2014/main" id="{ED8AB1E9-DC7A-6815-E41F-F0CA7E29C5F1}"/>
              </a:ext>
            </a:extLst>
          </p:cNvPr>
          <p:cNvGrpSpPr/>
          <p:nvPr/>
        </p:nvGrpSpPr>
        <p:grpSpPr>
          <a:xfrm>
            <a:off x="980717" y="1984491"/>
            <a:ext cx="992198" cy="1044110"/>
            <a:chOff x="1702140" y="1252437"/>
            <a:chExt cx="968848" cy="1060505"/>
          </a:xfrm>
        </p:grpSpPr>
        <p:sp>
          <p:nvSpPr>
            <p:cNvPr id="26" name="Oval 2">
              <a:extLst>
                <a:ext uri="{FF2B5EF4-FFF2-40B4-BE49-F238E27FC236}">
                  <a16:creationId xmlns:a16="http://schemas.microsoft.com/office/drawing/2014/main" id="{0EC8BC28-91A5-7ABA-DA68-C7D7FD78A255}"/>
                </a:ext>
              </a:extLst>
            </p:cNvPr>
            <p:cNvSpPr/>
            <p:nvPr/>
          </p:nvSpPr>
          <p:spPr>
            <a:xfrm>
              <a:off x="1710988" y="1352943"/>
              <a:ext cx="960000" cy="959999"/>
            </a:xfrm>
            <a:prstGeom prst="ellipse">
              <a:avLst/>
            </a:prstGeom>
            <a:solidFill>
              <a:schemeClr val="tx2">
                <a:lumMod val="20000"/>
                <a:lumOff val="80000"/>
              </a:schemeClr>
            </a:solidFill>
            <a:ln>
              <a:noFill/>
            </a:ln>
          </p:spPr>
          <p:txBody>
            <a:bodyPr wrap="square" rtlCol="0" anchor="t" anchorCtr="0">
              <a:noAutofit/>
            </a:bodyPr>
            <a:lstStyle/>
            <a:p>
              <a:endParaRPr lang="nl-NL" sz="1867" b="1"/>
            </a:p>
          </p:txBody>
        </p:sp>
        <p:sp>
          <p:nvSpPr>
            <p:cNvPr id="27" name="TextBox 46">
              <a:extLst>
                <a:ext uri="{FF2B5EF4-FFF2-40B4-BE49-F238E27FC236}">
                  <a16:creationId xmlns:a16="http://schemas.microsoft.com/office/drawing/2014/main" id="{A77FDF01-9CF2-FA0F-0671-8F1C195A5197}"/>
                </a:ext>
              </a:extLst>
            </p:cNvPr>
            <p:cNvSpPr txBox="1"/>
            <p:nvPr/>
          </p:nvSpPr>
          <p:spPr>
            <a:xfrm>
              <a:off x="1702140" y="1252437"/>
              <a:ext cx="949539" cy="606824"/>
            </a:xfrm>
            <a:prstGeom prst="rect">
              <a:avLst/>
            </a:prstGeom>
            <a:noFill/>
          </p:spPr>
          <p:txBody>
            <a:bodyPr wrap="square" rtlCol="0">
              <a:prstTxWarp prst="textArchUp">
                <a:avLst>
                  <a:gd name="adj" fmla="val 7888420"/>
                </a:avLst>
              </a:prstTxWarp>
              <a:spAutoFit/>
            </a:bodyPr>
            <a:lstStyle/>
            <a:p>
              <a:pPr algn="ctr"/>
              <a:r>
                <a:rPr lang="en-US" sz="933" b="1"/>
                <a:t>Fisheries</a:t>
              </a:r>
              <a:endParaRPr lang="nl-NL" sz="933" b="1"/>
            </a:p>
          </p:txBody>
        </p:sp>
      </p:grpSp>
      <p:grpSp>
        <p:nvGrpSpPr>
          <p:cNvPr id="28" name="Groep 16">
            <a:extLst>
              <a:ext uri="{FF2B5EF4-FFF2-40B4-BE49-F238E27FC236}">
                <a16:creationId xmlns:a16="http://schemas.microsoft.com/office/drawing/2014/main" id="{AB4A3F09-0157-C85C-7B91-5F56BC3C945F}"/>
              </a:ext>
            </a:extLst>
          </p:cNvPr>
          <p:cNvGrpSpPr/>
          <p:nvPr/>
        </p:nvGrpSpPr>
        <p:grpSpPr>
          <a:xfrm>
            <a:off x="3487977" y="1944914"/>
            <a:ext cx="969264" cy="1129036"/>
            <a:chOff x="5142873" y="1008001"/>
            <a:chExt cx="995176" cy="1268309"/>
          </a:xfrm>
        </p:grpSpPr>
        <p:sp>
          <p:nvSpPr>
            <p:cNvPr id="29" name="Oval 10">
              <a:extLst>
                <a:ext uri="{FF2B5EF4-FFF2-40B4-BE49-F238E27FC236}">
                  <a16:creationId xmlns:a16="http://schemas.microsoft.com/office/drawing/2014/main" id="{E35BA53A-A737-6857-F9B6-1A5ECD268D2E}"/>
                </a:ext>
              </a:extLst>
            </p:cNvPr>
            <p:cNvSpPr/>
            <p:nvPr/>
          </p:nvSpPr>
          <p:spPr>
            <a:xfrm>
              <a:off x="5153773" y="1195160"/>
              <a:ext cx="959999" cy="1081150"/>
            </a:xfrm>
            <a:prstGeom prst="ellipse">
              <a:avLst/>
            </a:prstGeom>
            <a:solidFill>
              <a:schemeClr val="tx2">
                <a:lumMod val="60000"/>
                <a:lumOff val="40000"/>
              </a:schemeClr>
            </a:solidFill>
            <a:ln>
              <a:noFill/>
            </a:ln>
          </p:spPr>
          <p:txBody>
            <a:bodyPr wrap="square" rtlCol="0" anchor="t" anchorCtr="0">
              <a:noAutofit/>
            </a:bodyPr>
            <a:lstStyle/>
            <a:p>
              <a:endParaRPr lang="nl-NL" sz="1867" b="1"/>
            </a:p>
          </p:txBody>
        </p:sp>
        <p:sp>
          <p:nvSpPr>
            <p:cNvPr id="30" name="TextBox 44">
              <a:extLst>
                <a:ext uri="{FF2B5EF4-FFF2-40B4-BE49-F238E27FC236}">
                  <a16:creationId xmlns:a16="http://schemas.microsoft.com/office/drawing/2014/main" id="{E6D7597C-FBF5-3EE4-10FC-CD63A8F37A85}"/>
                </a:ext>
              </a:extLst>
            </p:cNvPr>
            <p:cNvSpPr txBox="1"/>
            <p:nvPr/>
          </p:nvSpPr>
          <p:spPr>
            <a:xfrm>
              <a:off x="5142873" y="1008001"/>
              <a:ext cx="995176" cy="733086"/>
            </a:xfrm>
            <a:prstGeom prst="rect">
              <a:avLst/>
            </a:prstGeom>
            <a:noFill/>
          </p:spPr>
          <p:txBody>
            <a:bodyPr wrap="square" rtlCol="0">
              <a:prstTxWarp prst="textArchUp">
                <a:avLst>
                  <a:gd name="adj" fmla="val 7888420"/>
                </a:avLst>
              </a:prstTxWarp>
              <a:spAutoFit/>
            </a:bodyPr>
            <a:lstStyle/>
            <a:p>
              <a:pPr algn="ctr"/>
              <a:r>
                <a:rPr lang="nl-NL" sz="933" b="1"/>
                <a:t>Packaging/freezing</a:t>
              </a:r>
            </a:p>
          </p:txBody>
        </p:sp>
      </p:grpSp>
      <p:grpSp>
        <p:nvGrpSpPr>
          <p:cNvPr id="31" name="Groep 9">
            <a:extLst>
              <a:ext uri="{FF2B5EF4-FFF2-40B4-BE49-F238E27FC236}">
                <a16:creationId xmlns:a16="http://schemas.microsoft.com/office/drawing/2014/main" id="{E967D8E9-7454-4473-6BC2-F4E1F8BDF36B}"/>
              </a:ext>
            </a:extLst>
          </p:cNvPr>
          <p:cNvGrpSpPr/>
          <p:nvPr/>
        </p:nvGrpSpPr>
        <p:grpSpPr>
          <a:xfrm>
            <a:off x="5875477" y="2005270"/>
            <a:ext cx="999180" cy="1075955"/>
            <a:chOff x="3003963" y="1921872"/>
            <a:chExt cx="960000" cy="1098179"/>
          </a:xfrm>
        </p:grpSpPr>
        <p:sp>
          <p:nvSpPr>
            <p:cNvPr id="32" name="Oval 8">
              <a:extLst>
                <a:ext uri="{FF2B5EF4-FFF2-40B4-BE49-F238E27FC236}">
                  <a16:creationId xmlns:a16="http://schemas.microsoft.com/office/drawing/2014/main" id="{DC8CC08D-A159-EDAC-D493-4F9AAB1FA1F0}"/>
                </a:ext>
              </a:extLst>
            </p:cNvPr>
            <p:cNvSpPr/>
            <p:nvPr/>
          </p:nvSpPr>
          <p:spPr>
            <a:xfrm>
              <a:off x="3003963" y="2060051"/>
              <a:ext cx="960000" cy="960000"/>
            </a:xfrm>
            <a:prstGeom prst="ellipse">
              <a:avLst/>
            </a:prstGeom>
            <a:solidFill>
              <a:schemeClr val="accent3">
                <a:lumMod val="60000"/>
                <a:lumOff val="40000"/>
              </a:schemeClr>
            </a:solidFill>
            <a:ln>
              <a:noFill/>
            </a:ln>
          </p:spPr>
          <p:txBody>
            <a:bodyPr wrap="square" rtlCol="0" anchor="t" anchorCtr="0">
              <a:noAutofit/>
            </a:bodyPr>
            <a:lstStyle/>
            <a:p>
              <a:endParaRPr lang="nl-NL" sz="1867" b="1"/>
            </a:p>
          </p:txBody>
        </p:sp>
        <p:sp>
          <p:nvSpPr>
            <p:cNvPr id="33" name="TextBox 44">
              <a:extLst>
                <a:ext uri="{FF2B5EF4-FFF2-40B4-BE49-F238E27FC236}">
                  <a16:creationId xmlns:a16="http://schemas.microsoft.com/office/drawing/2014/main" id="{A53C069A-DD88-BD7A-AAB0-D3D62E6A41AC}"/>
                </a:ext>
              </a:extLst>
            </p:cNvPr>
            <p:cNvSpPr txBox="1"/>
            <p:nvPr/>
          </p:nvSpPr>
          <p:spPr>
            <a:xfrm>
              <a:off x="3044866" y="1921872"/>
              <a:ext cx="845575" cy="599851"/>
            </a:xfrm>
            <a:prstGeom prst="rect">
              <a:avLst/>
            </a:prstGeom>
            <a:noFill/>
          </p:spPr>
          <p:txBody>
            <a:bodyPr wrap="square" rtlCol="0">
              <a:prstTxWarp prst="textArchUp">
                <a:avLst>
                  <a:gd name="adj" fmla="val 7888420"/>
                </a:avLst>
              </a:prstTxWarp>
              <a:spAutoFit/>
            </a:bodyPr>
            <a:lstStyle/>
            <a:p>
              <a:pPr algn="ctr"/>
              <a:r>
                <a:rPr lang="fi-FI" sz="933" b="1"/>
                <a:t>S</a:t>
              </a:r>
              <a:r>
                <a:rPr lang="en-US" sz="933" b="1"/>
                <a:t>hops</a:t>
              </a:r>
              <a:endParaRPr lang="nl-NL" sz="933" b="1"/>
            </a:p>
          </p:txBody>
        </p:sp>
      </p:grpSp>
      <p:grpSp>
        <p:nvGrpSpPr>
          <p:cNvPr id="35" name="Groep 25">
            <a:extLst>
              <a:ext uri="{FF2B5EF4-FFF2-40B4-BE49-F238E27FC236}">
                <a16:creationId xmlns:a16="http://schemas.microsoft.com/office/drawing/2014/main" id="{C64C76ED-21A8-FDAF-9195-12DBCBAEE14C}"/>
              </a:ext>
            </a:extLst>
          </p:cNvPr>
          <p:cNvGrpSpPr/>
          <p:nvPr/>
        </p:nvGrpSpPr>
        <p:grpSpPr>
          <a:xfrm>
            <a:off x="7005026" y="2090538"/>
            <a:ext cx="983137" cy="1064024"/>
            <a:chOff x="6120901" y="1231483"/>
            <a:chExt cx="960000" cy="1072658"/>
          </a:xfrm>
        </p:grpSpPr>
        <p:sp>
          <p:nvSpPr>
            <p:cNvPr id="36" name="Oval 11">
              <a:extLst>
                <a:ext uri="{FF2B5EF4-FFF2-40B4-BE49-F238E27FC236}">
                  <a16:creationId xmlns:a16="http://schemas.microsoft.com/office/drawing/2014/main" id="{2FC96034-FDCE-57A5-2363-51615FE482AE}"/>
                </a:ext>
              </a:extLst>
            </p:cNvPr>
            <p:cNvSpPr/>
            <p:nvPr/>
          </p:nvSpPr>
          <p:spPr>
            <a:xfrm>
              <a:off x="6120901" y="1344141"/>
              <a:ext cx="960000" cy="960000"/>
            </a:xfrm>
            <a:prstGeom prst="ellipse">
              <a:avLst/>
            </a:prstGeom>
            <a:solidFill>
              <a:schemeClr val="accent3">
                <a:lumMod val="60000"/>
                <a:lumOff val="40000"/>
              </a:schemeClr>
            </a:solidFill>
            <a:ln>
              <a:noFill/>
            </a:ln>
          </p:spPr>
          <p:txBody>
            <a:bodyPr wrap="square" rtlCol="0" anchor="t" anchorCtr="0">
              <a:noAutofit/>
            </a:bodyPr>
            <a:lstStyle/>
            <a:p>
              <a:endParaRPr lang="nl-NL" sz="1333" b="1">
                <a:solidFill>
                  <a:schemeClr val="bg1"/>
                </a:solidFill>
              </a:endParaRPr>
            </a:p>
          </p:txBody>
        </p:sp>
        <p:sp>
          <p:nvSpPr>
            <p:cNvPr id="37" name="TextBox 44">
              <a:extLst>
                <a:ext uri="{FF2B5EF4-FFF2-40B4-BE49-F238E27FC236}">
                  <a16:creationId xmlns:a16="http://schemas.microsoft.com/office/drawing/2014/main" id="{9FE9AA37-0112-534F-B646-86E3C6BBC410}"/>
                </a:ext>
              </a:extLst>
            </p:cNvPr>
            <p:cNvSpPr txBox="1"/>
            <p:nvPr/>
          </p:nvSpPr>
          <p:spPr>
            <a:xfrm>
              <a:off x="6194423" y="1231483"/>
              <a:ext cx="845575" cy="599851"/>
            </a:xfrm>
            <a:prstGeom prst="rect">
              <a:avLst/>
            </a:prstGeom>
            <a:noFill/>
          </p:spPr>
          <p:txBody>
            <a:bodyPr wrap="square" rtlCol="0">
              <a:prstTxWarp prst="textArchUp">
                <a:avLst>
                  <a:gd name="adj" fmla="val 7888420"/>
                </a:avLst>
              </a:prstTxWarp>
              <a:spAutoFit/>
            </a:bodyPr>
            <a:lstStyle/>
            <a:p>
              <a:pPr algn="ctr"/>
              <a:r>
                <a:rPr lang="nl-NL" sz="933" b="1"/>
                <a:t>End-users</a:t>
              </a:r>
            </a:p>
          </p:txBody>
        </p:sp>
      </p:grpSp>
      <p:grpSp>
        <p:nvGrpSpPr>
          <p:cNvPr id="38" name="Groep 30">
            <a:extLst>
              <a:ext uri="{FF2B5EF4-FFF2-40B4-BE49-F238E27FC236}">
                <a16:creationId xmlns:a16="http://schemas.microsoft.com/office/drawing/2014/main" id="{515E624A-D6C5-663A-AD20-3F9BE675FF0F}"/>
              </a:ext>
            </a:extLst>
          </p:cNvPr>
          <p:cNvGrpSpPr/>
          <p:nvPr/>
        </p:nvGrpSpPr>
        <p:grpSpPr>
          <a:xfrm>
            <a:off x="2245135" y="1984491"/>
            <a:ext cx="970621" cy="1086687"/>
            <a:chOff x="7887094" y="4565412"/>
            <a:chExt cx="967884" cy="1094328"/>
          </a:xfrm>
        </p:grpSpPr>
        <p:sp>
          <p:nvSpPr>
            <p:cNvPr id="39" name="Oval 13">
              <a:extLst>
                <a:ext uri="{FF2B5EF4-FFF2-40B4-BE49-F238E27FC236}">
                  <a16:creationId xmlns:a16="http://schemas.microsoft.com/office/drawing/2014/main" id="{73D4651E-2E18-0925-A9A5-801A19220F5D}"/>
                </a:ext>
              </a:extLst>
            </p:cNvPr>
            <p:cNvSpPr/>
            <p:nvPr/>
          </p:nvSpPr>
          <p:spPr>
            <a:xfrm>
              <a:off x="7894144" y="4699740"/>
              <a:ext cx="960000" cy="960000"/>
            </a:xfrm>
            <a:prstGeom prst="ellipse">
              <a:avLst/>
            </a:prstGeom>
            <a:solidFill>
              <a:schemeClr val="tx2">
                <a:lumMod val="20000"/>
                <a:lumOff val="80000"/>
              </a:schemeClr>
            </a:solidFill>
            <a:ln>
              <a:noFill/>
            </a:ln>
          </p:spPr>
          <p:txBody>
            <a:bodyPr wrap="square" rtlCol="0" anchor="t" anchorCtr="0">
              <a:noAutofit/>
            </a:bodyPr>
            <a:lstStyle/>
            <a:p>
              <a:endParaRPr lang="nl-NL" sz="1867" b="1"/>
            </a:p>
          </p:txBody>
        </p:sp>
        <p:sp>
          <p:nvSpPr>
            <p:cNvPr id="40" name="TextBox 44">
              <a:extLst>
                <a:ext uri="{FF2B5EF4-FFF2-40B4-BE49-F238E27FC236}">
                  <a16:creationId xmlns:a16="http://schemas.microsoft.com/office/drawing/2014/main" id="{54DB1EF7-7D08-61FB-23EE-4DF62187B0ED}"/>
                </a:ext>
              </a:extLst>
            </p:cNvPr>
            <p:cNvSpPr txBox="1"/>
            <p:nvPr/>
          </p:nvSpPr>
          <p:spPr>
            <a:xfrm>
              <a:off x="7887094" y="4565412"/>
              <a:ext cx="967884" cy="627859"/>
            </a:xfrm>
            <a:prstGeom prst="rect">
              <a:avLst/>
            </a:prstGeom>
            <a:noFill/>
          </p:spPr>
          <p:txBody>
            <a:bodyPr wrap="square" rtlCol="0">
              <a:prstTxWarp prst="textArchUp">
                <a:avLst>
                  <a:gd name="adj" fmla="val 7888420"/>
                </a:avLst>
              </a:prstTxWarp>
              <a:spAutoFit/>
            </a:bodyPr>
            <a:lstStyle/>
            <a:p>
              <a:pPr algn="ctr"/>
              <a:r>
                <a:rPr lang="nl-NL" sz="933" b="1"/>
                <a:t>Logistics &amp; services</a:t>
              </a:r>
            </a:p>
          </p:txBody>
        </p:sp>
      </p:grpSp>
      <p:grpSp>
        <p:nvGrpSpPr>
          <p:cNvPr id="41" name="Groep 30">
            <a:extLst>
              <a:ext uri="{FF2B5EF4-FFF2-40B4-BE49-F238E27FC236}">
                <a16:creationId xmlns:a16="http://schemas.microsoft.com/office/drawing/2014/main" id="{E01318C9-4936-78D0-8BD0-0588E1CC9CD3}"/>
              </a:ext>
            </a:extLst>
          </p:cNvPr>
          <p:cNvGrpSpPr/>
          <p:nvPr/>
        </p:nvGrpSpPr>
        <p:grpSpPr>
          <a:xfrm>
            <a:off x="4715782" y="2028496"/>
            <a:ext cx="987295" cy="1081067"/>
            <a:chOff x="8353943" y="4855447"/>
            <a:chExt cx="984511" cy="1088668"/>
          </a:xfrm>
        </p:grpSpPr>
        <p:sp>
          <p:nvSpPr>
            <p:cNvPr id="42" name="Oval 13">
              <a:extLst>
                <a:ext uri="{FF2B5EF4-FFF2-40B4-BE49-F238E27FC236}">
                  <a16:creationId xmlns:a16="http://schemas.microsoft.com/office/drawing/2014/main" id="{BAC3E90B-A8BB-669E-7E9A-81C4E570F84C}"/>
                </a:ext>
              </a:extLst>
            </p:cNvPr>
            <p:cNvSpPr/>
            <p:nvPr/>
          </p:nvSpPr>
          <p:spPr>
            <a:xfrm>
              <a:off x="8353943" y="4984115"/>
              <a:ext cx="960000" cy="960000"/>
            </a:xfrm>
            <a:prstGeom prst="ellipse">
              <a:avLst/>
            </a:prstGeom>
            <a:solidFill>
              <a:schemeClr val="accent1">
                <a:lumMod val="60000"/>
                <a:lumOff val="40000"/>
              </a:schemeClr>
            </a:solidFill>
            <a:ln>
              <a:noFill/>
            </a:ln>
          </p:spPr>
          <p:txBody>
            <a:bodyPr wrap="square" rtlCol="0" anchor="t" anchorCtr="0">
              <a:noAutofit/>
            </a:bodyPr>
            <a:lstStyle/>
            <a:p>
              <a:endParaRPr lang="nl-NL" sz="1867" b="1"/>
            </a:p>
          </p:txBody>
        </p:sp>
        <p:sp>
          <p:nvSpPr>
            <p:cNvPr id="43" name="TextBox 44">
              <a:extLst>
                <a:ext uri="{FF2B5EF4-FFF2-40B4-BE49-F238E27FC236}">
                  <a16:creationId xmlns:a16="http://schemas.microsoft.com/office/drawing/2014/main" id="{5E5E59E7-0983-C9E5-0862-47F2C77D064E}"/>
                </a:ext>
              </a:extLst>
            </p:cNvPr>
            <p:cNvSpPr txBox="1"/>
            <p:nvPr/>
          </p:nvSpPr>
          <p:spPr>
            <a:xfrm>
              <a:off x="8370570" y="4855447"/>
              <a:ext cx="967884" cy="627859"/>
            </a:xfrm>
            <a:prstGeom prst="rect">
              <a:avLst/>
            </a:prstGeom>
            <a:noFill/>
          </p:spPr>
          <p:txBody>
            <a:bodyPr wrap="square" rtlCol="0">
              <a:prstTxWarp prst="textArchUp">
                <a:avLst>
                  <a:gd name="adj" fmla="val 7888420"/>
                </a:avLst>
              </a:prstTxWarp>
              <a:spAutoFit/>
            </a:bodyPr>
            <a:lstStyle/>
            <a:p>
              <a:pPr algn="ctr"/>
              <a:r>
                <a:rPr lang="nl-NL" sz="933" b="1"/>
                <a:t>Logistics &amp; services</a:t>
              </a:r>
            </a:p>
          </p:txBody>
        </p:sp>
      </p:grpSp>
      <p:pic>
        <p:nvPicPr>
          <p:cNvPr id="45" name="Kuva 44" descr="Kuorma-auto ääriviiva">
            <a:extLst>
              <a:ext uri="{FF2B5EF4-FFF2-40B4-BE49-F238E27FC236}">
                <a16:creationId xmlns:a16="http://schemas.microsoft.com/office/drawing/2014/main" id="{648C0E92-496F-C686-5687-A46B71C3D3B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450128" y="2284362"/>
            <a:ext cx="599876" cy="599876"/>
          </a:xfrm>
          <a:prstGeom prst="rect">
            <a:avLst/>
          </a:prstGeom>
        </p:spPr>
      </p:pic>
      <p:pic>
        <p:nvPicPr>
          <p:cNvPr id="47" name="Kuva 46" descr="Kalat ääriviiva">
            <a:extLst>
              <a:ext uri="{FF2B5EF4-FFF2-40B4-BE49-F238E27FC236}">
                <a16:creationId xmlns:a16="http://schemas.microsoft.com/office/drawing/2014/main" id="{5FB47732-5BD4-C8DD-1D8D-FBC50D1E56A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16907" y="2216064"/>
            <a:ext cx="762422" cy="762422"/>
          </a:xfrm>
          <a:prstGeom prst="rect">
            <a:avLst/>
          </a:prstGeom>
        </p:spPr>
      </p:pic>
      <p:pic>
        <p:nvPicPr>
          <p:cNvPr id="49" name="Kuva 48" descr="Nainen ja lapsi ääriviiva">
            <a:extLst>
              <a:ext uri="{FF2B5EF4-FFF2-40B4-BE49-F238E27FC236}">
                <a16:creationId xmlns:a16="http://schemas.microsoft.com/office/drawing/2014/main" id="{6516D78A-0B15-A5AA-1D85-753164240DE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250544" y="2348378"/>
            <a:ext cx="572220" cy="572220"/>
          </a:xfrm>
          <a:prstGeom prst="rect">
            <a:avLst/>
          </a:prstGeom>
        </p:spPr>
      </p:pic>
      <p:pic>
        <p:nvPicPr>
          <p:cNvPr id="51" name="Kuva 50" descr="Ostoskassi ääriviiva">
            <a:extLst>
              <a:ext uri="{FF2B5EF4-FFF2-40B4-BE49-F238E27FC236}">
                <a16:creationId xmlns:a16="http://schemas.microsoft.com/office/drawing/2014/main" id="{09F9587A-90F0-3CCF-533E-BB7D06A657E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083808" y="2302316"/>
            <a:ext cx="572220" cy="572220"/>
          </a:xfrm>
          <a:prstGeom prst="rect">
            <a:avLst/>
          </a:prstGeom>
        </p:spPr>
      </p:pic>
      <p:pic>
        <p:nvPicPr>
          <p:cNvPr id="57" name="Kuva 56" descr="Laatikko ääriviiva">
            <a:extLst>
              <a:ext uri="{FF2B5EF4-FFF2-40B4-BE49-F238E27FC236}">
                <a16:creationId xmlns:a16="http://schemas.microsoft.com/office/drawing/2014/main" id="{DD8A32A4-D176-7290-64EA-23777F444DC7}"/>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3684422" y="2367863"/>
            <a:ext cx="572220" cy="572220"/>
          </a:xfrm>
          <a:prstGeom prst="rect">
            <a:avLst/>
          </a:prstGeom>
        </p:spPr>
      </p:pic>
      <p:pic>
        <p:nvPicPr>
          <p:cNvPr id="18" name="Kuva 17" descr="Kuorma-auto ääriviiva">
            <a:extLst>
              <a:ext uri="{FF2B5EF4-FFF2-40B4-BE49-F238E27FC236}">
                <a16:creationId xmlns:a16="http://schemas.microsoft.com/office/drawing/2014/main" id="{82A30302-2569-668B-50CF-758ED31770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917828" y="2348378"/>
            <a:ext cx="599876" cy="599876"/>
          </a:xfrm>
          <a:prstGeom prst="rect">
            <a:avLst/>
          </a:prstGeom>
        </p:spPr>
      </p:pic>
      <p:sp>
        <p:nvSpPr>
          <p:cNvPr id="22" name="Suorakulmio 21">
            <a:extLst>
              <a:ext uri="{FF2B5EF4-FFF2-40B4-BE49-F238E27FC236}">
                <a16:creationId xmlns:a16="http://schemas.microsoft.com/office/drawing/2014/main" id="{643A5653-3DF2-0C6C-0903-A2788821AE5E}"/>
              </a:ext>
            </a:extLst>
          </p:cNvPr>
          <p:cNvSpPr/>
          <p:nvPr/>
        </p:nvSpPr>
        <p:spPr>
          <a:xfrm>
            <a:off x="894672" y="1508945"/>
            <a:ext cx="2363363" cy="149894"/>
          </a:xfrm>
          <a:prstGeom prst="rect">
            <a:avLst/>
          </a:prstGeom>
          <a:solidFill>
            <a:schemeClr val="tx2">
              <a:lumMod val="40000"/>
              <a:lumOff val="6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900"/>
              <a:t>UPSTREAM</a:t>
            </a:r>
            <a:endParaRPr lang="en-US" sz="900"/>
          </a:p>
        </p:txBody>
      </p:sp>
      <p:sp>
        <p:nvSpPr>
          <p:cNvPr id="34" name="Suorakulmio 33">
            <a:extLst>
              <a:ext uri="{FF2B5EF4-FFF2-40B4-BE49-F238E27FC236}">
                <a16:creationId xmlns:a16="http://schemas.microsoft.com/office/drawing/2014/main" id="{81175E60-BE68-9ED8-7DEF-4094859AB0BF}"/>
              </a:ext>
            </a:extLst>
          </p:cNvPr>
          <p:cNvSpPr/>
          <p:nvPr/>
        </p:nvSpPr>
        <p:spPr>
          <a:xfrm>
            <a:off x="3684422" y="1494872"/>
            <a:ext cx="1911229" cy="149894"/>
          </a:xfrm>
          <a:prstGeom prst="rect">
            <a:avLst/>
          </a:prstGeom>
          <a:solidFill>
            <a:schemeClr val="tx2">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900"/>
              <a:t>OWN OPERATIONS</a:t>
            </a:r>
            <a:endParaRPr lang="en-US" sz="900"/>
          </a:p>
        </p:txBody>
      </p:sp>
      <p:sp>
        <p:nvSpPr>
          <p:cNvPr id="44" name="Suorakulmio 43">
            <a:extLst>
              <a:ext uri="{FF2B5EF4-FFF2-40B4-BE49-F238E27FC236}">
                <a16:creationId xmlns:a16="http://schemas.microsoft.com/office/drawing/2014/main" id="{D1686B1C-39AB-B468-3C4A-FEACAD090DF9}"/>
              </a:ext>
            </a:extLst>
          </p:cNvPr>
          <p:cNvSpPr/>
          <p:nvPr/>
        </p:nvSpPr>
        <p:spPr>
          <a:xfrm>
            <a:off x="6205144" y="1483103"/>
            <a:ext cx="1558948" cy="16166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900"/>
              <a:t>DOWNSTREAM</a:t>
            </a:r>
            <a:endParaRPr lang="en-US" sz="900"/>
          </a:p>
        </p:txBody>
      </p:sp>
      <p:sp>
        <p:nvSpPr>
          <p:cNvPr id="48" name="Tekstiruutu 47">
            <a:extLst>
              <a:ext uri="{FF2B5EF4-FFF2-40B4-BE49-F238E27FC236}">
                <a16:creationId xmlns:a16="http://schemas.microsoft.com/office/drawing/2014/main" id="{1C4706F9-CCC7-AB8D-9964-9CAB5C80ABC1}"/>
              </a:ext>
            </a:extLst>
          </p:cNvPr>
          <p:cNvSpPr txBox="1"/>
          <p:nvPr/>
        </p:nvSpPr>
        <p:spPr>
          <a:xfrm>
            <a:off x="1260143" y="3212496"/>
            <a:ext cx="698589" cy="523782"/>
          </a:xfrm>
          <a:prstGeom prst="rect">
            <a:avLst/>
          </a:prstGeom>
          <a:noFill/>
        </p:spPr>
        <p:txBody>
          <a:bodyPr wrap="square" rtlCol="0">
            <a:noAutofit/>
          </a:bodyPr>
          <a:lstStyle/>
          <a:p>
            <a:pPr algn="l"/>
            <a:r>
              <a:rPr lang="fi-FI" sz="1400"/>
              <a:t>E2</a:t>
            </a:r>
          </a:p>
          <a:p>
            <a:pPr algn="l"/>
            <a:r>
              <a:rPr lang="fi-FI" sz="1400"/>
              <a:t>E3</a:t>
            </a:r>
          </a:p>
          <a:p>
            <a:pPr algn="l"/>
            <a:r>
              <a:rPr lang="fi-FI" sz="1400"/>
              <a:t>E4</a:t>
            </a:r>
          </a:p>
          <a:p>
            <a:pPr algn="l"/>
            <a:r>
              <a:rPr lang="fi-FI" sz="1400"/>
              <a:t>S2</a:t>
            </a:r>
          </a:p>
          <a:p>
            <a:pPr algn="l"/>
            <a:r>
              <a:rPr lang="fi-FI" sz="1400"/>
              <a:t>S3</a:t>
            </a:r>
            <a:endParaRPr lang="en-US" sz="1400"/>
          </a:p>
        </p:txBody>
      </p:sp>
      <p:sp>
        <p:nvSpPr>
          <p:cNvPr id="50" name="Tekstiruutu 49">
            <a:extLst>
              <a:ext uri="{FF2B5EF4-FFF2-40B4-BE49-F238E27FC236}">
                <a16:creationId xmlns:a16="http://schemas.microsoft.com/office/drawing/2014/main" id="{1E2F5859-141F-7872-619F-BFD87CADB810}"/>
              </a:ext>
            </a:extLst>
          </p:cNvPr>
          <p:cNvSpPr txBox="1"/>
          <p:nvPr/>
        </p:nvSpPr>
        <p:spPr>
          <a:xfrm>
            <a:off x="2559446" y="3201720"/>
            <a:ext cx="698589" cy="523782"/>
          </a:xfrm>
          <a:prstGeom prst="rect">
            <a:avLst/>
          </a:prstGeom>
          <a:noFill/>
        </p:spPr>
        <p:txBody>
          <a:bodyPr wrap="square" rtlCol="0">
            <a:noAutofit/>
          </a:bodyPr>
          <a:lstStyle/>
          <a:p>
            <a:pPr algn="l"/>
            <a:r>
              <a:rPr lang="fi-FI" sz="1400"/>
              <a:t>E1</a:t>
            </a:r>
          </a:p>
          <a:p>
            <a:pPr algn="l"/>
            <a:r>
              <a:rPr lang="fi-FI" sz="1400"/>
              <a:t>E4</a:t>
            </a:r>
          </a:p>
          <a:p>
            <a:pPr algn="l"/>
            <a:r>
              <a:rPr lang="fi-FI" sz="1400"/>
              <a:t>S2</a:t>
            </a:r>
            <a:endParaRPr lang="en-US" sz="1400"/>
          </a:p>
        </p:txBody>
      </p:sp>
      <p:sp>
        <p:nvSpPr>
          <p:cNvPr id="52" name="Tekstiruutu 51">
            <a:extLst>
              <a:ext uri="{FF2B5EF4-FFF2-40B4-BE49-F238E27FC236}">
                <a16:creationId xmlns:a16="http://schemas.microsoft.com/office/drawing/2014/main" id="{33DD99B4-1327-1F4F-AE3F-1C199F334282}"/>
              </a:ext>
            </a:extLst>
          </p:cNvPr>
          <p:cNvSpPr txBox="1"/>
          <p:nvPr/>
        </p:nvSpPr>
        <p:spPr>
          <a:xfrm>
            <a:off x="3839108" y="3267859"/>
            <a:ext cx="698589" cy="523782"/>
          </a:xfrm>
          <a:prstGeom prst="rect">
            <a:avLst/>
          </a:prstGeom>
          <a:noFill/>
        </p:spPr>
        <p:txBody>
          <a:bodyPr wrap="square" rtlCol="0">
            <a:noAutofit/>
          </a:bodyPr>
          <a:lstStyle/>
          <a:p>
            <a:pPr algn="l"/>
            <a:r>
              <a:rPr lang="fi-FI" sz="1400"/>
              <a:t>E1</a:t>
            </a:r>
          </a:p>
          <a:p>
            <a:pPr algn="l"/>
            <a:r>
              <a:rPr lang="fi-FI" sz="1400"/>
              <a:t>E2</a:t>
            </a:r>
          </a:p>
          <a:p>
            <a:pPr algn="l"/>
            <a:r>
              <a:rPr lang="fi-FI" sz="1400"/>
              <a:t>S1</a:t>
            </a:r>
            <a:endParaRPr lang="en-US" sz="1400"/>
          </a:p>
        </p:txBody>
      </p:sp>
      <p:sp>
        <p:nvSpPr>
          <p:cNvPr id="54" name="Tekstiruutu 53">
            <a:extLst>
              <a:ext uri="{FF2B5EF4-FFF2-40B4-BE49-F238E27FC236}">
                <a16:creationId xmlns:a16="http://schemas.microsoft.com/office/drawing/2014/main" id="{027DFA35-E0CD-0177-4AEB-EC585EF35FA2}"/>
              </a:ext>
            </a:extLst>
          </p:cNvPr>
          <p:cNvSpPr txBox="1"/>
          <p:nvPr/>
        </p:nvSpPr>
        <p:spPr>
          <a:xfrm>
            <a:off x="5047604" y="3258547"/>
            <a:ext cx="513216" cy="523782"/>
          </a:xfrm>
          <a:prstGeom prst="rect">
            <a:avLst/>
          </a:prstGeom>
          <a:noFill/>
        </p:spPr>
        <p:txBody>
          <a:bodyPr wrap="square" rtlCol="0">
            <a:noAutofit/>
          </a:bodyPr>
          <a:lstStyle/>
          <a:p>
            <a:pPr algn="l"/>
            <a:r>
              <a:rPr lang="fi-FI" sz="1400"/>
              <a:t>E1</a:t>
            </a:r>
          </a:p>
          <a:p>
            <a:pPr algn="l"/>
            <a:r>
              <a:rPr lang="fi-FI" sz="1400"/>
              <a:t>S1 </a:t>
            </a:r>
            <a:endParaRPr lang="en-US" sz="1400"/>
          </a:p>
        </p:txBody>
      </p:sp>
      <p:sp>
        <p:nvSpPr>
          <p:cNvPr id="56" name="Tekstiruutu 55">
            <a:extLst>
              <a:ext uri="{FF2B5EF4-FFF2-40B4-BE49-F238E27FC236}">
                <a16:creationId xmlns:a16="http://schemas.microsoft.com/office/drawing/2014/main" id="{25982EFA-5BC5-164E-7395-990E4557B346}"/>
              </a:ext>
            </a:extLst>
          </p:cNvPr>
          <p:cNvSpPr txBox="1"/>
          <p:nvPr/>
        </p:nvSpPr>
        <p:spPr>
          <a:xfrm>
            <a:off x="6216606" y="3258547"/>
            <a:ext cx="513216" cy="523782"/>
          </a:xfrm>
          <a:prstGeom prst="rect">
            <a:avLst/>
          </a:prstGeom>
          <a:noFill/>
        </p:spPr>
        <p:txBody>
          <a:bodyPr wrap="square" rtlCol="0">
            <a:noAutofit/>
          </a:bodyPr>
          <a:lstStyle/>
          <a:p>
            <a:pPr algn="l"/>
            <a:r>
              <a:rPr lang="fi-FI" sz="1400"/>
              <a:t>S4</a:t>
            </a:r>
            <a:endParaRPr lang="en-US" sz="1400"/>
          </a:p>
        </p:txBody>
      </p:sp>
      <p:sp>
        <p:nvSpPr>
          <p:cNvPr id="58" name="Tekstiruutu 57">
            <a:extLst>
              <a:ext uri="{FF2B5EF4-FFF2-40B4-BE49-F238E27FC236}">
                <a16:creationId xmlns:a16="http://schemas.microsoft.com/office/drawing/2014/main" id="{BE6D4F64-821D-470B-09B7-E83E11D6D32D}"/>
              </a:ext>
            </a:extLst>
          </p:cNvPr>
          <p:cNvSpPr txBox="1"/>
          <p:nvPr/>
        </p:nvSpPr>
        <p:spPr>
          <a:xfrm>
            <a:off x="7385608" y="3259785"/>
            <a:ext cx="513216" cy="523782"/>
          </a:xfrm>
          <a:prstGeom prst="rect">
            <a:avLst/>
          </a:prstGeom>
          <a:noFill/>
        </p:spPr>
        <p:txBody>
          <a:bodyPr wrap="square" rtlCol="0">
            <a:noAutofit/>
          </a:bodyPr>
          <a:lstStyle/>
          <a:p>
            <a:pPr algn="l"/>
            <a:r>
              <a:rPr lang="fi-FI" sz="1400"/>
              <a:t>S4</a:t>
            </a:r>
            <a:endParaRPr lang="en-US" sz="1400"/>
          </a:p>
        </p:txBody>
      </p:sp>
    </p:spTree>
    <p:extLst>
      <p:ext uri="{BB962C8B-B14F-4D97-AF65-F5344CB8AC3E}">
        <p14:creationId xmlns:p14="http://schemas.microsoft.com/office/powerpoint/2010/main" val="1306632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C6CED8F3-3AD9-A976-EFC6-2764C2BC2C45}"/>
              </a:ext>
            </a:extLst>
          </p:cNvPr>
          <p:cNvSpPr>
            <a:spLocks noGrp="1"/>
          </p:cNvSpPr>
          <p:nvPr>
            <p:ph type="sldNum" sz="quarter" idx="12"/>
          </p:nvPr>
        </p:nvSpPr>
        <p:spPr/>
        <p:txBody>
          <a:bodyPr/>
          <a:lstStyle/>
          <a:p>
            <a:fld id="{C4B6D6C4-FC56-B942-8CAF-D9B595FF1F43}" type="slidenum">
              <a:rPr lang="sv-SE" smtClean="0"/>
              <a:pPr/>
              <a:t>14</a:t>
            </a:fld>
            <a:endParaRPr lang="sv-SE"/>
          </a:p>
        </p:txBody>
      </p:sp>
      <p:sp>
        <p:nvSpPr>
          <p:cNvPr id="3" name="Otsikko 2">
            <a:extLst>
              <a:ext uri="{FF2B5EF4-FFF2-40B4-BE49-F238E27FC236}">
                <a16:creationId xmlns:a16="http://schemas.microsoft.com/office/drawing/2014/main" id="{097AD018-5F1C-E79E-E850-F34EA02715F1}"/>
              </a:ext>
            </a:extLst>
          </p:cNvPr>
          <p:cNvSpPr>
            <a:spLocks noGrp="1"/>
          </p:cNvSpPr>
          <p:nvPr>
            <p:ph type="title"/>
          </p:nvPr>
        </p:nvSpPr>
        <p:spPr>
          <a:xfrm>
            <a:off x="125432" y="239720"/>
            <a:ext cx="6017915" cy="525044"/>
          </a:xfrm>
        </p:spPr>
        <p:txBody>
          <a:bodyPr/>
          <a:lstStyle/>
          <a:p>
            <a:r>
              <a:rPr lang="fi-FI"/>
              <a:t>Mitä arvoketjusta on raportoitava?</a:t>
            </a:r>
            <a:endParaRPr lang="en-US"/>
          </a:p>
        </p:txBody>
      </p:sp>
      <p:sp>
        <p:nvSpPr>
          <p:cNvPr id="4" name="Sisällön paikkamerkki 3">
            <a:extLst>
              <a:ext uri="{FF2B5EF4-FFF2-40B4-BE49-F238E27FC236}">
                <a16:creationId xmlns:a16="http://schemas.microsoft.com/office/drawing/2014/main" id="{D07F0AE0-C327-2AE3-6582-2D3EADF960D4}"/>
              </a:ext>
            </a:extLst>
          </p:cNvPr>
          <p:cNvSpPr>
            <a:spLocks noGrp="1"/>
          </p:cNvSpPr>
          <p:nvPr>
            <p:ph sz="quarter" idx="13"/>
          </p:nvPr>
        </p:nvSpPr>
        <p:spPr>
          <a:xfrm>
            <a:off x="1846556" y="936300"/>
            <a:ext cx="6743714" cy="3967480"/>
          </a:xfrm>
        </p:spPr>
        <p:txBody>
          <a:bodyPr/>
          <a:lstStyle/>
          <a:p>
            <a:r>
              <a:rPr lang="fi-FI" b="1"/>
              <a:t>Yleiskuvaus: </a:t>
            </a:r>
            <a:r>
              <a:rPr lang="fi-FI"/>
              <a:t>Yritysten olisi kuvattava arvoketjunsa kattavasti ja korostettava tuotantoketjun alku- ja loppupään toimintojen </a:t>
            </a:r>
            <a:r>
              <a:rPr lang="fi-FI">
                <a:solidFill>
                  <a:schemeClr val="accent3"/>
                </a:solidFill>
              </a:rPr>
              <a:t>pääpiirteitä</a:t>
            </a:r>
            <a:r>
              <a:rPr lang="fi-FI"/>
              <a:t> sekä sitä, </a:t>
            </a:r>
            <a:r>
              <a:rPr lang="fi-FI">
                <a:solidFill>
                  <a:schemeClr val="accent3"/>
                </a:solidFill>
              </a:rPr>
              <a:t>missä kohtaa arvoketjua IRO nousevat esiin</a:t>
            </a:r>
            <a:r>
              <a:rPr lang="fi-FI"/>
              <a:t>. Tähän sisältyy </a:t>
            </a:r>
            <a:r>
              <a:rPr lang="fi-FI" i="1"/>
              <a:t>keskeisten liikesuhteiden ja niiden roolien kuvaus</a:t>
            </a:r>
            <a:r>
              <a:rPr lang="fi-FI"/>
              <a:t>. Hyvä myös muistaa, että liikesuhteet eivät rajoitu suoriin sopimussuhteisiin. Mukaan myös ”hotspotit”.</a:t>
            </a:r>
          </a:p>
          <a:p>
            <a:r>
              <a:rPr lang="fi-FI"/>
              <a:t>
</a:t>
            </a:r>
            <a:r>
              <a:rPr lang="fi-FI" b="1"/>
              <a:t>Politiikat, toimet ja tavoitteet: </a:t>
            </a:r>
            <a:r>
              <a:rPr lang="fi-FI"/>
              <a:t>miten kestävän kehityksen politiikkoja, toimia ja tavoitteita </a:t>
            </a:r>
            <a:r>
              <a:rPr lang="fi-FI" i="1" dirty="0">
                <a:solidFill>
                  <a:schemeClr val="tx2">
                    <a:lumMod val="60000"/>
                    <a:lumOff val="40000"/>
                  </a:schemeClr>
                </a:solidFill>
              </a:rPr>
              <a:t>sovelletaan läpi arvoketjun</a:t>
            </a:r>
            <a:r>
              <a:rPr lang="fi-FI"/>
              <a:t>. Yritysten olisi raportoitava kaikista aloitteista, jotka kohdistuvat niiden arvoketjun olennaisiin </a:t>
            </a:r>
            <a:r>
              <a:rPr lang="fi-FI" err="1"/>
              <a:t>IRO:ihin</a:t>
            </a:r>
            <a:r>
              <a:rPr lang="fi-FI"/>
              <a:t>, ja niiden laajuudesta.</a:t>
            </a:r>
            <a:br>
              <a:rPr lang="fi-FI"/>
            </a:br>
            <a:r>
              <a:rPr lang="fi-FI"/>
              <a:t>
</a:t>
            </a:r>
            <a:r>
              <a:rPr lang="fi-FI" b="1"/>
              <a:t>Mistä tieto tulee etenkin</a:t>
            </a:r>
            <a:r>
              <a:rPr lang="fi-FI" b="1" dirty="0"/>
              <a:t>,</a:t>
            </a:r>
            <a:r>
              <a:rPr lang="fi-FI" b="1"/>
              <a:t> jos se tulee arvioista: </a:t>
            </a:r>
            <a:r>
              <a:rPr lang="fi-FI"/>
              <a:t>Tapauksissa, joissa suorien tietojen saaminen on haastavaa, yritykset voivat käyttää arvioita ja alakohtaisia dataa kertoen menetelmät, näiden arvioiden </a:t>
            </a:r>
            <a:r>
              <a:rPr lang="fi-FI" dirty="0">
                <a:solidFill>
                  <a:schemeClr val="tx2">
                    <a:lumMod val="60000"/>
                    <a:lumOff val="40000"/>
                  </a:schemeClr>
                </a:solidFill>
              </a:rPr>
              <a:t>perusteet ja tarkkuustaso.</a:t>
            </a:r>
            <a:endParaRPr lang="en-US" dirty="0">
              <a:solidFill>
                <a:schemeClr val="tx2">
                  <a:lumMod val="60000"/>
                  <a:lumOff val="40000"/>
                </a:schemeClr>
              </a:solidFill>
            </a:endParaRPr>
          </a:p>
          <a:p>
            <a:endParaRPr lang="en-US"/>
          </a:p>
        </p:txBody>
      </p:sp>
      <p:pic>
        <p:nvPicPr>
          <p:cNvPr id="6" name="Kuva 5" descr="Muutokset ja räätälöinti ääriviiva">
            <a:extLst>
              <a:ext uri="{FF2B5EF4-FFF2-40B4-BE49-F238E27FC236}">
                <a16:creationId xmlns:a16="http://schemas.microsoft.com/office/drawing/2014/main" id="{2F812464-8F32-999E-A635-69995BD568B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42943" y="3364083"/>
            <a:ext cx="914400" cy="914400"/>
          </a:xfrm>
          <a:prstGeom prst="rect">
            <a:avLst/>
          </a:prstGeom>
        </p:spPr>
      </p:pic>
      <p:pic>
        <p:nvPicPr>
          <p:cNvPr id="8" name="Kuva 7" descr="Kenttä ääriviiva">
            <a:extLst>
              <a:ext uri="{FF2B5EF4-FFF2-40B4-BE49-F238E27FC236}">
                <a16:creationId xmlns:a16="http://schemas.microsoft.com/office/drawing/2014/main" id="{C9C9ACF6-F679-4AB5-FD30-FA04A7F6DB8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9878" y="2284930"/>
            <a:ext cx="914400" cy="914400"/>
          </a:xfrm>
          <a:prstGeom prst="rect">
            <a:avLst/>
          </a:prstGeom>
        </p:spPr>
      </p:pic>
      <p:pic>
        <p:nvPicPr>
          <p:cNvPr id="10" name="Kuva 9" descr="Linkki ääriviiva">
            <a:extLst>
              <a:ext uri="{FF2B5EF4-FFF2-40B4-BE49-F238E27FC236}">
                <a16:creationId xmlns:a16="http://schemas.microsoft.com/office/drawing/2014/main" id="{F6C4CC88-1E53-7944-76FC-EF8EA582934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977871">
            <a:off x="742943" y="949971"/>
            <a:ext cx="914400" cy="914400"/>
          </a:xfrm>
          <a:prstGeom prst="rect">
            <a:avLst/>
          </a:prstGeom>
        </p:spPr>
      </p:pic>
    </p:spTree>
    <p:extLst>
      <p:ext uri="{BB962C8B-B14F-4D97-AF65-F5344CB8AC3E}">
        <p14:creationId xmlns:p14="http://schemas.microsoft.com/office/powerpoint/2010/main" val="2729981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77CEE-132E-927D-3A6D-9F971BACB7CA}"/>
            </a:ext>
          </a:extLst>
        </p:cNvPr>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133D10D-CEB2-0424-44FF-922E7721C0D6}"/>
              </a:ext>
            </a:extLst>
          </p:cNvPr>
          <p:cNvSpPr>
            <a:spLocks noGrp="1"/>
          </p:cNvSpPr>
          <p:nvPr>
            <p:ph type="sldNum" sz="quarter" idx="12"/>
          </p:nvPr>
        </p:nvSpPr>
        <p:spPr>
          <a:xfrm>
            <a:off x="8732460" y="4725604"/>
            <a:ext cx="411540" cy="273844"/>
          </a:xfrm>
        </p:spPr>
        <p:txBody>
          <a:bodyPr/>
          <a:lstStyle/>
          <a:p>
            <a:fld id="{C4B6D6C4-FC56-B942-8CAF-D9B595FF1F43}" type="slidenum">
              <a:rPr lang="sv-SE" smtClean="0"/>
              <a:pPr/>
              <a:t>15</a:t>
            </a:fld>
            <a:endParaRPr lang="sv-SE"/>
          </a:p>
        </p:txBody>
      </p:sp>
      <p:sp>
        <p:nvSpPr>
          <p:cNvPr id="3" name="Otsikko 2">
            <a:extLst>
              <a:ext uri="{FF2B5EF4-FFF2-40B4-BE49-F238E27FC236}">
                <a16:creationId xmlns:a16="http://schemas.microsoft.com/office/drawing/2014/main" id="{AB8B9B1B-7178-7024-457C-D4B94495A29F}"/>
              </a:ext>
            </a:extLst>
          </p:cNvPr>
          <p:cNvSpPr>
            <a:spLocks noGrp="1"/>
          </p:cNvSpPr>
          <p:nvPr>
            <p:ph type="title"/>
          </p:nvPr>
        </p:nvSpPr>
        <p:spPr>
          <a:xfrm>
            <a:off x="125432" y="155374"/>
            <a:ext cx="6017915" cy="525044"/>
          </a:xfrm>
        </p:spPr>
        <p:txBody>
          <a:bodyPr/>
          <a:lstStyle/>
          <a:p>
            <a:r>
              <a:rPr lang="fi-FI"/>
              <a:t>..ja miten ihmeessä se tehdään?</a:t>
            </a:r>
            <a:endParaRPr lang="en-US"/>
          </a:p>
        </p:txBody>
      </p:sp>
      <p:pic>
        <p:nvPicPr>
          <p:cNvPr id="6" name="Kuva 5" descr="Muutokset ja räätälöinti ääriviiva">
            <a:extLst>
              <a:ext uri="{FF2B5EF4-FFF2-40B4-BE49-F238E27FC236}">
                <a16:creationId xmlns:a16="http://schemas.microsoft.com/office/drawing/2014/main" id="{62A5CB9B-B33E-2AD9-C66C-36D56EDBFE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3104" y="4118623"/>
            <a:ext cx="681783" cy="602277"/>
          </a:xfrm>
          <a:prstGeom prst="rect">
            <a:avLst/>
          </a:prstGeom>
        </p:spPr>
      </p:pic>
      <p:pic>
        <p:nvPicPr>
          <p:cNvPr id="8" name="Kuva 7" descr="Kenttä ääriviiva">
            <a:extLst>
              <a:ext uri="{FF2B5EF4-FFF2-40B4-BE49-F238E27FC236}">
                <a16:creationId xmlns:a16="http://schemas.microsoft.com/office/drawing/2014/main" id="{C3A07FF1-D842-DB24-BE50-AC13DF35953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9483" y="2844458"/>
            <a:ext cx="583073" cy="515078"/>
          </a:xfrm>
          <a:prstGeom prst="rect">
            <a:avLst/>
          </a:prstGeom>
        </p:spPr>
      </p:pic>
      <p:pic>
        <p:nvPicPr>
          <p:cNvPr id="10" name="Kuva 9" descr="Linkki ääriviiva">
            <a:extLst>
              <a:ext uri="{FF2B5EF4-FFF2-40B4-BE49-F238E27FC236}">
                <a16:creationId xmlns:a16="http://schemas.microsoft.com/office/drawing/2014/main" id="{76B8DD6B-81F1-45D8-193F-4DE67D97524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977871">
            <a:off x="1193350" y="1569017"/>
            <a:ext cx="580562" cy="512860"/>
          </a:xfrm>
          <a:prstGeom prst="rect">
            <a:avLst/>
          </a:prstGeom>
        </p:spPr>
      </p:pic>
      <p:graphicFrame>
        <p:nvGraphicFramePr>
          <p:cNvPr id="5" name="Taulukko 4">
            <a:extLst>
              <a:ext uri="{FF2B5EF4-FFF2-40B4-BE49-F238E27FC236}">
                <a16:creationId xmlns:a16="http://schemas.microsoft.com/office/drawing/2014/main" id="{46769EC4-9CE6-4689-5218-ACBB27D4CF48}"/>
              </a:ext>
            </a:extLst>
          </p:cNvPr>
          <p:cNvGraphicFramePr>
            <a:graphicFrameLocks noGrp="1"/>
          </p:cNvGraphicFramePr>
          <p:nvPr>
            <p:extLst>
              <p:ext uri="{D42A27DB-BD31-4B8C-83A1-F6EECF244321}">
                <p14:modId xmlns:p14="http://schemas.microsoft.com/office/powerpoint/2010/main" val="1341675730"/>
              </p:ext>
            </p:extLst>
          </p:nvPr>
        </p:nvGraphicFramePr>
        <p:xfrm>
          <a:off x="788018" y="722940"/>
          <a:ext cx="7633943" cy="3997960"/>
        </p:xfrm>
        <a:graphic>
          <a:graphicData uri="http://schemas.openxmlformats.org/drawingml/2006/table">
            <a:tbl>
              <a:tblPr firstRow="1" bandRow="1">
                <a:tableStyleId>{3B4B98B0-60AC-42C2-AFA5-B58CD77FA1E5}</a:tableStyleId>
              </a:tblPr>
              <a:tblGrid>
                <a:gridCol w="1474545">
                  <a:extLst>
                    <a:ext uri="{9D8B030D-6E8A-4147-A177-3AD203B41FA5}">
                      <a16:colId xmlns:a16="http://schemas.microsoft.com/office/drawing/2014/main" val="3634607902"/>
                    </a:ext>
                  </a:extLst>
                </a:gridCol>
                <a:gridCol w="3614750">
                  <a:extLst>
                    <a:ext uri="{9D8B030D-6E8A-4147-A177-3AD203B41FA5}">
                      <a16:colId xmlns:a16="http://schemas.microsoft.com/office/drawing/2014/main" val="2294961628"/>
                    </a:ext>
                  </a:extLst>
                </a:gridCol>
                <a:gridCol w="2544648">
                  <a:extLst>
                    <a:ext uri="{9D8B030D-6E8A-4147-A177-3AD203B41FA5}">
                      <a16:colId xmlns:a16="http://schemas.microsoft.com/office/drawing/2014/main" val="1493241109"/>
                    </a:ext>
                  </a:extLst>
                </a:gridCol>
              </a:tblGrid>
              <a:tr h="370840">
                <a:tc>
                  <a:txBody>
                    <a:bodyPr/>
                    <a:lstStyle/>
                    <a:p>
                      <a:r>
                        <a:rPr lang="fi-FI" sz="1000"/>
                        <a:t>Teema</a:t>
                      </a:r>
                      <a:endParaRPr lang="en-US" sz="1000"/>
                    </a:p>
                  </a:txBody>
                  <a:tcPr/>
                </a:tc>
                <a:tc>
                  <a:txBody>
                    <a:bodyPr/>
                    <a:lstStyle/>
                    <a:p>
                      <a:r>
                        <a:rPr lang="fi-FI" sz="1000"/>
                        <a:t>Esimerkkejä</a:t>
                      </a:r>
                      <a:endParaRPr lang="en-US" sz="1000"/>
                    </a:p>
                  </a:txBody>
                  <a:tcPr/>
                </a:tc>
                <a:tc>
                  <a:txBody>
                    <a:bodyPr/>
                    <a:lstStyle/>
                    <a:p>
                      <a:r>
                        <a:rPr lang="fi-FI" sz="1000"/>
                        <a:t>Muistathan</a:t>
                      </a:r>
                      <a:endParaRPr lang="en-US" sz="1000"/>
                    </a:p>
                  </a:txBody>
                  <a:tcPr/>
                </a:tc>
                <a:extLst>
                  <a:ext uri="{0D108BD9-81ED-4DB2-BD59-A6C34878D82A}">
                    <a16:rowId xmlns:a16="http://schemas.microsoft.com/office/drawing/2014/main" val="2080934161"/>
                  </a:ext>
                </a:extLst>
              </a:tr>
              <a:tr h="370840">
                <a:tc>
                  <a:txBody>
                    <a:bodyPr/>
                    <a:lstStyle/>
                    <a:p>
                      <a:r>
                        <a:rPr lang="fi-FI" sz="1000" b="1"/>
                        <a:t>Yleiskuvaus</a:t>
                      </a:r>
                      <a:endParaRPr lang="en-US" sz="1000"/>
                    </a:p>
                  </a:txBody>
                  <a:tcPr/>
                </a:tc>
                <a:tc>
                  <a:txBody>
                    <a:bodyPr/>
                    <a:lstStyle/>
                    <a:p>
                      <a:r>
                        <a:rPr lang="fi-FI" sz="1000"/>
                        <a:t>Muovipakkauksia valmistava ”PlastEco” ostaa muoviraaka-aineita (esim. PET, PP, PE) ruotsalaislta ja kiinalaisilta toimittajilta. Kuluttajia kehotetaan kierrättämään.</a:t>
                      </a:r>
                    </a:p>
                    <a:p>
                      <a:endParaRPr lang="fi-FI" sz="1000"/>
                    </a:p>
                    <a:p>
                      <a:r>
                        <a:rPr lang="fi-FI" sz="1000">
                          <a:sym typeface="Wingdings" panose="05000000000000000000" pitchFamily="2" charset="2"/>
                        </a:rPr>
                        <a:t> PlaseEco kertoo DMA ja IRO kuvauksessaan ketjun olennaisimmat haasteet ja miten tietoa on kerätty.</a:t>
                      </a:r>
                      <a:endParaRPr lang="en-US" sz="1000"/>
                    </a:p>
                  </a:txBody>
                  <a:tcPr/>
                </a:tc>
                <a:tc>
                  <a:txBody>
                    <a:bodyPr/>
                    <a:lstStyle/>
                    <a:p>
                      <a:r>
                        <a:rPr lang="fi-FI" sz="1000"/>
                        <a:t>Ei tarvitse lähteä villille: kaikkia yhteyksiä ei tarvitse kertoa. </a:t>
                      </a:r>
                    </a:p>
                    <a:p>
                      <a:endParaRPr lang="fi-FI" sz="1000"/>
                    </a:p>
                    <a:p>
                      <a:r>
                        <a:rPr lang="fi-FI" sz="1000"/>
                        <a:t>OK kertoa ensimmäiset kolme vuotta, miten koko toimitusketjua selvitetään. (</a:t>
                      </a:r>
                      <a:r>
                        <a:rPr lang="en-US" sz="1000"/>
                        <a:t>10.2 Transitional provision related to chapter 5 Value chain)</a:t>
                      </a:r>
                      <a:br>
                        <a:rPr lang="fi-FI" sz="1000"/>
                      </a:br>
                      <a:endParaRPr lang="en-US" sz="1000" dirty="0"/>
                    </a:p>
                  </a:txBody>
                  <a:tcPr/>
                </a:tc>
                <a:extLst>
                  <a:ext uri="{0D108BD9-81ED-4DB2-BD59-A6C34878D82A}">
                    <a16:rowId xmlns:a16="http://schemas.microsoft.com/office/drawing/2014/main" val="1980249165"/>
                  </a:ext>
                </a:extLst>
              </a:tr>
              <a:tr h="370840">
                <a:tc>
                  <a:txBody>
                    <a:bodyPr/>
                    <a:lstStyle/>
                    <a:p>
                      <a:r>
                        <a:rPr lang="fi-FI" sz="1000" b="1"/>
                        <a:t>Politiikat, toimet ja tavoitteet</a:t>
                      </a:r>
                      <a:endParaRPr lang="en-US" sz="1000"/>
                    </a:p>
                  </a:txBody>
                  <a:tcPr/>
                </a:tc>
                <a:tc>
                  <a:txBody>
                    <a:bodyPr/>
                    <a:lstStyle/>
                    <a:p>
                      <a:pPr marL="171450" indent="-171450">
                        <a:buFont typeface="Arial" panose="020B0604020202020204" pitchFamily="34" charset="0"/>
                        <a:buChar char="•"/>
                      </a:pPr>
                      <a:r>
                        <a:rPr lang="fi-FI" sz="1000"/>
                        <a:t>Politiikat sen arvoketjutoimijoiden saastuttamisen ehkäisemiseksi ja hallitsemiseksi</a:t>
                      </a:r>
                    </a:p>
                    <a:p>
                      <a:pPr marL="171450" indent="-171450">
                        <a:buFont typeface="Arial" panose="020B0604020202020204" pitchFamily="34" charset="0"/>
                        <a:buChar char="•"/>
                      </a:pPr>
                      <a:r>
                        <a:rPr lang="fi-FI" sz="1000"/>
                        <a:t>Arvoketjutoimijoiden lahjonnan ja korruption vastaiset koulutukset</a:t>
                      </a:r>
                    </a:p>
                    <a:p>
                      <a:pPr marL="171450" indent="-171450">
                        <a:buFont typeface="Arial" panose="020B0604020202020204" pitchFamily="34" charset="0"/>
                        <a:buChar char="•"/>
                      </a:pPr>
                      <a:r>
                        <a:rPr lang="fi-FI" sz="1000"/>
                        <a:t>Sopimusten lausekkeet, jotka koskevat ihmisoikeuksien kunnioittamista </a:t>
                      </a:r>
                    </a:p>
                    <a:p>
                      <a:pPr marL="171450" indent="-171450">
                        <a:buFont typeface="Arial" panose="020B0604020202020204" pitchFamily="34" charset="0"/>
                        <a:buChar char="•"/>
                      </a:pPr>
                      <a:r>
                        <a:rPr lang="fi-FI" sz="1000"/>
                        <a:t>toimittajia koskevat tavoitteet kestävästä materiaalien käytöstä, esimerkiksi X-prosenttisesti kierrätetystä sisällöstä tai X-prosentista vähemmän jätettä.</a:t>
                      </a:r>
                      <a:endParaRPr lang="en-US" sz="1000"/>
                    </a:p>
                  </a:txBody>
                  <a:tcPr/>
                </a:tc>
                <a:tc>
                  <a:txBody>
                    <a:bodyPr/>
                    <a:lstStyle/>
                    <a:p>
                      <a:r>
                        <a:rPr lang="fi-FI" sz="1000"/>
                        <a:t>OK kertoa ensimmäiset kolme vuotta vain edistymisestään, eikä varsinaisista PATeista. (</a:t>
                      </a:r>
                      <a:r>
                        <a:rPr lang="en-US" sz="1000"/>
                        <a:t>Transitional provision)</a:t>
                      </a:r>
                      <a:endParaRPr lang="fi-FI" sz="1000"/>
                    </a:p>
                  </a:txBody>
                  <a:tcPr/>
                </a:tc>
                <a:extLst>
                  <a:ext uri="{0D108BD9-81ED-4DB2-BD59-A6C34878D82A}">
                    <a16:rowId xmlns:a16="http://schemas.microsoft.com/office/drawing/2014/main" val="2707869212"/>
                  </a:ext>
                </a:extLst>
              </a:tr>
              <a:tr h="370840">
                <a:tc>
                  <a:txBody>
                    <a:bodyPr/>
                    <a:lstStyle/>
                    <a:p>
                      <a:r>
                        <a:rPr lang="fi-FI" sz="1000" b="1"/>
                        <a:t>Mistä tieto tulee</a:t>
                      </a:r>
                    </a:p>
                    <a:p>
                      <a:endParaRPr lang="fi-FI" sz="1000" b="1"/>
                    </a:p>
                    <a:p>
                      <a:endParaRPr lang="fi-FI" sz="1000" b="1"/>
                    </a:p>
                    <a:p>
                      <a:endParaRPr lang="fi-FI" sz="1000" b="1"/>
                    </a:p>
                    <a:p>
                      <a:endParaRPr lang="fi-FI" sz="1000" b="1"/>
                    </a:p>
                  </a:txBody>
                  <a:tcPr/>
                </a:tc>
                <a:tc>
                  <a:txBody>
                    <a:bodyPr/>
                    <a:lstStyle/>
                    <a:p>
                      <a:pPr marL="171450" indent="-171450">
                        <a:buFont typeface="Arial" panose="020B0604020202020204" pitchFamily="34" charset="0"/>
                        <a:buChar char="•"/>
                      </a:pPr>
                      <a:r>
                        <a:rPr lang="fi-FI" sz="1000"/>
                        <a:t>ILOSTAT</a:t>
                      </a:r>
                    </a:p>
                    <a:p>
                      <a:pPr marL="171450" indent="-171450">
                        <a:buFont typeface="Arial" panose="020B0604020202020204" pitchFamily="34" charset="0"/>
                        <a:buChar char="•"/>
                      </a:pPr>
                      <a:r>
                        <a:rPr lang="fi-FI" sz="1000"/>
                        <a:t>Maailmanpankki</a:t>
                      </a:r>
                    </a:p>
                    <a:p>
                      <a:pPr marL="171450" indent="-171450">
                        <a:buFont typeface="Arial" panose="020B0604020202020204" pitchFamily="34" charset="0"/>
                        <a:buChar char="•"/>
                      </a:pPr>
                      <a:r>
                        <a:rPr lang="fi-FI" sz="1000"/>
                        <a:t>Amnesty</a:t>
                      </a:r>
                    </a:p>
                    <a:p>
                      <a:pPr marL="171450" indent="-171450">
                        <a:buFont typeface="Arial" panose="020B0604020202020204" pitchFamily="34" charset="0"/>
                        <a:buChar char="•"/>
                      </a:pPr>
                      <a:r>
                        <a:rPr lang="fi-FI" sz="1000"/>
                        <a:t>U.S. Customs and Border protection</a:t>
                      </a:r>
                    </a:p>
                    <a:p>
                      <a:endParaRPr lang="fi-FI" sz="1000"/>
                    </a:p>
                  </a:txBody>
                  <a:tcPr/>
                </a:tc>
                <a:tc>
                  <a:txBody>
                    <a:bodyPr/>
                    <a:lstStyle/>
                    <a:p>
                      <a:r>
                        <a:rPr lang="fi-FI" sz="1000"/>
                        <a:t>OK myös kertoa ensimmäiset kolme vuotta vain edistymisestään tiedonkeruussa. (</a:t>
                      </a:r>
                      <a:r>
                        <a:rPr lang="en-US" sz="1000"/>
                        <a:t>Transitional provision )</a:t>
                      </a:r>
                    </a:p>
                  </a:txBody>
                  <a:tcPr/>
                </a:tc>
                <a:extLst>
                  <a:ext uri="{0D108BD9-81ED-4DB2-BD59-A6C34878D82A}">
                    <a16:rowId xmlns:a16="http://schemas.microsoft.com/office/drawing/2014/main" val="1933822419"/>
                  </a:ext>
                </a:extLst>
              </a:tr>
            </a:tbl>
          </a:graphicData>
        </a:graphic>
      </p:graphicFrame>
    </p:spTree>
    <p:extLst>
      <p:ext uri="{BB962C8B-B14F-4D97-AF65-F5344CB8AC3E}">
        <p14:creationId xmlns:p14="http://schemas.microsoft.com/office/powerpoint/2010/main" val="2899867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B18816B9-C966-9614-E259-1EDBC03F3372}"/>
              </a:ext>
            </a:extLst>
          </p:cNvPr>
          <p:cNvSpPr>
            <a:spLocks noGrp="1"/>
          </p:cNvSpPr>
          <p:nvPr>
            <p:ph type="sldNum" sz="quarter" idx="12"/>
          </p:nvPr>
        </p:nvSpPr>
        <p:spPr/>
        <p:txBody>
          <a:bodyPr/>
          <a:lstStyle/>
          <a:p>
            <a:fld id="{C4B6D6C4-FC56-B942-8CAF-D9B595FF1F43}" type="slidenum">
              <a:rPr lang="sv-SE" sz="800" smtClean="0"/>
              <a:pPr/>
              <a:t>16</a:t>
            </a:fld>
            <a:endParaRPr lang="sv-SE" sz="800"/>
          </a:p>
        </p:txBody>
      </p:sp>
      <p:pic>
        <p:nvPicPr>
          <p:cNvPr id="10" name="Kuva 9">
            <a:extLst>
              <a:ext uri="{FF2B5EF4-FFF2-40B4-BE49-F238E27FC236}">
                <a16:creationId xmlns:a16="http://schemas.microsoft.com/office/drawing/2014/main" id="{51293F08-1D5E-C2B6-6CAB-4F85BB9FD5CA}"/>
              </a:ext>
            </a:extLst>
          </p:cNvPr>
          <p:cNvPicPr>
            <a:picLocks noChangeAspect="1"/>
          </p:cNvPicPr>
          <p:nvPr/>
        </p:nvPicPr>
        <p:blipFill>
          <a:blip r:embed="rId2">
            <a:duotone>
              <a:schemeClr val="accent1">
                <a:shade val="45000"/>
                <a:satMod val="135000"/>
              </a:schemeClr>
              <a:prstClr val="white"/>
            </a:duotone>
          </a:blip>
          <a:srcRect b="624"/>
          <a:stretch/>
        </p:blipFill>
        <p:spPr>
          <a:xfrm>
            <a:off x="1230411" y="163641"/>
            <a:ext cx="6683178" cy="4527630"/>
          </a:xfrm>
          <a:prstGeom prst="rect">
            <a:avLst/>
          </a:prstGeom>
        </p:spPr>
      </p:pic>
      <p:sp>
        <p:nvSpPr>
          <p:cNvPr id="4" name="Tekstiruutu 3">
            <a:extLst>
              <a:ext uri="{FF2B5EF4-FFF2-40B4-BE49-F238E27FC236}">
                <a16:creationId xmlns:a16="http://schemas.microsoft.com/office/drawing/2014/main" id="{B8207EF5-24B1-614D-3948-658D5B52A5D5}"/>
              </a:ext>
            </a:extLst>
          </p:cNvPr>
          <p:cNvSpPr txBox="1"/>
          <p:nvPr/>
        </p:nvSpPr>
        <p:spPr>
          <a:xfrm>
            <a:off x="1404729" y="4752815"/>
            <a:ext cx="4572000" cy="215444"/>
          </a:xfrm>
          <a:prstGeom prst="rect">
            <a:avLst/>
          </a:prstGeom>
          <a:noFill/>
        </p:spPr>
        <p:txBody>
          <a:bodyPr wrap="square">
            <a:spAutoFit/>
          </a:bodyPr>
          <a:lstStyle/>
          <a:p>
            <a:r>
              <a:rPr lang="en-US" sz="800" dirty="0"/>
              <a:t>Lähde: EFRAG IG 2: Value Chain Implementation Guidance </a:t>
            </a:r>
          </a:p>
        </p:txBody>
      </p:sp>
    </p:spTree>
    <p:extLst>
      <p:ext uri="{BB962C8B-B14F-4D97-AF65-F5344CB8AC3E}">
        <p14:creationId xmlns:p14="http://schemas.microsoft.com/office/powerpoint/2010/main" val="41437876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5F8C2B47-587A-E32F-7541-2CD7987C8B07}"/>
              </a:ext>
            </a:extLst>
          </p:cNvPr>
          <p:cNvSpPr>
            <a:spLocks noGrp="1"/>
          </p:cNvSpPr>
          <p:nvPr>
            <p:ph type="sldNum" sz="quarter" idx="12"/>
          </p:nvPr>
        </p:nvSpPr>
        <p:spPr/>
        <p:txBody>
          <a:bodyPr/>
          <a:lstStyle/>
          <a:p>
            <a:fld id="{C4B6D6C4-FC56-B942-8CAF-D9B595FF1F43}" type="slidenum">
              <a:rPr lang="sv-SE" smtClean="0"/>
              <a:pPr/>
              <a:t>17</a:t>
            </a:fld>
            <a:endParaRPr lang="sv-SE"/>
          </a:p>
        </p:txBody>
      </p:sp>
      <p:pic>
        <p:nvPicPr>
          <p:cNvPr id="6" name="Kuva 5">
            <a:extLst>
              <a:ext uri="{FF2B5EF4-FFF2-40B4-BE49-F238E27FC236}">
                <a16:creationId xmlns:a16="http://schemas.microsoft.com/office/drawing/2014/main" id="{894A5093-EF76-CCD5-08DB-60AE3332BBD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13261" y="382382"/>
            <a:ext cx="3109331" cy="4378736"/>
          </a:xfrm>
          <a:prstGeom prst="rect">
            <a:avLst/>
          </a:prstGeom>
          <a:ln>
            <a:solidFill>
              <a:schemeClr val="bg2">
                <a:lumMod val="20000"/>
                <a:lumOff val="80000"/>
              </a:schemeClr>
            </a:solidFill>
          </a:ln>
          <a:effectLst>
            <a:outerShdw blurRad="50800" dist="38100" dir="2700000" algn="tl" rotWithShape="0">
              <a:prstClr val="black">
                <a:alpha val="40000"/>
              </a:prstClr>
            </a:outerShdw>
          </a:effectLst>
        </p:spPr>
      </p:pic>
      <p:sp>
        <p:nvSpPr>
          <p:cNvPr id="8" name="Tekstiruutu 7">
            <a:extLst>
              <a:ext uri="{FF2B5EF4-FFF2-40B4-BE49-F238E27FC236}">
                <a16:creationId xmlns:a16="http://schemas.microsoft.com/office/drawing/2014/main" id="{40B38AB5-8D62-E8C4-29C6-050BE967A8BA}"/>
              </a:ext>
            </a:extLst>
          </p:cNvPr>
          <p:cNvSpPr txBox="1"/>
          <p:nvPr/>
        </p:nvSpPr>
        <p:spPr>
          <a:xfrm>
            <a:off x="589723" y="889407"/>
            <a:ext cx="4572000" cy="1077218"/>
          </a:xfrm>
          <a:prstGeom prst="rect">
            <a:avLst/>
          </a:prstGeom>
          <a:noFill/>
        </p:spPr>
        <p:txBody>
          <a:bodyPr wrap="square">
            <a:spAutoFit/>
          </a:bodyPr>
          <a:lstStyle/>
          <a:p>
            <a:r>
              <a:rPr lang="en-US" sz="1600" err="1">
                <a:solidFill>
                  <a:schemeClr val="accent3"/>
                </a:solidFill>
              </a:rPr>
              <a:t>Vielä</a:t>
            </a:r>
            <a:r>
              <a:rPr lang="en-US" sz="1600">
                <a:solidFill>
                  <a:schemeClr val="accent3"/>
                </a:solidFill>
              </a:rPr>
              <a:t> </a:t>
            </a:r>
            <a:r>
              <a:rPr lang="en-US" sz="1600" err="1">
                <a:solidFill>
                  <a:schemeClr val="accent3"/>
                </a:solidFill>
              </a:rPr>
              <a:t>kysymyksiä</a:t>
            </a:r>
            <a:r>
              <a:rPr lang="en-US" sz="1600">
                <a:solidFill>
                  <a:schemeClr val="accent3"/>
                </a:solidFill>
              </a:rPr>
              <a:t>?</a:t>
            </a:r>
            <a:br>
              <a:rPr lang="en-US" sz="1600"/>
            </a:br>
            <a:br>
              <a:rPr lang="en-US" sz="1600"/>
            </a:br>
            <a:r>
              <a:rPr lang="en-US" sz="1600" err="1"/>
              <a:t>Muistakaa</a:t>
            </a:r>
            <a:r>
              <a:rPr lang="en-US" sz="1600"/>
              <a:t> EFRAG IG 2: </a:t>
            </a:r>
          </a:p>
          <a:p>
            <a:r>
              <a:rPr lang="en-US" sz="1600"/>
              <a:t>Value Chain Implementation Guidance </a:t>
            </a:r>
          </a:p>
        </p:txBody>
      </p:sp>
    </p:spTree>
    <p:extLst>
      <p:ext uri="{BB962C8B-B14F-4D97-AF65-F5344CB8AC3E}">
        <p14:creationId xmlns:p14="http://schemas.microsoft.com/office/powerpoint/2010/main" val="14987628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769B53AF-F358-B97C-3048-2CADB1E6E897}"/>
              </a:ext>
            </a:extLst>
          </p:cNvPr>
          <p:cNvSpPr>
            <a:spLocks noGrp="1"/>
          </p:cNvSpPr>
          <p:nvPr>
            <p:ph type="sldNum" sz="quarter" idx="12"/>
          </p:nvPr>
        </p:nvSpPr>
        <p:spPr/>
        <p:txBody>
          <a:bodyPr/>
          <a:lstStyle/>
          <a:p>
            <a:fld id="{C4B6D6C4-FC56-B942-8CAF-D9B595FF1F43}" type="slidenum">
              <a:rPr lang="sv-SE" smtClean="0"/>
              <a:pPr/>
              <a:t>18</a:t>
            </a:fld>
            <a:endParaRPr lang="sv-SE"/>
          </a:p>
        </p:txBody>
      </p:sp>
      <p:sp>
        <p:nvSpPr>
          <p:cNvPr id="3" name="Otsikko 2">
            <a:extLst>
              <a:ext uri="{FF2B5EF4-FFF2-40B4-BE49-F238E27FC236}">
                <a16:creationId xmlns:a16="http://schemas.microsoft.com/office/drawing/2014/main" id="{324AA6FC-02CB-7215-82AE-A6DA053067C9}"/>
              </a:ext>
            </a:extLst>
          </p:cNvPr>
          <p:cNvSpPr>
            <a:spLocks noGrp="1"/>
          </p:cNvSpPr>
          <p:nvPr>
            <p:ph type="title"/>
          </p:nvPr>
        </p:nvSpPr>
        <p:spPr>
          <a:xfrm>
            <a:off x="314771" y="1508936"/>
            <a:ext cx="4119996" cy="525044"/>
          </a:xfrm>
        </p:spPr>
        <p:txBody>
          <a:bodyPr/>
          <a:lstStyle/>
          <a:p>
            <a:pPr algn="ctr"/>
            <a:r>
              <a:rPr lang="fi-FI">
                <a:solidFill>
                  <a:schemeClr val="accent3"/>
                </a:solidFill>
              </a:rPr>
              <a:t>Maalaisjärki </a:t>
            </a:r>
            <a:r>
              <a:rPr lang="fi-FI" dirty="0">
                <a:solidFill>
                  <a:schemeClr val="accent3"/>
                </a:solidFill>
              </a:rPr>
              <a:t>se voiton vie</a:t>
            </a:r>
            <a:r>
              <a:rPr lang="fi-FI">
                <a:solidFill>
                  <a:schemeClr val="accent3"/>
                </a:solidFill>
              </a:rPr>
              <a:t>!</a:t>
            </a:r>
            <a:endParaRPr lang="en-US">
              <a:solidFill>
                <a:schemeClr val="accent3"/>
              </a:solidFill>
            </a:endParaRPr>
          </a:p>
        </p:txBody>
      </p:sp>
      <p:sp>
        <p:nvSpPr>
          <p:cNvPr id="5" name="Tekstiruutu 4">
            <a:extLst>
              <a:ext uri="{FF2B5EF4-FFF2-40B4-BE49-F238E27FC236}">
                <a16:creationId xmlns:a16="http://schemas.microsoft.com/office/drawing/2014/main" id="{4B894CE3-C530-44FE-3B16-1B7BCEC2FC88}"/>
              </a:ext>
            </a:extLst>
          </p:cNvPr>
          <p:cNvSpPr txBox="1"/>
          <p:nvPr/>
        </p:nvSpPr>
        <p:spPr>
          <a:xfrm>
            <a:off x="781206" y="2033980"/>
            <a:ext cx="3315693" cy="3045350"/>
          </a:xfrm>
          <a:prstGeom prst="rect">
            <a:avLst/>
          </a:prstGeom>
          <a:noFill/>
        </p:spPr>
        <p:txBody>
          <a:bodyPr wrap="square" rtlCol="0">
            <a:noAutofit/>
          </a:bodyPr>
          <a:lstStyle/>
          <a:p>
            <a:pPr algn="ctr"/>
            <a:r>
              <a:rPr lang="fi-FI" sz="1400" dirty="0"/>
              <a:t>Riippumatta siitä astuuko </a:t>
            </a:r>
            <a:r>
              <a:rPr lang="fi-FI" sz="1400" dirty="0" err="1"/>
              <a:t>Omnibus</a:t>
            </a:r>
            <a:r>
              <a:rPr lang="fi-FI" sz="1400" dirty="0"/>
              <a:t> voimaan, arvoketjun kartoittaminen on </a:t>
            </a:r>
            <a:r>
              <a:rPr lang="fi-FI" sz="1400" dirty="0" err="1"/>
              <a:t>busineksesi</a:t>
            </a:r>
            <a:r>
              <a:rPr lang="fi-FI" sz="1400" dirty="0"/>
              <a:t> kannalta strategisesti järkevää.</a:t>
            </a:r>
          </a:p>
          <a:p>
            <a:pPr algn="ctr"/>
            <a:endParaRPr lang="fi-FI" sz="1400" dirty="0"/>
          </a:p>
          <a:p>
            <a:pPr algn="ctr"/>
            <a:r>
              <a:rPr lang="fi-FI" sz="1400"/>
              <a:t>Älä kompastu haastaviin ilmaisuihin. Kuvaa se, mikä on tärkeää, ja perustele valintasi.</a:t>
            </a:r>
          </a:p>
          <a:p>
            <a:pPr algn="ctr"/>
            <a:endParaRPr lang="en-US" sz="1400"/>
          </a:p>
        </p:txBody>
      </p:sp>
      <p:pic>
        <p:nvPicPr>
          <p:cNvPr id="8" name="Kuva 7">
            <a:extLst>
              <a:ext uri="{FF2B5EF4-FFF2-40B4-BE49-F238E27FC236}">
                <a16:creationId xmlns:a16="http://schemas.microsoft.com/office/drawing/2014/main" id="{E3EB533C-30B3-2A8C-7A52-F93C7549D52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709234" y="645574"/>
            <a:ext cx="3852352" cy="3852352"/>
          </a:xfrm>
          <a:prstGeom prst="rect">
            <a:avLst/>
          </a:prstGeom>
        </p:spPr>
      </p:pic>
    </p:spTree>
    <p:extLst>
      <p:ext uri="{BB962C8B-B14F-4D97-AF65-F5344CB8AC3E}">
        <p14:creationId xmlns:p14="http://schemas.microsoft.com/office/powerpoint/2010/main" val="139971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A71BC-ED9A-81D1-2CCD-D68D2078D8F3}"/>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DA09FD1C-28F8-D9AF-9E35-4C1E0F31E362}"/>
              </a:ext>
            </a:extLst>
          </p:cNvPr>
          <p:cNvSpPr>
            <a:spLocks noGrp="1"/>
          </p:cNvSpPr>
          <p:nvPr>
            <p:ph type="title"/>
          </p:nvPr>
        </p:nvSpPr>
        <p:spPr>
          <a:xfrm>
            <a:off x="740733" y="3062605"/>
            <a:ext cx="7854949" cy="708971"/>
          </a:xfrm>
        </p:spPr>
        <p:txBody>
          <a:bodyPr/>
          <a:lstStyle/>
          <a:p>
            <a:pPr>
              <a:spcBef>
                <a:spcPts val="1200"/>
              </a:spcBef>
            </a:pPr>
            <a:r>
              <a:rPr lang="fi-FI" sz="3600"/>
              <a:t>Näin meidän yritys sen ratkaisi </a:t>
            </a:r>
          </a:p>
        </p:txBody>
      </p:sp>
      <p:pic>
        <p:nvPicPr>
          <p:cNvPr id="4" name="Bild 3" descr="Nyp och zooma in med hel fyllning">
            <a:extLst>
              <a:ext uri="{FF2B5EF4-FFF2-40B4-BE49-F238E27FC236}">
                <a16:creationId xmlns:a16="http://schemas.microsoft.com/office/drawing/2014/main" id="{7B7F1A4C-B97E-B6A1-10B4-203563FDEC4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40734" y="501946"/>
            <a:ext cx="2427767" cy="2427767"/>
          </a:xfrm>
          <a:prstGeom prst="rect">
            <a:avLst/>
          </a:prstGeom>
        </p:spPr>
      </p:pic>
    </p:spTree>
    <p:extLst>
      <p:ext uri="{BB962C8B-B14F-4D97-AF65-F5344CB8AC3E}">
        <p14:creationId xmlns:p14="http://schemas.microsoft.com/office/powerpoint/2010/main" val="28745631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90A8DD38-C44F-3654-A47A-526A03A3E727}"/>
              </a:ext>
            </a:extLst>
          </p:cNvPr>
          <p:cNvSpPr>
            <a:spLocks noGrp="1"/>
          </p:cNvSpPr>
          <p:nvPr>
            <p:ph type="sldNum" sz="quarter" idx="12"/>
          </p:nvPr>
        </p:nvSpPr>
        <p:spPr/>
        <p:txBody>
          <a:bodyPr/>
          <a:lstStyle/>
          <a:p>
            <a:fld id="{C4B6D6C4-FC56-B942-8CAF-D9B595FF1F43}" type="slidenum">
              <a:rPr lang="sv-SE" smtClean="0"/>
              <a:pPr/>
              <a:t>2</a:t>
            </a:fld>
            <a:endParaRPr lang="sv-SE"/>
          </a:p>
        </p:txBody>
      </p:sp>
      <p:sp>
        <p:nvSpPr>
          <p:cNvPr id="3" name="Otsikko 2">
            <a:extLst>
              <a:ext uri="{FF2B5EF4-FFF2-40B4-BE49-F238E27FC236}">
                <a16:creationId xmlns:a16="http://schemas.microsoft.com/office/drawing/2014/main" id="{1597F398-626E-465F-3439-781F284CE20D}"/>
              </a:ext>
            </a:extLst>
          </p:cNvPr>
          <p:cNvSpPr>
            <a:spLocks noGrp="1"/>
          </p:cNvSpPr>
          <p:nvPr>
            <p:ph type="title"/>
          </p:nvPr>
        </p:nvSpPr>
        <p:spPr/>
        <p:txBody>
          <a:bodyPr/>
          <a:lstStyle/>
          <a:p>
            <a:r>
              <a:rPr lang="fi-FI"/>
              <a:t>Agenda</a:t>
            </a:r>
            <a:endParaRPr lang="en-US"/>
          </a:p>
        </p:txBody>
      </p:sp>
      <p:sp>
        <p:nvSpPr>
          <p:cNvPr id="4" name="Sisällön paikkamerkki 3">
            <a:extLst>
              <a:ext uri="{FF2B5EF4-FFF2-40B4-BE49-F238E27FC236}">
                <a16:creationId xmlns:a16="http://schemas.microsoft.com/office/drawing/2014/main" id="{34ACABB2-B7DD-213A-459D-F00B9A3FCABF}"/>
              </a:ext>
            </a:extLst>
          </p:cNvPr>
          <p:cNvSpPr>
            <a:spLocks noGrp="1"/>
          </p:cNvSpPr>
          <p:nvPr>
            <p:ph sz="quarter" idx="13"/>
          </p:nvPr>
        </p:nvSpPr>
        <p:spPr>
          <a:xfrm>
            <a:off x="3776870" y="483912"/>
            <a:ext cx="4866577" cy="4595418"/>
          </a:xfrm>
        </p:spPr>
        <p:txBody>
          <a:bodyPr/>
          <a:lstStyle/>
          <a:p>
            <a:pPr>
              <a:spcBef>
                <a:spcPts val="0"/>
              </a:spcBef>
            </a:pPr>
            <a:r>
              <a:rPr lang="fi-FI" sz="1200" b="1" err="1"/>
              <a:t>FIBSin</a:t>
            </a:r>
            <a:r>
              <a:rPr lang="fi-FI" sz="1200" b="1"/>
              <a:t> ja </a:t>
            </a:r>
            <a:r>
              <a:rPr lang="fi-FI" sz="1200" b="1" err="1"/>
              <a:t>Enactin</a:t>
            </a:r>
            <a:r>
              <a:rPr lang="fi-FI" sz="1200" b="1"/>
              <a:t> tervehdykset</a:t>
            </a:r>
          </a:p>
          <a:p>
            <a:pPr>
              <a:spcBef>
                <a:spcPts val="0"/>
              </a:spcBef>
            </a:pPr>
            <a:br>
              <a:rPr lang="fi-FI" sz="1200"/>
            </a:br>
            <a:r>
              <a:rPr lang="fi-FI" sz="1200" b="1"/>
              <a:t>Alkulämmittely</a:t>
            </a:r>
          </a:p>
          <a:p>
            <a:pPr>
              <a:spcBef>
                <a:spcPts val="0"/>
              </a:spcBef>
            </a:pPr>
            <a:br>
              <a:rPr lang="fi-FI" sz="1200"/>
            </a:br>
            <a:r>
              <a:rPr lang="fi-FI" sz="1200" b="1"/>
              <a:t>Arvoketju – jaa, että mitä tästä pitikään raportoida? Ja </a:t>
            </a:r>
            <a:r>
              <a:rPr lang="fi-FI" sz="1200" b="1" err="1"/>
              <a:t>entäs</a:t>
            </a:r>
            <a:r>
              <a:rPr lang="fi-FI" sz="1200" b="1"/>
              <a:t> se </a:t>
            </a:r>
            <a:r>
              <a:rPr lang="fi-FI" sz="1200" b="1" err="1"/>
              <a:t>Omnibus</a:t>
            </a:r>
            <a:r>
              <a:rPr lang="fi-FI" sz="1200" b="1"/>
              <a:t>?</a:t>
            </a:r>
            <a:r>
              <a:rPr lang="fi-FI" sz="1200"/>
              <a:t> Tuuli Nummelin, </a:t>
            </a:r>
            <a:r>
              <a:rPr lang="fi-FI" sz="1200" err="1"/>
              <a:t>Enact</a:t>
            </a:r>
            <a:endParaRPr lang="fi-FI" sz="1200"/>
          </a:p>
          <a:p>
            <a:pPr>
              <a:spcBef>
                <a:spcPts val="0"/>
              </a:spcBef>
            </a:pPr>
            <a:br>
              <a:rPr lang="fi-FI" sz="1200"/>
            </a:br>
            <a:r>
              <a:rPr lang="fi-FI" sz="1200" b="1"/>
              <a:t>Näin </a:t>
            </a:r>
            <a:r>
              <a:rPr lang="fi-FI" sz="1200" b="1">
                <a:solidFill>
                  <a:schemeClr val="tx2">
                    <a:lumMod val="60000"/>
                    <a:lumOff val="40000"/>
                  </a:schemeClr>
                </a:solidFill>
              </a:rPr>
              <a:t>meidän yritys sen </a:t>
            </a:r>
            <a:r>
              <a:rPr lang="fi-FI" sz="1200" b="1"/>
              <a:t>ratkoi – pöytäkeskustelut</a:t>
            </a:r>
          </a:p>
          <a:p>
            <a:pPr>
              <a:spcBef>
                <a:spcPts val="0"/>
              </a:spcBef>
            </a:pPr>
            <a:br>
              <a:rPr lang="fi-FI" sz="1200"/>
            </a:br>
            <a:r>
              <a:rPr lang="fi-FI" sz="1200" b="1" err="1"/>
              <a:t>Fingrid</a:t>
            </a:r>
            <a:r>
              <a:rPr lang="fi-FI" sz="1200" b="1"/>
              <a:t> – yrityscase-esittely</a:t>
            </a:r>
            <a:r>
              <a:rPr lang="fi-FI" sz="1200"/>
              <a:t>, Satu Vuorikoski, </a:t>
            </a:r>
            <a:r>
              <a:rPr lang="fi-FI" sz="1200" err="1"/>
              <a:t>Fingrid</a:t>
            </a:r>
            <a:endParaRPr lang="fi-FI" sz="1200"/>
          </a:p>
          <a:p>
            <a:pPr>
              <a:spcBef>
                <a:spcPts val="0"/>
              </a:spcBef>
            </a:pPr>
            <a:br>
              <a:rPr lang="fi-FI" sz="1200"/>
            </a:br>
            <a:endParaRPr lang="fi-FI" sz="1200"/>
          </a:p>
          <a:p>
            <a:pPr>
              <a:spcBef>
                <a:spcPts val="0"/>
              </a:spcBef>
            </a:pPr>
            <a:r>
              <a:rPr lang="fi-FI" sz="1200" b="1"/>
              <a:t>Kahvitauko</a:t>
            </a:r>
            <a:r>
              <a:rPr lang="fi-FI" sz="1200"/>
              <a:t> </a:t>
            </a:r>
          </a:p>
          <a:p>
            <a:pPr>
              <a:spcBef>
                <a:spcPts val="0"/>
              </a:spcBef>
            </a:pPr>
            <a:br>
              <a:rPr lang="fi-FI" sz="1200"/>
            </a:br>
            <a:r>
              <a:rPr lang="fi-FI" sz="1200" b="1"/>
              <a:t>Näin </a:t>
            </a:r>
            <a:r>
              <a:rPr lang="fi-FI" sz="1200" b="1">
                <a:solidFill>
                  <a:schemeClr val="accent3"/>
                </a:solidFill>
              </a:rPr>
              <a:t>nuo</a:t>
            </a:r>
            <a:r>
              <a:rPr lang="fi-FI" sz="1200" b="1"/>
              <a:t> sen ratkaisivat – uusien raporttien arviointeja</a:t>
            </a:r>
            <a:endParaRPr lang="fi-FI" sz="1200"/>
          </a:p>
          <a:p>
            <a:pPr marL="171450" indent="-171450">
              <a:spcBef>
                <a:spcPts val="0"/>
              </a:spcBef>
              <a:buFont typeface="Arial" panose="020B0604020202020204" pitchFamily="34" charset="0"/>
              <a:buChar char="•"/>
            </a:pPr>
            <a:r>
              <a:rPr lang="fi-FI" sz="1200"/>
              <a:t>Ryhmätyö</a:t>
            </a:r>
          </a:p>
          <a:p>
            <a:pPr marL="171450" indent="-171450">
              <a:spcBef>
                <a:spcPts val="0"/>
              </a:spcBef>
              <a:buFont typeface="Arial" panose="020B0604020202020204" pitchFamily="34" charset="0"/>
              <a:buChar char="•"/>
            </a:pPr>
            <a:r>
              <a:rPr lang="fi-FI" sz="1200" err="1"/>
              <a:t>Enactin</a:t>
            </a:r>
            <a:r>
              <a:rPr lang="fi-FI" sz="1200"/>
              <a:t> näkemykset</a:t>
            </a:r>
            <a:br>
              <a:rPr lang="fi-FI" sz="1200"/>
            </a:br>
            <a:endParaRPr lang="fi-FI" sz="1200"/>
          </a:p>
          <a:p>
            <a:pPr>
              <a:spcBef>
                <a:spcPts val="0"/>
              </a:spcBef>
            </a:pPr>
            <a:r>
              <a:rPr lang="fi-FI" sz="1200" b="1"/>
              <a:t>Yhteenveto ja päätössanat</a:t>
            </a:r>
            <a:r>
              <a:rPr lang="fi-FI" sz="1200"/>
              <a:t>, FIBS ja </a:t>
            </a:r>
            <a:r>
              <a:rPr lang="fi-FI" sz="1200" err="1"/>
              <a:t>Enact</a:t>
            </a:r>
            <a:r>
              <a:rPr lang="fi-FI" sz="1200"/>
              <a:t> + loppukysely</a:t>
            </a:r>
            <a:br>
              <a:rPr lang="fi-FI" sz="1200"/>
            </a:br>
            <a:endParaRPr lang="fi-FI" sz="1200"/>
          </a:p>
          <a:p>
            <a:pPr>
              <a:spcBef>
                <a:spcPts val="1200"/>
              </a:spcBef>
            </a:pPr>
            <a:endParaRPr lang="fi-FI" sz="900"/>
          </a:p>
          <a:p>
            <a:pPr>
              <a:spcBef>
                <a:spcPts val="1200"/>
              </a:spcBef>
            </a:pPr>
            <a:endParaRPr lang="en-US" sz="900"/>
          </a:p>
        </p:txBody>
      </p:sp>
      <p:sp>
        <p:nvSpPr>
          <p:cNvPr id="5" name="Oval 11">
            <a:extLst>
              <a:ext uri="{FF2B5EF4-FFF2-40B4-BE49-F238E27FC236}">
                <a16:creationId xmlns:a16="http://schemas.microsoft.com/office/drawing/2014/main" id="{0D917D85-350E-11F6-5083-47420952334E}"/>
              </a:ext>
            </a:extLst>
          </p:cNvPr>
          <p:cNvSpPr/>
          <p:nvPr/>
        </p:nvSpPr>
        <p:spPr>
          <a:xfrm>
            <a:off x="3016366" y="1770077"/>
            <a:ext cx="347033" cy="345412"/>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US" sz="1349" b="1">
                <a:solidFill>
                  <a:prstClr val="white"/>
                </a:solidFill>
                <a:latin typeface="Georgia" panose="02040502050405020303" pitchFamily="18" charset="0"/>
                <a:cs typeface="Segoe UI" panose="020B0502040204020203" pitchFamily="34" charset="0"/>
              </a:rPr>
              <a:t>4</a:t>
            </a:r>
          </a:p>
        </p:txBody>
      </p:sp>
      <p:sp>
        <p:nvSpPr>
          <p:cNvPr id="6" name="Oval 9">
            <a:extLst>
              <a:ext uri="{FF2B5EF4-FFF2-40B4-BE49-F238E27FC236}">
                <a16:creationId xmlns:a16="http://schemas.microsoft.com/office/drawing/2014/main" id="{4C015F65-E202-EFD8-11B9-555C1E90797D}"/>
              </a:ext>
            </a:extLst>
          </p:cNvPr>
          <p:cNvSpPr/>
          <p:nvPr/>
        </p:nvSpPr>
        <p:spPr>
          <a:xfrm>
            <a:off x="3016365" y="2184418"/>
            <a:ext cx="347033" cy="345412"/>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US" sz="1349" b="1">
                <a:solidFill>
                  <a:prstClr val="white"/>
                </a:solidFill>
                <a:latin typeface="Georgia" panose="02040502050405020303" pitchFamily="18" charset="0"/>
                <a:cs typeface="Segoe UI" panose="020B0502040204020203" pitchFamily="34" charset="0"/>
              </a:rPr>
              <a:t>5</a:t>
            </a:r>
            <a:endParaRPr lang="en-GB" sz="1349" b="1">
              <a:solidFill>
                <a:prstClr val="white"/>
              </a:solidFill>
              <a:latin typeface="Georgia" panose="02040502050405020303" pitchFamily="18" charset="0"/>
              <a:cs typeface="Segoe UI" panose="020B0502040204020203" pitchFamily="34" charset="0"/>
            </a:endParaRPr>
          </a:p>
        </p:txBody>
      </p:sp>
      <p:sp>
        <p:nvSpPr>
          <p:cNvPr id="7" name="Oval 9">
            <a:extLst>
              <a:ext uri="{FF2B5EF4-FFF2-40B4-BE49-F238E27FC236}">
                <a16:creationId xmlns:a16="http://schemas.microsoft.com/office/drawing/2014/main" id="{5BB28380-7019-2C95-23AA-FF32DCA50EFD}"/>
              </a:ext>
            </a:extLst>
          </p:cNvPr>
          <p:cNvSpPr/>
          <p:nvPr/>
        </p:nvSpPr>
        <p:spPr>
          <a:xfrm>
            <a:off x="3016363" y="3028011"/>
            <a:ext cx="347033" cy="345412"/>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GB" sz="1349" b="1">
                <a:solidFill>
                  <a:prstClr val="white"/>
                </a:solidFill>
                <a:latin typeface="Georgia" panose="02040502050405020303" pitchFamily="18" charset="0"/>
                <a:cs typeface="Segoe UI" panose="020B0502040204020203" pitchFamily="34" charset="0"/>
              </a:rPr>
              <a:t>6</a:t>
            </a:r>
          </a:p>
        </p:txBody>
      </p:sp>
      <p:sp>
        <p:nvSpPr>
          <p:cNvPr id="9" name="Oval 9">
            <a:extLst>
              <a:ext uri="{FF2B5EF4-FFF2-40B4-BE49-F238E27FC236}">
                <a16:creationId xmlns:a16="http://schemas.microsoft.com/office/drawing/2014/main" id="{F1378C19-B7B6-4F2F-E169-60EB1C60C10A}"/>
              </a:ext>
            </a:extLst>
          </p:cNvPr>
          <p:cNvSpPr/>
          <p:nvPr/>
        </p:nvSpPr>
        <p:spPr>
          <a:xfrm>
            <a:off x="3016363" y="3770019"/>
            <a:ext cx="347033" cy="345412"/>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fi-FI" sz="1349" b="1">
                <a:solidFill>
                  <a:prstClr val="white"/>
                </a:solidFill>
                <a:latin typeface="Georgia" panose="02040502050405020303" pitchFamily="18" charset="0"/>
                <a:cs typeface="Segoe UI" panose="020B0502040204020203" pitchFamily="34" charset="0"/>
              </a:rPr>
              <a:t>7</a:t>
            </a:r>
            <a:endParaRPr lang="en-GB" sz="1349" b="1">
              <a:solidFill>
                <a:prstClr val="white"/>
              </a:solidFill>
              <a:latin typeface="Georgia" panose="02040502050405020303" pitchFamily="18" charset="0"/>
              <a:cs typeface="Segoe UI" panose="020B0502040204020203" pitchFamily="34" charset="0"/>
            </a:endParaRPr>
          </a:p>
        </p:txBody>
      </p:sp>
      <p:sp>
        <p:nvSpPr>
          <p:cNvPr id="10" name="Oval 11">
            <a:extLst>
              <a:ext uri="{FF2B5EF4-FFF2-40B4-BE49-F238E27FC236}">
                <a16:creationId xmlns:a16="http://schemas.microsoft.com/office/drawing/2014/main" id="{39BAE890-897B-A90B-6F6B-6F1A0F1DFDF5}"/>
              </a:ext>
            </a:extLst>
          </p:cNvPr>
          <p:cNvSpPr/>
          <p:nvPr/>
        </p:nvSpPr>
        <p:spPr>
          <a:xfrm>
            <a:off x="3016369" y="421419"/>
            <a:ext cx="347033" cy="345412"/>
          </a:xfrm>
          <a:prstGeom prst="ellipse">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US" sz="1349" b="1">
                <a:solidFill>
                  <a:prstClr val="white"/>
                </a:solidFill>
                <a:latin typeface="Georgia" panose="02040502050405020303" pitchFamily="18" charset="0"/>
                <a:cs typeface="Segoe UI" panose="020B0502040204020203" pitchFamily="34" charset="0"/>
              </a:rPr>
              <a:t>1</a:t>
            </a:r>
          </a:p>
        </p:txBody>
      </p:sp>
      <p:sp>
        <p:nvSpPr>
          <p:cNvPr id="11" name="Oval 9">
            <a:extLst>
              <a:ext uri="{FF2B5EF4-FFF2-40B4-BE49-F238E27FC236}">
                <a16:creationId xmlns:a16="http://schemas.microsoft.com/office/drawing/2014/main" id="{912BA783-8C7C-5443-7C77-84CA07C65AA0}"/>
              </a:ext>
            </a:extLst>
          </p:cNvPr>
          <p:cNvSpPr/>
          <p:nvPr/>
        </p:nvSpPr>
        <p:spPr>
          <a:xfrm>
            <a:off x="3016368" y="835760"/>
            <a:ext cx="347033" cy="345412"/>
          </a:xfrm>
          <a:prstGeom prst="ellipse">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en-US" sz="1349" b="1">
                <a:solidFill>
                  <a:prstClr val="white"/>
                </a:solidFill>
                <a:latin typeface="Georgia" panose="02040502050405020303" pitchFamily="18" charset="0"/>
                <a:cs typeface="Segoe UI" panose="020B0502040204020203" pitchFamily="34" charset="0"/>
              </a:rPr>
              <a:t>2</a:t>
            </a:r>
            <a:endParaRPr lang="en-GB" sz="1349" b="1">
              <a:solidFill>
                <a:prstClr val="white"/>
              </a:solidFill>
              <a:latin typeface="Georgia" panose="02040502050405020303" pitchFamily="18" charset="0"/>
              <a:cs typeface="Segoe UI" panose="020B0502040204020203" pitchFamily="34" charset="0"/>
            </a:endParaRPr>
          </a:p>
        </p:txBody>
      </p:sp>
      <p:sp>
        <p:nvSpPr>
          <p:cNvPr id="12" name="Oval 9">
            <a:extLst>
              <a:ext uri="{FF2B5EF4-FFF2-40B4-BE49-F238E27FC236}">
                <a16:creationId xmlns:a16="http://schemas.microsoft.com/office/drawing/2014/main" id="{AF11C8B8-0BE5-D513-7415-0F00065C91DC}"/>
              </a:ext>
            </a:extLst>
          </p:cNvPr>
          <p:cNvSpPr/>
          <p:nvPr/>
        </p:nvSpPr>
        <p:spPr>
          <a:xfrm>
            <a:off x="3016367" y="1269704"/>
            <a:ext cx="347033" cy="34541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421401">
              <a:defRPr/>
            </a:pPr>
            <a:r>
              <a:rPr lang="sv-SE" sz="1349" b="1">
                <a:solidFill>
                  <a:prstClr val="white"/>
                </a:solidFill>
                <a:latin typeface="Georgia" panose="02040502050405020303" pitchFamily="18" charset="0"/>
                <a:cs typeface="Segoe UI" panose="020B0502040204020203" pitchFamily="34" charset="0"/>
              </a:rPr>
              <a:t>3</a:t>
            </a:r>
            <a:endParaRPr lang="en-GB" sz="1349" b="1">
              <a:solidFill>
                <a:prstClr val="white"/>
              </a:solidFill>
              <a:latin typeface="Georgia" panose="02040502050405020303" pitchFamily="18" charset="0"/>
              <a:cs typeface="Segoe UI" panose="020B0502040204020203" pitchFamily="34" charset="0"/>
            </a:endParaRPr>
          </a:p>
        </p:txBody>
      </p:sp>
      <p:pic>
        <p:nvPicPr>
          <p:cNvPr id="14" name="Kuva 13" descr="Kahvi ääriviiva">
            <a:extLst>
              <a:ext uri="{FF2B5EF4-FFF2-40B4-BE49-F238E27FC236}">
                <a16:creationId xmlns:a16="http://schemas.microsoft.com/office/drawing/2014/main" id="{F49115A7-3B79-B003-D1E2-8518197743D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841601" y="2571750"/>
            <a:ext cx="366255" cy="366255"/>
          </a:xfrm>
          <a:prstGeom prst="rect">
            <a:avLst/>
          </a:prstGeom>
        </p:spPr>
      </p:pic>
    </p:spTree>
    <p:extLst>
      <p:ext uri="{BB962C8B-B14F-4D97-AF65-F5344CB8AC3E}">
        <p14:creationId xmlns:p14="http://schemas.microsoft.com/office/powerpoint/2010/main" val="32545593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5897068-D730-B02B-ECA1-13A3A5D0843E}"/>
              </a:ext>
            </a:extLst>
          </p:cNvPr>
          <p:cNvSpPr>
            <a:spLocks noGrp="1"/>
          </p:cNvSpPr>
          <p:nvPr>
            <p:ph type="sldNum" sz="quarter" idx="12"/>
          </p:nvPr>
        </p:nvSpPr>
        <p:spPr/>
        <p:txBody>
          <a:bodyPr/>
          <a:lstStyle/>
          <a:p>
            <a:fld id="{C4B6D6C4-FC56-B942-8CAF-D9B595FF1F43}" type="slidenum">
              <a:rPr lang="sv-SE" smtClean="0"/>
              <a:pPr/>
              <a:t>20</a:t>
            </a:fld>
            <a:endParaRPr lang="sv-SE"/>
          </a:p>
        </p:txBody>
      </p:sp>
      <p:sp>
        <p:nvSpPr>
          <p:cNvPr id="3" name="Otsikko 2">
            <a:extLst>
              <a:ext uri="{FF2B5EF4-FFF2-40B4-BE49-F238E27FC236}">
                <a16:creationId xmlns:a16="http://schemas.microsoft.com/office/drawing/2014/main" id="{8CF8CAA0-39A6-6E41-D26C-3CCFB735CB55}"/>
              </a:ext>
            </a:extLst>
          </p:cNvPr>
          <p:cNvSpPr>
            <a:spLocks noGrp="1"/>
          </p:cNvSpPr>
          <p:nvPr>
            <p:ph type="title"/>
          </p:nvPr>
        </p:nvSpPr>
        <p:spPr>
          <a:xfrm>
            <a:off x="125433" y="239720"/>
            <a:ext cx="8509748" cy="525044"/>
          </a:xfrm>
        </p:spPr>
        <p:txBody>
          <a:bodyPr/>
          <a:lstStyle/>
          <a:p>
            <a:r>
              <a:rPr lang="fi-FI" dirty="0"/>
              <a:t>Ryhmätyö- Parhaat käytännöt (n 20min)</a:t>
            </a:r>
            <a:br>
              <a:rPr lang="fi-FI" dirty="0"/>
            </a:br>
            <a:endParaRPr lang="en-US" b="0" dirty="0"/>
          </a:p>
        </p:txBody>
      </p:sp>
      <p:sp>
        <p:nvSpPr>
          <p:cNvPr id="10" name="Platshållare för innehåll 9">
            <a:extLst>
              <a:ext uri="{FF2B5EF4-FFF2-40B4-BE49-F238E27FC236}">
                <a16:creationId xmlns:a16="http://schemas.microsoft.com/office/drawing/2014/main" id="{BD513CBD-44DA-0F05-7B8C-50677A67FCF2}"/>
              </a:ext>
            </a:extLst>
          </p:cNvPr>
          <p:cNvSpPr>
            <a:spLocks noGrp="1"/>
          </p:cNvSpPr>
          <p:nvPr>
            <p:ph sz="quarter" idx="13"/>
          </p:nvPr>
        </p:nvSpPr>
        <p:spPr>
          <a:xfrm>
            <a:off x="254001" y="767081"/>
            <a:ext cx="5204046" cy="3967480"/>
          </a:xfrm>
        </p:spPr>
        <p:txBody>
          <a:bodyPr/>
          <a:lstStyle/>
          <a:p>
            <a:r>
              <a:rPr lang="fi-FI" b="1"/>
              <a:t>TAVOITE: </a:t>
            </a:r>
            <a:r>
              <a:rPr lang="fi-FI" b="0"/>
              <a:t>Kaikilla on työ kesken arvoketjun arviointiin, hallintaan ja raportointiin liittyen. Ryhmätyön tarkoituksena on siksi keskittyä parhaiden käytäntöjen jakamiseen. </a:t>
            </a:r>
          </a:p>
          <a:p>
            <a:endParaRPr lang="fi-FI" b="0"/>
          </a:p>
          <a:p>
            <a:r>
              <a:rPr lang="fi-FI" b="1"/>
              <a:t>FOKUS: </a:t>
            </a:r>
            <a:r>
              <a:rPr lang="fi-FI"/>
              <a:t>Mielestänne parhaat käytännöt omasta yrityksestä. </a:t>
            </a:r>
            <a:endParaRPr lang="fi-FI" b="0"/>
          </a:p>
          <a:p>
            <a:endParaRPr lang="fi-FI"/>
          </a:p>
          <a:p>
            <a:r>
              <a:rPr lang="fi-FI" b="1">
                <a:solidFill>
                  <a:schemeClr val="accent1">
                    <a:lumMod val="60000"/>
                    <a:lumOff val="40000"/>
                  </a:schemeClr>
                </a:solidFill>
              </a:rPr>
              <a:t>TEHTÄVÄ: </a:t>
            </a:r>
          </a:p>
          <a:p>
            <a:pPr marL="342900" indent="-342900">
              <a:buFont typeface="+mj-lt"/>
              <a:buAutoNum type="arabicPeriod"/>
            </a:pPr>
            <a:r>
              <a:rPr lang="fi-FI">
                <a:solidFill>
                  <a:schemeClr val="accent1">
                    <a:lumMod val="60000"/>
                    <a:lumOff val="40000"/>
                  </a:schemeClr>
                </a:solidFill>
              </a:rPr>
              <a:t>Keskustelkaa ryhmissänne ja kirjatkaa parhaimmat ideat/vinkit/käytännöt post-it lapuille. Laittakaa erilliset vinkit eri lapuille jotta ne voi jakaa annettujen aiheitten mukaan. </a:t>
            </a:r>
          </a:p>
          <a:p>
            <a:pPr marL="342900" indent="-342900">
              <a:buFont typeface="+mj-lt"/>
              <a:buAutoNum type="arabicPeriod"/>
            </a:pPr>
            <a:r>
              <a:rPr lang="fi-FI">
                <a:solidFill>
                  <a:schemeClr val="accent1">
                    <a:lumMod val="60000"/>
                    <a:lumOff val="40000"/>
                  </a:schemeClr>
                </a:solidFill>
              </a:rPr>
              <a:t>Asettakaa laput seinille ”sopivan” aiheen alle. (Seuraava sivu)</a:t>
            </a:r>
          </a:p>
        </p:txBody>
      </p:sp>
      <p:pic>
        <p:nvPicPr>
          <p:cNvPr id="18" name="Bildobjekt 17" descr="Personer illustration av samarbete">
            <a:extLst>
              <a:ext uri="{FF2B5EF4-FFF2-40B4-BE49-F238E27FC236}">
                <a16:creationId xmlns:a16="http://schemas.microsoft.com/office/drawing/2014/main" id="{E345DEE0-A5A8-E5BC-B7C6-0CCCAA68D54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30645" y="791184"/>
            <a:ext cx="3274142" cy="3561131"/>
          </a:xfrm>
          <a:prstGeom prst="rect">
            <a:avLst/>
          </a:prstGeom>
        </p:spPr>
      </p:pic>
    </p:spTree>
    <p:extLst>
      <p:ext uri="{BB962C8B-B14F-4D97-AF65-F5344CB8AC3E}">
        <p14:creationId xmlns:p14="http://schemas.microsoft.com/office/powerpoint/2010/main" val="1240229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ECB6543D-7604-5CB9-4C32-A25183DC09E7}"/>
              </a:ext>
            </a:extLst>
          </p:cNvPr>
          <p:cNvSpPr>
            <a:spLocks noGrp="1"/>
          </p:cNvSpPr>
          <p:nvPr>
            <p:ph type="sldNum" sz="quarter" idx="12"/>
          </p:nvPr>
        </p:nvSpPr>
        <p:spPr/>
        <p:txBody>
          <a:bodyPr/>
          <a:lstStyle/>
          <a:p>
            <a:fld id="{C4B6D6C4-FC56-B942-8CAF-D9B595FF1F43}" type="slidenum">
              <a:rPr lang="sv-SE" smtClean="0"/>
              <a:pPr/>
              <a:t>21</a:t>
            </a:fld>
            <a:endParaRPr lang="sv-SE"/>
          </a:p>
        </p:txBody>
      </p:sp>
      <p:sp>
        <p:nvSpPr>
          <p:cNvPr id="6" name="Suorakulmio 5">
            <a:extLst>
              <a:ext uri="{FF2B5EF4-FFF2-40B4-BE49-F238E27FC236}">
                <a16:creationId xmlns:a16="http://schemas.microsoft.com/office/drawing/2014/main" id="{4E4BC9F0-7ECD-5639-2D31-B06D14ADAB02}"/>
              </a:ext>
            </a:extLst>
          </p:cNvPr>
          <p:cNvSpPr/>
          <p:nvPr/>
        </p:nvSpPr>
        <p:spPr>
          <a:xfrm>
            <a:off x="451263" y="410458"/>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dirty="0"/>
              <a:t>A. Arvoketjun kokoaminen yrityksessänne sisäisesti.</a:t>
            </a:r>
            <a:endParaRPr lang="en-US" sz="1600" dirty="0"/>
          </a:p>
        </p:txBody>
      </p:sp>
      <p:sp>
        <p:nvSpPr>
          <p:cNvPr id="7" name="Suorakulmio 6">
            <a:extLst>
              <a:ext uri="{FF2B5EF4-FFF2-40B4-BE49-F238E27FC236}">
                <a16:creationId xmlns:a16="http://schemas.microsoft.com/office/drawing/2014/main" id="{9A50C4C1-BC56-0B08-1821-974AE834CB66}"/>
              </a:ext>
            </a:extLst>
          </p:cNvPr>
          <p:cNvSpPr/>
          <p:nvPr/>
        </p:nvSpPr>
        <p:spPr>
          <a:xfrm>
            <a:off x="5729806" y="408940"/>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dirty="0"/>
              <a:t>C. Datan keruu </a:t>
            </a:r>
            <a:r>
              <a:rPr lang="fi-FI" sz="1600" dirty="0" err="1"/>
              <a:t>upstreamistä</a:t>
            </a:r>
            <a:endParaRPr lang="en-US" sz="1600" dirty="0"/>
          </a:p>
        </p:txBody>
      </p:sp>
      <p:sp>
        <p:nvSpPr>
          <p:cNvPr id="8" name="Suorakulmio 7">
            <a:extLst>
              <a:ext uri="{FF2B5EF4-FFF2-40B4-BE49-F238E27FC236}">
                <a16:creationId xmlns:a16="http://schemas.microsoft.com/office/drawing/2014/main" id="{A9F61233-2389-1286-96F0-65E035179FC5}"/>
              </a:ext>
            </a:extLst>
          </p:cNvPr>
          <p:cNvSpPr/>
          <p:nvPr/>
        </p:nvSpPr>
        <p:spPr>
          <a:xfrm>
            <a:off x="3090535" y="408940"/>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B. Arvoketjun kuvaus raportissa sekä yhteys </a:t>
            </a:r>
            <a:r>
              <a:rPr lang="fi-FI" sz="1600" err="1"/>
              <a:t>IRO:eihin</a:t>
            </a:r>
            <a:endParaRPr lang="en-US" sz="1600"/>
          </a:p>
        </p:txBody>
      </p:sp>
      <p:sp>
        <p:nvSpPr>
          <p:cNvPr id="9" name="Suorakulmio 8">
            <a:extLst>
              <a:ext uri="{FF2B5EF4-FFF2-40B4-BE49-F238E27FC236}">
                <a16:creationId xmlns:a16="http://schemas.microsoft.com/office/drawing/2014/main" id="{35B5E3C8-C313-3DC3-B30F-85D7CF48338E}"/>
              </a:ext>
            </a:extLst>
          </p:cNvPr>
          <p:cNvSpPr/>
          <p:nvPr/>
        </p:nvSpPr>
        <p:spPr>
          <a:xfrm>
            <a:off x="451262" y="1895834"/>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D. Datan keruu </a:t>
            </a:r>
            <a:r>
              <a:rPr lang="fi-FI" sz="1600" err="1"/>
              <a:t>downstreamistä</a:t>
            </a:r>
            <a:endParaRPr lang="en-US" sz="1600"/>
          </a:p>
        </p:txBody>
      </p:sp>
      <p:sp>
        <p:nvSpPr>
          <p:cNvPr id="5" name="Suorakulmio 8">
            <a:extLst>
              <a:ext uri="{FF2B5EF4-FFF2-40B4-BE49-F238E27FC236}">
                <a16:creationId xmlns:a16="http://schemas.microsoft.com/office/drawing/2014/main" id="{B91E0E77-7D29-73D8-A751-E5A1238528F4}"/>
              </a:ext>
            </a:extLst>
          </p:cNvPr>
          <p:cNvSpPr/>
          <p:nvPr/>
        </p:nvSpPr>
        <p:spPr>
          <a:xfrm>
            <a:off x="4330833" y="3460939"/>
            <a:ext cx="2480597" cy="1344547"/>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G. Kaikki muut vinkit </a:t>
            </a:r>
            <a:r>
              <a:rPr lang="fi-FI" sz="1600">
                <a:sym typeface="Wingdings" panose="05000000000000000000" pitchFamily="2" charset="2"/>
              </a:rPr>
              <a:t></a:t>
            </a:r>
            <a:endParaRPr lang="en-US" sz="1600"/>
          </a:p>
        </p:txBody>
      </p:sp>
      <p:sp>
        <p:nvSpPr>
          <p:cNvPr id="13" name="Suorakulmio 8">
            <a:extLst>
              <a:ext uri="{FF2B5EF4-FFF2-40B4-BE49-F238E27FC236}">
                <a16:creationId xmlns:a16="http://schemas.microsoft.com/office/drawing/2014/main" id="{C061234E-0A70-929C-7470-087EC921C8C7}"/>
              </a:ext>
            </a:extLst>
          </p:cNvPr>
          <p:cNvSpPr/>
          <p:nvPr/>
        </p:nvSpPr>
        <p:spPr>
          <a:xfrm>
            <a:off x="3090535" y="1895834"/>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dirty="0"/>
              <a:t>E. Sidosryhmien vaatimukset arvoketjuun liittyen</a:t>
            </a:r>
            <a:endParaRPr lang="en-US" sz="1600" dirty="0"/>
          </a:p>
        </p:txBody>
      </p:sp>
      <p:sp>
        <p:nvSpPr>
          <p:cNvPr id="14" name="Suorakulmio 8">
            <a:extLst>
              <a:ext uri="{FF2B5EF4-FFF2-40B4-BE49-F238E27FC236}">
                <a16:creationId xmlns:a16="http://schemas.microsoft.com/office/drawing/2014/main" id="{6C9863A7-DEF3-003C-9325-BE0FBAF4F572}"/>
              </a:ext>
            </a:extLst>
          </p:cNvPr>
          <p:cNvSpPr/>
          <p:nvPr/>
        </p:nvSpPr>
        <p:spPr>
          <a:xfrm>
            <a:off x="1691562" y="3460939"/>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dirty="0"/>
              <a:t>F. Arvoketjun kokoamista ja seurantaa helpottavat apuvälineet </a:t>
            </a:r>
            <a:endParaRPr lang="en-US" sz="1600" dirty="0"/>
          </a:p>
        </p:txBody>
      </p:sp>
      <p:sp>
        <p:nvSpPr>
          <p:cNvPr id="11" name="Suorakulmio 8">
            <a:extLst>
              <a:ext uri="{FF2B5EF4-FFF2-40B4-BE49-F238E27FC236}">
                <a16:creationId xmlns:a16="http://schemas.microsoft.com/office/drawing/2014/main" id="{C2BF370A-5F82-ABC0-8BD1-EE2A8F8D8DB6}"/>
              </a:ext>
            </a:extLst>
          </p:cNvPr>
          <p:cNvSpPr/>
          <p:nvPr/>
        </p:nvSpPr>
        <p:spPr>
          <a:xfrm>
            <a:off x="5729807" y="1895834"/>
            <a:ext cx="2480597" cy="1344548"/>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E. Toimittajayhteistyö</a:t>
            </a:r>
            <a:endParaRPr lang="en-US" sz="1600"/>
          </a:p>
        </p:txBody>
      </p:sp>
    </p:spTree>
    <p:extLst>
      <p:ext uri="{BB962C8B-B14F-4D97-AF65-F5344CB8AC3E}">
        <p14:creationId xmlns:p14="http://schemas.microsoft.com/office/powerpoint/2010/main" val="38112763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1A11EA20-8D8D-D1A8-57B2-1688DCC82E00}"/>
              </a:ext>
            </a:extLst>
          </p:cNvPr>
          <p:cNvSpPr>
            <a:spLocks noGrp="1"/>
          </p:cNvSpPr>
          <p:nvPr>
            <p:ph type="sldNum" sz="quarter" idx="12"/>
          </p:nvPr>
        </p:nvSpPr>
        <p:spPr/>
        <p:txBody>
          <a:bodyPr/>
          <a:lstStyle/>
          <a:p>
            <a:fld id="{C4B6D6C4-FC56-B942-8CAF-D9B595FF1F43}" type="slidenum">
              <a:rPr lang="sv-SE" smtClean="0"/>
              <a:pPr/>
              <a:t>22</a:t>
            </a:fld>
            <a:endParaRPr lang="sv-SE"/>
          </a:p>
        </p:txBody>
      </p:sp>
      <p:sp>
        <p:nvSpPr>
          <p:cNvPr id="3" name="Otsikko 2">
            <a:extLst>
              <a:ext uri="{FF2B5EF4-FFF2-40B4-BE49-F238E27FC236}">
                <a16:creationId xmlns:a16="http://schemas.microsoft.com/office/drawing/2014/main" id="{C7DD8074-A0C3-606A-C938-A0A49E87CF8F}"/>
              </a:ext>
            </a:extLst>
          </p:cNvPr>
          <p:cNvSpPr>
            <a:spLocks noGrp="1"/>
          </p:cNvSpPr>
          <p:nvPr>
            <p:ph type="title"/>
          </p:nvPr>
        </p:nvSpPr>
        <p:spPr/>
        <p:txBody>
          <a:bodyPr/>
          <a:lstStyle/>
          <a:p>
            <a:endParaRPr lang="en-US"/>
          </a:p>
        </p:txBody>
      </p:sp>
      <p:pic>
        <p:nvPicPr>
          <p:cNvPr id="12" name="Sisällön paikkamerkki 11">
            <a:extLst>
              <a:ext uri="{FF2B5EF4-FFF2-40B4-BE49-F238E27FC236}">
                <a16:creationId xmlns:a16="http://schemas.microsoft.com/office/drawing/2014/main" id="{8E9D26EF-6092-522E-4C1E-5B9BC8DB1ADE}"/>
              </a:ext>
            </a:extLst>
          </p:cNvPr>
          <p:cNvPicPr>
            <a:picLocks noGrp="1" noChangeAspect="1"/>
          </p:cNvPicPr>
          <p:nvPr>
            <p:ph sz="quarter" idx="13"/>
          </p:nvPr>
        </p:nvPicPr>
        <p:blipFill>
          <a:blip r:embed="rId2"/>
          <a:stretch>
            <a:fillRect/>
          </a:stretch>
        </p:blipFill>
        <p:spPr>
          <a:xfrm>
            <a:off x="5725137" y="2337047"/>
            <a:ext cx="2763954" cy="2550008"/>
          </a:xfrm>
        </p:spPr>
      </p:pic>
      <p:sp>
        <p:nvSpPr>
          <p:cNvPr id="5" name="Suorakulmio 4">
            <a:extLst>
              <a:ext uri="{FF2B5EF4-FFF2-40B4-BE49-F238E27FC236}">
                <a16:creationId xmlns:a16="http://schemas.microsoft.com/office/drawing/2014/main" id="{63E0EB17-AADE-188E-3187-60E148B032D7}"/>
              </a:ext>
            </a:extLst>
          </p:cNvPr>
          <p:cNvSpPr/>
          <p:nvPr/>
        </p:nvSpPr>
        <p:spPr>
          <a:xfrm>
            <a:off x="707709" y="764765"/>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dirty="0"/>
              <a:t>A. Arvoketjun kokoaminen yrityksessänne sisäisesti.</a:t>
            </a:r>
            <a:endParaRPr lang="en-US" sz="1600" dirty="0"/>
          </a:p>
        </p:txBody>
      </p:sp>
      <p:sp>
        <p:nvSpPr>
          <p:cNvPr id="6" name="Suorakulmio 5">
            <a:extLst>
              <a:ext uri="{FF2B5EF4-FFF2-40B4-BE49-F238E27FC236}">
                <a16:creationId xmlns:a16="http://schemas.microsoft.com/office/drawing/2014/main" id="{36077A31-F9B0-009E-F992-C30EB3997ECF}"/>
              </a:ext>
            </a:extLst>
          </p:cNvPr>
          <p:cNvSpPr/>
          <p:nvPr/>
        </p:nvSpPr>
        <p:spPr>
          <a:xfrm>
            <a:off x="5866816" y="764764"/>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B. Arvoketjun kuvaus raportissa sekä yhteys </a:t>
            </a:r>
            <a:r>
              <a:rPr lang="fi-FI" sz="1600" err="1"/>
              <a:t>IRO:eihin</a:t>
            </a:r>
            <a:endParaRPr lang="en-US" sz="1600"/>
          </a:p>
        </p:txBody>
      </p:sp>
      <p:pic>
        <p:nvPicPr>
          <p:cNvPr id="10" name="Kuva 9">
            <a:extLst>
              <a:ext uri="{FF2B5EF4-FFF2-40B4-BE49-F238E27FC236}">
                <a16:creationId xmlns:a16="http://schemas.microsoft.com/office/drawing/2014/main" id="{D70A93C4-B882-ADEA-28D0-C7C5485DEC25}"/>
              </a:ext>
            </a:extLst>
          </p:cNvPr>
          <p:cNvPicPr>
            <a:picLocks noChangeAspect="1"/>
          </p:cNvPicPr>
          <p:nvPr/>
        </p:nvPicPr>
        <p:blipFill>
          <a:blip r:embed="rId3"/>
          <a:srcRect t="2576"/>
          <a:stretch/>
        </p:blipFill>
        <p:spPr>
          <a:xfrm>
            <a:off x="203667" y="2184788"/>
            <a:ext cx="4852456" cy="2854526"/>
          </a:xfrm>
          <a:prstGeom prst="rect">
            <a:avLst/>
          </a:prstGeom>
        </p:spPr>
      </p:pic>
    </p:spTree>
    <p:extLst>
      <p:ext uri="{BB962C8B-B14F-4D97-AF65-F5344CB8AC3E}">
        <p14:creationId xmlns:p14="http://schemas.microsoft.com/office/powerpoint/2010/main" val="24678679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E9110416-4E52-258C-FC50-AEA737B634A8}"/>
              </a:ext>
            </a:extLst>
          </p:cNvPr>
          <p:cNvSpPr>
            <a:spLocks noGrp="1"/>
          </p:cNvSpPr>
          <p:nvPr>
            <p:ph type="sldNum" sz="quarter" idx="12"/>
          </p:nvPr>
        </p:nvSpPr>
        <p:spPr/>
        <p:txBody>
          <a:bodyPr/>
          <a:lstStyle/>
          <a:p>
            <a:fld id="{C4B6D6C4-FC56-B942-8CAF-D9B595FF1F43}" type="slidenum">
              <a:rPr lang="sv-SE" smtClean="0"/>
              <a:pPr/>
              <a:t>23</a:t>
            </a:fld>
            <a:endParaRPr lang="sv-SE"/>
          </a:p>
        </p:txBody>
      </p:sp>
      <p:sp>
        <p:nvSpPr>
          <p:cNvPr id="3" name="Otsikko 2">
            <a:extLst>
              <a:ext uri="{FF2B5EF4-FFF2-40B4-BE49-F238E27FC236}">
                <a16:creationId xmlns:a16="http://schemas.microsoft.com/office/drawing/2014/main" id="{5657D8FF-A7DC-3720-CCB3-D005A09F5594}"/>
              </a:ext>
            </a:extLst>
          </p:cNvPr>
          <p:cNvSpPr>
            <a:spLocks noGrp="1"/>
          </p:cNvSpPr>
          <p:nvPr>
            <p:ph type="title"/>
          </p:nvPr>
        </p:nvSpPr>
        <p:spPr/>
        <p:txBody>
          <a:bodyPr/>
          <a:lstStyle/>
          <a:p>
            <a:endParaRPr lang="en-US"/>
          </a:p>
        </p:txBody>
      </p:sp>
      <p:sp>
        <p:nvSpPr>
          <p:cNvPr id="4" name="Sisällön paikkamerkki 3">
            <a:extLst>
              <a:ext uri="{FF2B5EF4-FFF2-40B4-BE49-F238E27FC236}">
                <a16:creationId xmlns:a16="http://schemas.microsoft.com/office/drawing/2014/main" id="{F0E942D0-805A-50B3-6D3B-EBAA08266087}"/>
              </a:ext>
            </a:extLst>
          </p:cNvPr>
          <p:cNvSpPr>
            <a:spLocks noGrp="1"/>
          </p:cNvSpPr>
          <p:nvPr>
            <p:ph sz="quarter" idx="13"/>
          </p:nvPr>
        </p:nvSpPr>
        <p:spPr/>
        <p:txBody>
          <a:bodyPr/>
          <a:lstStyle/>
          <a:p>
            <a:endParaRPr lang="en-US" dirty="0"/>
          </a:p>
        </p:txBody>
      </p:sp>
      <p:sp>
        <p:nvSpPr>
          <p:cNvPr id="6" name="Suorakulmio 5">
            <a:extLst>
              <a:ext uri="{FF2B5EF4-FFF2-40B4-BE49-F238E27FC236}">
                <a16:creationId xmlns:a16="http://schemas.microsoft.com/office/drawing/2014/main" id="{F5C911D5-F849-3CFE-3DD8-E27DEB047695}"/>
              </a:ext>
            </a:extLst>
          </p:cNvPr>
          <p:cNvSpPr/>
          <p:nvPr/>
        </p:nvSpPr>
        <p:spPr>
          <a:xfrm>
            <a:off x="1461663" y="1899476"/>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dirty="0"/>
              <a:t>D. Datan keruu</a:t>
            </a:r>
            <a:endParaRPr lang="en-US" sz="1600" dirty="0"/>
          </a:p>
        </p:txBody>
      </p:sp>
      <p:pic>
        <p:nvPicPr>
          <p:cNvPr id="8" name="Kuva 7">
            <a:extLst>
              <a:ext uri="{FF2B5EF4-FFF2-40B4-BE49-F238E27FC236}">
                <a16:creationId xmlns:a16="http://schemas.microsoft.com/office/drawing/2014/main" id="{04B9C394-D078-F78C-E5E3-5C7AFBE24A08}"/>
              </a:ext>
            </a:extLst>
          </p:cNvPr>
          <p:cNvPicPr>
            <a:picLocks noChangeAspect="1"/>
          </p:cNvPicPr>
          <p:nvPr/>
        </p:nvPicPr>
        <p:blipFill>
          <a:blip r:embed="rId2"/>
          <a:stretch>
            <a:fillRect/>
          </a:stretch>
        </p:blipFill>
        <p:spPr>
          <a:xfrm>
            <a:off x="4572000" y="328740"/>
            <a:ext cx="2247682" cy="4486017"/>
          </a:xfrm>
          <a:prstGeom prst="rect">
            <a:avLst/>
          </a:prstGeom>
        </p:spPr>
      </p:pic>
    </p:spTree>
    <p:extLst>
      <p:ext uri="{BB962C8B-B14F-4D97-AF65-F5344CB8AC3E}">
        <p14:creationId xmlns:p14="http://schemas.microsoft.com/office/powerpoint/2010/main" val="38513875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DEAD73A9-021D-B37E-CC1A-043DD4D7F389}"/>
              </a:ext>
            </a:extLst>
          </p:cNvPr>
          <p:cNvSpPr>
            <a:spLocks noGrp="1"/>
          </p:cNvSpPr>
          <p:nvPr>
            <p:ph type="sldNum" sz="quarter" idx="12"/>
          </p:nvPr>
        </p:nvSpPr>
        <p:spPr/>
        <p:txBody>
          <a:bodyPr/>
          <a:lstStyle/>
          <a:p>
            <a:fld id="{C4B6D6C4-FC56-B942-8CAF-D9B595FF1F43}" type="slidenum">
              <a:rPr lang="sv-SE" smtClean="0"/>
              <a:pPr/>
              <a:t>24</a:t>
            </a:fld>
            <a:endParaRPr lang="sv-SE"/>
          </a:p>
        </p:txBody>
      </p:sp>
      <p:sp>
        <p:nvSpPr>
          <p:cNvPr id="3" name="Otsikko 2">
            <a:extLst>
              <a:ext uri="{FF2B5EF4-FFF2-40B4-BE49-F238E27FC236}">
                <a16:creationId xmlns:a16="http://schemas.microsoft.com/office/drawing/2014/main" id="{5D19D8D0-322E-8AB6-5465-A38411E0013E}"/>
              </a:ext>
            </a:extLst>
          </p:cNvPr>
          <p:cNvSpPr>
            <a:spLocks noGrp="1"/>
          </p:cNvSpPr>
          <p:nvPr>
            <p:ph type="title"/>
          </p:nvPr>
        </p:nvSpPr>
        <p:spPr/>
        <p:txBody>
          <a:bodyPr/>
          <a:lstStyle/>
          <a:p>
            <a:endParaRPr lang="en-US"/>
          </a:p>
        </p:txBody>
      </p:sp>
      <p:sp>
        <p:nvSpPr>
          <p:cNvPr id="4" name="Sisällön paikkamerkki 3">
            <a:extLst>
              <a:ext uri="{FF2B5EF4-FFF2-40B4-BE49-F238E27FC236}">
                <a16:creationId xmlns:a16="http://schemas.microsoft.com/office/drawing/2014/main" id="{088F0680-157A-7A07-D773-36A2670EDC72}"/>
              </a:ext>
            </a:extLst>
          </p:cNvPr>
          <p:cNvSpPr>
            <a:spLocks noGrp="1"/>
          </p:cNvSpPr>
          <p:nvPr>
            <p:ph sz="quarter" idx="13"/>
          </p:nvPr>
        </p:nvSpPr>
        <p:spPr/>
        <p:txBody>
          <a:bodyPr/>
          <a:lstStyle/>
          <a:p>
            <a:endParaRPr lang="en-US"/>
          </a:p>
        </p:txBody>
      </p:sp>
      <p:sp>
        <p:nvSpPr>
          <p:cNvPr id="5" name="Suorakulmio 8">
            <a:extLst>
              <a:ext uri="{FF2B5EF4-FFF2-40B4-BE49-F238E27FC236}">
                <a16:creationId xmlns:a16="http://schemas.microsoft.com/office/drawing/2014/main" id="{8D718063-77B4-A312-5911-FCAAFCFF83BB}"/>
              </a:ext>
            </a:extLst>
          </p:cNvPr>
          <p:cNvSpPr/>
          <p:nvPr/>
        </p:nvSpPr>
        <p:spPr>
          <a:xfrm>
            <a:off x="1045351" y="764764"/>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dirty="0"/>
              <a:t>E. Sidosryhmien vaatimukset arvoketjuun liittyen</a:t>
            </a:r>
            <a:endParaRPr lang="en-US" sz="1600" dirty="0"/>
          </a:p>
        </p:txBody>
      </p:sp>
      <p:sp>
        <p:nvSpPr>
          <p:cNvPr id="6" name="Suorakulmio 8">
            <a:extLst>
              <a:ext uri="{FF2B5EF4-FFF2-40B4-BE49-F238E27FC236}">
                <a16:creationId xmlns:a16="http://schemas.microsoft.com/office/drawing/2014/main" id="{04365A46-4AD6-7C8D-A191-BE20D2AEB595}"/>
              </a:ext>
            </a:extLst>
          </p:cNvPr>
          <p:cNvSpPr/>
          <p:nvPr/>
        </p:nvSpPr>
        <p:spPr>
          <a:xfrm>
            <a:off x="5487570" y="764764"/>
            <a:ext cx="2480597" cy="1344548"/>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E. Toimittajayhteistyö</a:t>
            </a:r>
            <a:endParaRPr lang="en-US" sz="1600"/>
          </a:p>
        </p:txBody>
      </p:sp>
      <p:pic>
        <p:nvPicPr>
          <p:cNvPr id="9" name="Kuva 8">
            <a:extLst>
              <a:ext uri="{FF2B5EF4-FFF2-40B4-BE49-F238E27FC236}">
                <a16:creationId xmlns:a16="http://schemas.microsoft.com/office/drawing/2014/main" id="{7DEECCB9-F613-5E11-A65F-F099C603EB34}"/>
              </a:ext>
            </a:extLst>
          </p:cNvPr>
          <p:cNvPicPr>
            <a:picLocks noChangeAspect="1"/>
          </p:cNvPicPr>
          <p:nvPr/>
        </p:nvPicPr>
        <p:blipFill>
          <a:blip r:embed="rId2"/>
          <a:stretch>
            <a:fillRect/>
          </a:stretch>
        </p:blipFill>
        <p:spPr>
          <a:xfrm>
            <a:off x="2382947" y="2530357"/>
            <a:ext cx="4216130" cy="1783157"/>
          </a:xfrm>
          <a:prstGeom prst="rect">
            <a:avLst/>
          </a:prstGeom>
        </p:spPr>
      </p:pic>
    </p:spTree>
    <p:extLst>
      <p:ext uri="{BB962C8B-B14F-4D97-AF65-F5344CB8AC3E}">
        <p14:creationId xmlns:p14="http://schemas.microsoft.com/office/powerpoint/2010/main" val="3615617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0FA63DE7-F9BA-1119-B004-B45F0C52ABAA}"/>
              </a:ext>
            </a:extLst>
          </p:cNvPr>
          <p:cNvSpPr>
            <a:spLocks noGrp="1"/>
          </p:cNvSpPr>
          <p:nvPr>
            <p:ph type="sldNum" sz="quarter" idx="12"/>
          </p:nvPr>
        </p:nvSpPr>
        <p:spPr/>
        <p:txBody>
          <a:bodyPr/>
          <a:lstStyle/>
          <a:p>
            <a:fld id="{C4B6D6C4-FC56-B942-8CAF-D9B595FF1F43}" type="slidenum">
              <a:rPr lang="sv-SE" smtClean="0"/>
              <a:pPr/>
              <a:t>25</a:t>
            </a:fld>
            <a:endParaRPr lang="sv-SE"/>
          </a:p>
        </p:txBody>
      </p:sp>
      <p:sp>
        <p:nvSpPr>
          <p:cNvPr id="3" name="Otsikko 2">
            <a:extLst>
              <a:ext uri="{FF2B5EF4-FFF2-40B4-BE49-F238E27FC236}">
                <a16:creationId xmlns:a16="http://schemas.microsoft.com/office/drawing/2014/main" id="{0D5370E3-0729-C461-C7E8-C1CF4CE4CD46}"/>
              </a:ext>
            </a:extLst>
          </p:cNvPr>
          <p:cNvSpPr>
            <a:spLocks noGrp="1"/>
          </p:cNvSpPr>
          <p:nvPr>
            <p:ph type="title"/>
          </p:nvPr>
        </p:nvSpPr>
        <p:spPr/>
        <p:txBody>
          <a:bodyPr/>
          <a:lstStyle/>
          <a:p>
            <a:endParaRPr lang="en-US"/>
          </a:p>
        </p:txBody>
      </p:sp>
      <p:sp>
        <p:nvSpPr>
          <p:cNvPr id="4" name="Sisällön paikkamerkki 3">
            <a:extLst>
              <a:ext uri="{FF2B5EF4-FFF2-40B4-BE49-F238E27FC236}">
                <a16:creationId xmlns:a16="http://schemas.microsoft.com/office/drawing/2014/main" id="{8C00B966-A7F8-73A0-3A0A-69E2BB783FB8}"/>
              </a:ext>
            </a:extLst>
          </p:cNvPr>
          <p:cNvSpPr>
            <a:spLocks noGrp="1"/>
          </p:cNvSpPr>
          <p:nvPr>
            <p:ph sz="quarter" idx="13"/>
          </p:nvPr>
        </p:nvSpPr>
        <p:spPr/>
        <p:txBody>
          <a:bodyPr/>
          <a:lstStyle/>
          <a:p>
            <a:endParaRPr lang="en-US" dirty="0"/>
          </a:p>
        </p:txBody>
      </p:sp>
      <p:sp>
        <p:nvSpPr>
          <p:cNvPr id="5" name="Suorakulmio 8">
            <a:extLst>
              <a:ext uri="{FF2B5EF4-FFF2-40B4-BE49-F238E27FC236}">
                <a16:creationId xmlns:a16="http://schemas.microsoft.com/office/drawing/2014/main" id="{45471C91-7CF7-9695-D237-3D2D19FD3293}"/>
              </a:ext>
            </a:extLst>
          </p:cNvPr>
          <p:cNvSpPr/>
          <p:nvPr/>
        </p:nvSpPr>
        <p:spPr>
          <a:xfrm>
            <a:off x="5423104" y="764763"/>
            <a:ext cx="2480597" cy="1344547"/>
          </a:xfrm>
          <a:prstGeom prst="rect">
            <a:avLst/>
          </a:prstGeom>
          <a:solidFill>
            <a:schemeClr val="accent6">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G. Kaikki muut vinkit </a:t>
            </a:r>
            <a:r>
              <a:rPr lang="fi-FI" sz="1600">
                <a:sym typeface="Wingdings" panose="05000000000000000000" pitchFamily="2" charset="2"/>
              </a:rPr>
              <a:t></a:t>
            </a:r>
            <a:endParaRPr lang="en-US" sz="1600"/>
          </a:p>
        </p:txBody>
      </p:sp>
      <p:sp>
        <p:nvSpPr>
          <p:cNvPr id="6" name="Suorakulmio 8">
            <a:extLst>
              <a:ext uri="{FF2B5EF4-FFF2-40B4-BE49-F238E27FC236}">
                <a16:creationId xmlns:a16="http://schemas.microsoft.com/office/drawing/2014/main" id="{1BC63800-4770-243A-E35E-9319717C15FD}"/>
              </a:ext>
            </a:extLst>
          </p:cNvPr>
          <p:cNvSpPr/>
          <p:nvPr/>
        </p:nvSpPr>
        <p:spPr>
          <a:xfrm>
            <a:off x="909785" y="764764"/>
            <a:ext cx="2480597" cy="1344547"/>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dirty="0"/>
              <a:t>F. Arvoketjun kokoamista ja seurantaa helpottavat apuvälineet </a:t>
            </a:r>
            <a:endParaRPr lang="en-US" sz="1600" dirty="0"/>
          </a:p>
        </p:txBody>
      </p:sp>
      <p:pic>
        <p:nvPicPr>
          <p:cNvPr id="7" name="Kuva 6">
            <a:extLst>
              <a:ext uri="{FF2B5EF4-FFF2-40B4-BE49-F238E27FC236}">
                <a16:creationId xmlns:a16="http://schemas.microsoft.com/office/drawing/2014/main" id="{A058D0F7-BBB6-01C4-AC6D-BF7E8F23CF9C}"/>
              </a:ext>
            </a:extLst>
          </p:cNvPr>
          <p:cNvPicPr>
            <a:picLocks noChangeAspect="1"/>
          </p:cNvPicPr>
          <p:nvPr/>
        </p:nvPicPr>
        <p:blipFill>
          <a:blip r:embed="rId2"/>
          <a:stretch>
            <a:fillRect/>
          </a:stretch>
        </p:blipFill>
        <p:spPr>
          <a:xfrm>
            <a:off x="406345" y="2348626"/>
            <a:ext cx="3902946" cy="2146620"/>
          </a:xfrm>
          <a:prstGeom prst="rect">
            <a:avLst/>
          </a:prstGeom>
        </p:spPr>
      </p:pic>
      <p:pic>
        <p:nvPicPr>
          <p:cNvPr id="9" name="Kuva 8">
            <a:extLst>
              <a:ext uri="{FF2B5EF4-FFF2-40B4-BE49-F238E27FC236}">
                <a16:creationId xmlns:a16="http://schemas.microsoft.com/office/drawing/2014/main" id="{43B2A3DB-1DED-85A2-410C-3A58A7B73FBA}"/>
              </a:ext>
            </a:extLst>
          </p:cNvPr>
          <p:cNvPicPr>
            <a:picLocks noChangeAspect="1"/>
          </p:cNvPicPr>
          <p:nvPr/>
        </p:nvPicPr>
        <p:blipFill>
          <a:blip r:embed="rId3"/>
          <a:stretch>
            <a:fillRect/>
          </a:stretch>
        </p:blipFill>
        <p:spPr>
          <a:xfrm>
            <a:off x="4377403" y="2342231"/>
            <a:ext cx="4572000" cy="1383918"/>
          </a:xfrm>
          <a:prstGeom prst="rect">
            <a:avLst/>
          </a:prstGeom>
        </p:spPr>
      </p:pic>
    </p:spTree>
    <p:extLst>
      <p:ext uri="{BB962C8B-B14F-4D97-AF65-F5344CB8AC3E}">
        <p14:creationId xmlns:p14="http://schemas.microsoft.com/office/powerpoint/2010/main" val="1171317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3CEF0AD-3C92-091F-12E5-D31C990992E4}"/>
              </a:ext>
            </a:extLst>
          </p:cNvPr>
          <p:cNvSpPr>
            <a:spLocks noGrp="1"/>
          </p:cNvSpPr>
          <p:nvPr>
            <p:ph type="title"/>
          </p:nvPr>
        </p:nvSpPr>
        <p:spPr/>
        <p:txBody>
          <a:bodyPr/>
          <a:lstStyle/>
          <a:p>
            <a:r>
              <a:rPr lang="fi-FI"/>
              <a:t>Yrityscase: </a:t>
            </a:r>
            <a:r>
              <a:rPr lang="fi-FI" err="1"/>
              <a:t>Fingrid</a:t>
            </a:r>
            <a:endParaRPr lang="en-US"/>
          </a:p>
        </p:txBody>
      </p:sp>
      <p:sp>
        <p:nvSpPr>
          <p:cNvPr id="3" name="Tekstin paikkamerkki 2">
            <a:extLst>
              <a:ext uri="{FF2B5EF4-FFF2-40B4-BE49-F238E27FC236}">
                <a16:creationId xmlns:a16="http://schemas.microsoft.com/office/drawing/2014/main" id="{1C3E18F1-74F6-23A9-796B-058A4E58C9B6}"/>
              </a:ext>
            </a:extLst>
          </p:cNvPr>
          <p:cNvSpPr>
            <a:spLocks noGrp="1"/>
          </p:cNvSpPr>
          <p:nvPr>
            <p:ph type="body" sz="quarter" idx="10"/>
          </p:nvPr>
        </p:nvSpPr>
        <p:spPr/>
        <p:txBody>
          <a:bodyPr/>
          <a:lstStyle/>
          <a:p>
            <a:r>
              <a:rPr lang="fi-FI"/>
              <a:t>Satu Vuorikoski</a:t>
            </a:r>
            <a:endParaRPr lang="en-US"/>
          </a:p>
        </p:txBody>
      </p:sp>
    </p:spTree>
    <p:extLst>
      <p:ext uri="{BB962C8B-B14F-4D97-AF65-F5344CB8AC3E}">
        <p14:creationId xmlns:p14="http://schemas.microsoft.com/office/powerpoint/2010/main" val="9005565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CDF2D-31F4-EAA1-ADA2-A41F4AF22902}"/>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133D40F-877A-779D-951E-09FB59BAD3D8}"/>
              </a:ext>
            </a:extLst>
          </p:cNvPr>
          <p:cNvSpPr>
            <a:spLocks noGrp="1"/>
          </p:cNvSpPr>
          <p:nvPr>
            <p:ph type="title"/>
          </p:nvPr>
        </p:nvSpPr>
        <p:spPr/>
        <p:txBody>
          <a:bodyPr/>
          <a:lstStyle/>
          <a:p>
            <a:r>
              <a:rPr lang="en-US" err="1"/>
              <a:t>Kahvitauko</a:t>
            </a:r>
            <a:endParaRPr lang="en-US"/>
          </a:p>
        </p:txBody>
      </p:sp>
      <p:sp>
        <p:nvSpPr>
          <p:cNvPr id="3" name="Tekstin paikkamerkki 2">
            <a:extLst>
              <a:ext uri="{FF2B5EF4-FFF2-40B4-BE49-F238E27FC236}">
                <a16:creationId xmlns:a16="http://schemas.microsoft.com/office/drawing/2014/main" id="{6E8B462A-9EBC-C465-023F-BF933A99AF1D}"/>
              </a:ext>
            </a:extLst>
          </p:cNvPr>
          <p:cNvSpPr>
            <a:spLocks noGrp="1"/>
          </p:cNvSpPr>
          <p:nvPr>
            <p:ph type="body" sz="quarter" idx="10"/>
          </p:nvPr>
        </p:nvSpPr>
        <p:spPr/>
        <p:txBody>
          <a:bodyPr/>
          <a:lstStyle/>
          <a:p>
            <a:endParaRPr lang="en-US"/>
          </a:p>
        </p:txBody>
      </p:sp>
      <p:pic>
        <p:nvPicPr>
          <p:cNvPr id="5" name="Bild 4" descr="Kaffe med hel fyllning">
            <a:extLst>
              <a:ext uri="{FF2B5EF4-FFF2-40B4-BE49-F238E27FC236}">
                <a16:creationId xmlns:a16="http://schemas.microsoft.com/office/drawing/2014/main" id="{6EB26FBF-A7FC-FCAD-94DD-B549872AF37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343400" y="1463634"/>
            <a:ext cx="2588342" cy="2588342"/>
          </a:xfrm>
          <a:prstGeom prst="rect">
            <a:avLst/>
          </a:prstGeom>
        </p:spPr>
      </p:pic>
    </p:spTree>
    <p:extLst>
      <p:ext uri="{BB962C8B-B14F-4D97-AF65-F5344CB8AC3E}">
        <p14:creationId xmlns:p14="http://schemas.microsoft.com/office/powerpoint/2010/main" val="31445544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51529-37FF-6BF6-622B-7CB3B4834D61}"/>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1C42B0A7-EF07-03F4-881A-F638C418EF66}"/>
              </a:ext>
            </a:extLst>
          </p:cNvPr>
          <p:cNvSpPr>
            <a:spLocks noGrp="1"/>
          </p:cNvSpPr>
          <p:nvPr>
            <p:ph type="title"/>
          </p:nvPr>
        </p:nvSpPr>
        <p:spPr>
          <a:xfrm>
            <a:off x="679451" y="2757805"/>
            <a:ext cx="7968363" cy="708971"/>
          </a:xfrm>
        </p:spPr>
        <p:txBody>
          <a:bodyPr/>
          <a:lstStyle/>
          <a:p>
            <a:r>
              <a:rPr lang="en-US" err="1"/>
              <a:t>Uusien</a:t>
            </a:r>
            <a:r>
              <a:rPr lang="en-US"/>
              <a:t> </a:t>
            </a:r>
            <a:r>
              <a:rPr lang="en-US" err="1"/>
              <a:t>raporttien</a:t>
            </a:r>
            <a:r>
              <a:rPr lang="en-US"/>
              <a:t> </a:t>
            </a:r>
            <a:r>
              <a:rPr lang="en-US" err="1"/>
              <a:t>analyysi</a:t>
            </a:r>
            <a:endParaRPr lang="en-US"/>
          </a:p>
        </p:txBody>
      </p:sp>
      <p:sp>
        <p:nvSpPr>
          <p:cNvPr id="3" name="Tekstin paikkamerkki 2">
            <a:extLst>
              <a:ext uri="{FF2B5EF4-FFF2-40B4-BE49-F238E27FC236}">
                <a16:creationId xmlns:a16="http://schemas.microsoft.com/office/drawing/2014/main" id="{AA0941D4-A14C-1D35-F222-076D732834CD}"/>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17199932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12328034-7C5C-60FB-6F42-CC618A4BBDED}"/>
              </a:ext>
            </a:extLst>
          </p:cNvPr>
          <p:cNvSpPr>
            <a:spLocks noGrp="1"/>
          </p:cNvSpPr>
          <p:nvPr>
            <p:ph type="sldNum" sz="quarter" idx="12"/>
          </p:nvPr>
        </p:nvSpPr>
        <p:spPr/>
        <p:txBody>
          <a:bodyPr/>
          <a:lstStyle/>
          <a:p>
            <a:fld id="{C4B6D6C4-FC56-B942-8CAF-D9B595FF1F43}" type="slidenum">
              <a:rPr lang="sv-SE" smtClean="0"/>
              <a:pPr/>
              <a:t>29</a:t>
            </a:fld>
            <a:endParaRPr lang="sv-SE"/>
          </a:p>
        </p:txBody>
      </p:sp>
      <p:sp>
        <p:nvSpPr>
          <p:cNvPr id="3" name="Rubrik 2">
            <a:extLst>
              <a:ext uri="{FF2B5EF4-FFF2-40B4-BE49-F238E27FC236}">
                <a16:creationId xmlns:a16="http://schemas.microsoft.com/office/drawing/2014/main" id="{A52B9C14-0E11-BBE4-EF5F-4E9B7DA37DC4}"/>
              </a:ext>
            </a:extLst>
          </p:cNvPr>
          <p:cNvSpPr>
            <a:spLocks noGrp="1"/>
          </p:cNvSpPr>
          <p:nvPr>
            <p:ph type="title"/>
          </p:nvPr>
        </p:nvSpPr>
        <p:spPr>
          <a:xfrm>
            <a:off x="125433" y="239720"/>
            <a:ext cx="7090530" cy="525044"/>
          </a:xfrm>
        </p:spPr>
        <p:txBody>
          <a:bodyPr/>
          <a:lstStyle/>
          <a:p>
            <a:endParaRPr lang="sv-SE"/>
          </a:p>
        </p:txBody>
      </p:sp>
      <p:sp>
        <p:nvSpPr>
          <p:cNvPr id="4" name="Platshållare för innehåll 3">
            <a:extLst>
              <a:ext uri="{FF2B5EF4-FFF2-40B4-BE49-F238E27FC236}">
                <a16:creationId xmlns:a16="http://schemas.microsoft.com/office/drawing/2014/main" id="{20885AE2-A213-1C4F-DC57-2D3379F45DCA}"/>
              </a:ext>
            </a:extLst>
          </p:cNvPr>
          <p:cNvSpPr>
            <a:spLocks noGrp="1"/>
          </p:cNvSpPr>
          <p:nvPr>
            <p:ph sz="quarter" idx="13"/>
          </p:nvPr>
        </p:nvSpPr>
        <p:spPr>
          <a:xfrm>
            <a:off x="254001" y="767081"/>
            <a:ext cx="5055190" cy="3967480"/>
          </a:xfrm>
        </p:spPr>
        <p:txBody>
          <a:bodyPr/>
          <a:lstStyle/>
          <a:p>
            <a:r>
              <a:rPr lang="sv-SE" sz="1800" dirty="0" err="1"/>
              <a:t>Seuraavan</a:t>
            </a:r>
            <a:r>
              <a:rPr lang="sv-SE" sz="1800" dirty="0"/>
              <a:t> </a:t>
            </a:r>
            <a:r>
              <a:rPr lang="sv-SE" sz="1800" dirty="0" err="1"/>
              <a:t>tunnin</a:t>
            </a:r>
            <a:r>
              <a:rPr lang="sv-SE" sz="1800" dirty="0"/>
              <a:t> </a:t>
            </a:r>
            <a:r>
              <a:rPr lang="sv-SE" sz="1800" dirty="0" err="1"/>
              <a:t>aikana</a:t>
            </a:r>
            <a:r>
              <a:rPr lang="sv-SE" sz="1800" dirty="0"/>
              <a:t> </a:t>
            </a:r>
            <a:r>
              <a:rPr lang="sv-SE" sz="1800" dirty="0" err="1"/>
              <a:t>tuemme</a:t>
            </a:r>
            <a:r>
              <a:rPr lang="sv-SE" sz="1800" dirty="0"/>
              <a:t> </a:t>
            </a:r>
            <a:r>
              <a:rPr lang="sv-SE" sz="1800" dirty="0" err="1"/>
              <a:t>toisiamme</a:t>
            </a:r>
            <a:r>
              <a:rPr lang="sv-SE" sz="1800" dirty="0"/>
              <a:t> </a:t>
            </a:r>
            <a:r>
              <a:rPr lang="sv-SE" sz="1800" dirty="0" err="1"/>
              <a:t>arvoketjun</a:t>
            </a:r>
            <a:r>
              <a:rPr lang="sv-SE" sz="1800" dirty="0"/>
              <a:t> </a:t>
            </a:r>
            <a:r>
              <a:rPr lang="sv-SE" sz="1800" dirty="0" err="1"/>
              <a:t>ymmärryksen</a:t>
            </a:r>
            <a:r>
              <a:rPr lang="sv-SE" sz="1800" dirty="0"/>
              <a:t> </a:t>
            </a:r>
            <a:r>
              <a:rPr lang="sv-SE" sz="1800" dirty="0" err="1"/>
              <a:t>kasvattamisessa</a:t>
            </a:r>
            <a:r>
              <a:rPr lang="sv-SE" sz="1800" dirty="0"/>
              <a:t>! </a:t>
            </a:r>
          </a:p>
          <a:p>
            <a:endParaRPr lang="sv-SE" sz="1800" dirty="0"/>
          </a:p>
          <a:p>
            <a:r>
              <a:rPr lang="sv-SE" sz="1800" b="1" dirty="0" err="1"/>
              <a:t>Työvaiheemme</a:t>
            </a:r>
            <a:r>
              <a:rPr lang="sv-SE" sz="1800" b="1" dirty="0"/>
              <a:t>: </a:t>
            </a:r>
          </a:p>
          <a:p>
            <a:pPr marL="342900" indent="-342900">
              <a:spcBef>
                <a:spcPts val="600"/>
              </a:spcBef>
              <a:buAutoNum type="arabicPeriod"/>
            </a:pPr>
            <a:r>
              <a:rPr lang="sv-SE" sz="1800" dirty="0"/>
              <a:t>Tutustumme </a:t>
            </a:r>
            <a:r>
              <a:rPr lang="sv-SE" sz="1800" dirty="0" err="1"/>
              <a:t>raportteihin</a:t>
            </a:r>
            <a:r>
              <a:rPr lang="sv-SE" sz="1800" dirty="0"/>
              <a:t> </a:t>
            </a:r>
            <a:r>
              <a:rPr lang="sv-SE" sz="1800" dirty="0" err="1"/>
              <a:t>pienryhmissä</a:t>
            </a:r>
            <a:endParaRPr lang="sv-SE" sz="1800" dirty="0"/>
          </a:p>
          <a:p>
            <a:pPr marL="342900" indent="-342900">
              <a:spcBef>
                <a:spcPts val="600"/>
              </a:spcBef>
              <a:buAutoNum type="arabicPeriod"/>
            </a:pPr>
            <a:r>
              <a:rPr lang="sv-SE" sz="1800" dirty="0" err="1"/>
              <a:t>Koko</a:t>
            </a:r>
            <a:r>
              <a:rPr lang="sv-SE" sz="1800" dirty="0"/>
              <a:t> </a:t>
            </a:r>
            <a:r>
              <a:rPr lang="sv-SE" sz="1800" dirty="0" err="1"/>
              <a:t>ryhmässä</a:t>
            </a:r>
            <a:r>
              <a:rPr lang="sv-SE" sz="1800" dirty="0"/>
              <a:t> </a:t>
            </a:r>
            <a:r>
              <a:rPr lang="sv-SE" sz="1800" dirty="0" err="1"/>
              <a:t>suoritamme</a:t>
            </a:r>
            <a:r>
              <a:rPr lang="sv-SE" sz="1800" dirty="0"/>
              <a:t> ”</a:t>
            </a:r>
            <a:r>
              <a:rPr lang="sv-SE" sz="1800" dirty="0" err="1"/>
              <a:t>Pollice</a:t>
            </a:r>
            <a:r>
              <a:rPr lang="sv-SE" sz="1800" dirty="0"/>
              <a:t> </a:t>
            </a:r>
            <a:r>
              <a:rPr lang="sv-SE" sz="1800" dirty="0" err="1"/>
              <a:t>verson</a:t>
            </a:r>
            <a:r>
              <a:rPr lang="sv-SE" sz="1800" dirty="0"/>
              <a:t>” </a:t>
            </a:r>
          </a:p>
          <a:p>
            <a:pPr marL="342900" indent="-342900">
              <a:spcBef>
                <a:spcPts val="600"/>
              </a:spcBef>
              <a:buAutoNum type="arabicPeriod"/>
            </a:pPr>
            <a:r>
              <a:rPr lang="sv-SE" sz="1800" dirty="0" err="1"/>
              <a:t>Enact</a:t>
            </a:r>
            <a:r>
              <a:rPr lang="sv-SE" sz="1800" dirty="0"/>
              <a:t> </a:t>
            </a:r>
            <a:r>
              <a:rPr lang="sv-SE" sz="1800" dirty="0" err="1"/>
              <a:t>esittää</a:t>
            </a:r>
            <a:r>
              <a:rPr lang="sv-SE" sz="1800" dirty="0"/>
              <a:t> </a:t>
            </a:r>
            <a:r>
              <a:rPr lang="sv-SE" sz="1800" dirty="0" err="1"/>
              <a:t>huomioita</a:t>
            </a:r>
            <a:r>
              <a:rPr lang="sv-SE" sz="1800" dirty="0"/>
              <a:t> ja </a:t>
            </a:r>
            <a:r>
              <a:rPr lang="sv-SE" sz="1800" dirty="0" err="1"/>
              <a:t>yhteenvedon</a:t>
            </a:r>
            <a:endParaRPr lang="sv-SE" sz="1800" dirty="0"/>
          </a:p>
          <a:p>
            <a:pPr marL="342900" indent="-342900">
              <a:spcBef>
                <a:spcPts val="600"/>
              </a:spcBef>
              <a:buAutoNum type="arabicPeriod"/>
            </a:pPr>
            <a:r>
              <a:rPr lang="sv-SE" sz="1800" dirty="0" err="1"/>
              <a:t>Keräämme</a:t>
            </a:r>
            <a:r>
              <a:rPr lang="sv-SE" sz="1800" dirty="0"/>
              <a:t> </a:t>
            </a:r>
            <a:r>
              <a:rPr lang="sv-SE" sz="1800" dirty="0" err="1"/>
              <a:t>pienryhmissä</a:t>
            </a:r>
            <a:r>
              <a:rPr lang="sv-SE" sz="1800" dirty="0"/>
              <a:t> ”</a:t>
            </a:r>
            <a:r>
              <a:rPr lang="sv-SE" sz="1800" dirty="0" err="1"/>
              <a:t>Parhaat</a:t>
            </a:r>
            <a:r>
              <a:rPr lang="sv-SE" sz="1800" dirty="0"/>
              <a:t> </a:t>
            </a:r>
            <a:r>
              <a:rPr lang="sv-SE" sz="1800" dirty="0" err="1"/>
              <a:t>palat</a:t>
            </a:r>
            <a:r>
              <a:rPr lang="sv-SE" sz="1800" dirty="0"/>
              <a:t>”- post-it </a:t>
            </a:r>
            <a:r>
              <a:rPr lang="sv-SE" sz="1800" dirty="0" err="1"/>
              <a:t>lapuille</a:t>
            </a:r>
            <a:endParaRPr lang="sv-SE" sz="1800" dirty="0"/>
          </a:p>
          <a:p>
            <a:pPr marL="342900" indent="-342900">
              <a:buAutoNum type="arabicPeriod"/>
            </a:pPr>
            <a:endParaRPr lang="sv-SE" sz="1800" dirty="0"/>
          </a:p>
        </p:txBody>
      </p:sp>
      <p:pic>
        <p:nvPicPr>
          <p:cNvPr id="9" name="Bildobjekt 8" descr="Person som springer upp för trappa">
            <a:extLst>
              <a:ext uri="{FF2B5EF4-FFF2-40B4-BE49-F238E27FC236}">
                <a16:creationId xmlns:a16="http://schemas.microsoft.com/office/drawing/2014/main" id="{E495D184-CF27-E77C-738F-97A44D4A943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714688" y="0"/>
            <a:ext cx="3429312" cy="5143500"/>
          </a:xfrm>
          <a:prstGeom prst="rect">
            <a:avLst/>
          </a:prstGeom>
        </p:spPr>
      </p:pic>
    </p:spTree>
    <p:extLst>
      <p:ext uri="{BB962C8B-B14F-4D97-AF65-F5344CB8AC3E}">
        <p14:creationId xmlns:p14="http://schemas.microsoft.com/office/powerpoint/2010/main" val="164898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Bildobjekt 10" descr="En grupp personer som sitter runt en brand">
            <a:extLst>
              <a:ext uri="{FF2B5EF4-FFF2-40B4-BE49-F238E27FC236}">
                <a16:creationId xmlns:a16="http://schemas.microsoft.com/office/drawing/2014/main" id="{2A0582C1-5BE9-050D-8696-B17064906B6B}"/>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101599" y="-745066"/>
            <a:ext cx="9702800" cy="6468534"/>
          </a:xfrm>
          <a:prstGeom prst="rect">
            <a:avLst/>
          </a:prstGeom>
        </p:spPr>
      </p:pic>
      <p:sp>
        <p:nvSpPr>
          <p:cNvPr id="2" name="Otsikko 1">
            <a:extLst>
              <a:ext uri="{FF2B5EF4-FFF2-40B4-BE49-F238E27FC236}">
                <a16:creationId xmlns:a16="http://schemas.microsoft.com/office/drawing/2014/main" id="{E74C062B-9F8E-A1BD-994E-342D09E72151}"/>
              </a:ext>
            </a:extLst>
          </p:cNvPr>
          <p:cNvSpPr>
            <a:spLocks noGrp="1"/>
          </p:cNvSpPr>
          <p:nvPr>
            <p:ph type="title"/>
          </p:nvPr>
        </p:nvSpPr>
        <p:spPr/>
        <p:txBody>
          <a:bodyPr/>
          <a:lstStyle/>
          <a:p>
            <a:r>
              <a:rPr lang="fi-FI"/>
              <a:t>Lämmitellään!</a:t>
            </a:r>
            <a:endParaRPr lang="en-US"/>
          </a:p>
        </p:txBody>
      </p:sp>
      <p:sp>
        <p:nvSpPr>
          <p:cNvPr id="3" name="Tekstin paikkamerkki 2">
            <a:extLst>
              <a:ext uri="{FF2B5EF4-FFF2-40B4-BE49-F238E27FC236}">
                <a16:creationId xmlns:a16="http://schemas.microsoft.com/office/drawing/2014/main" id="{B8C52A40-3522-1091-4CB3-7DED1E312429}"/>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2648479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8497B4C9-CDBD-1B79-1B03-BBEB682824EA}"/>
              </a:ext>
            </a:extLst>
          </p:cNvPr>
          <p:cNvSpPr>
            <a:spLocks noGrp="1"/>
          </p:cNvSpPr>
          <p:nvPr>
            <p:ph type="sldNum" sz="quarter" idx="12"/>
          </p:nvPr>
        </p:nvSpPr>
        <p:spPr/>
        <p:txBody>
          <a:bodyPr/>
          <a:lstStyle/>
          <a:p>
            <a:fld id="{C4B6D6C4-FC56-B942-8CAF-D9B595FF1F43}" type="slidenum">
              <a:rPr lang="sv-SE" smtClean="0"/>
              <a:pPr/>
              <a:t>30</a:t>
            </a:fld>
            <a:endParaRPr lang="sv-SE"/>
          </a:p>
        </p:txBody>
      </p:sp>
      <p:pic>
        <p:nvPicPr>
          <p:cNvPr id="5" name="Kuva 4">
            <a:extLst>
              <a:ext uri="{FF2B5EF4-FFF2-40B4-BE49-F238E27FC236}">
                <a16:creationId xmlns:a16="http://schemas.microsoft.com/office/drawing/2014/main" id="{D0FFA092-8069-0C30-8FEB-AA0BDEB2E875}"/>
              </a:ext>
            </a:extLst>
          </p:cNvPr>
          <p:cNvPicPr>
            <a:picLocks noChangeAspect="1"/>
          </p:cNvPicPr>
          <p:nvPr/>
        </p:nvPicPr>
        <p:blipFill>
          <a:blip r:embed="rId3" cstate="screen">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346227" y="-100013"/>
            <a:ext cx="10285281" cy="5343525"/>
          </a:xfrm>
          <a:prstGeom prst="rect">
            <a:avLst/>
          </a:prstGeom>
        </p:spPr>
      </p:pic>
      <p:sp>
        <p:nvSpPr>
          <p:cNvPr id="6" name="Tekstiruutu 5">
            <a:extLst>
              <a:ext uri="{FF2B5EF4-FFF2-40B4-BE49-F238E27FC236}">
                <a16:creationId xmlns:a16="http://schemas.microsoft.com/office/drawing/2014/main" id="{822A4307-A9BE-648E-3F44-66F2653F68FE}"/>
              </a:ext>
            </a:extLst>
          </p:cNvPr>
          <p:cNvSpPr txBox="1"/>
          <p:nvPr/>
        </p:nvSpPr>
        <p:spPr>
          <a:xfrm>
            <a:off x="958790" y="2949813"/>
            <a:ext cx="4571998" cy="843378"/>
          </a:xfrm>
          <a:prstGeom prst="rect">
            <a:avLst/>
          </a:prstGeom>
          <a:noFill/>
        </p:spPr>
        <p:txBody>
          <a:bodyPr wrap="square" rtlCol="0">
            <a:noAutofit/>
          </a:bodyPr>
          <a:lstStyle/>
          <a:p>
            <a:pPr algn="l"/>
            <a:r>
              <a:rPr lang="fi-FI" sz="2800" b="1" err="1">
                <a:solidFill>
                  <a:schemeClr val="bg1"/>
                </a:solidFill>
              </a:rPr>
              <a:t>Pollice</a:t>
            </a:r>
            <a:r>
              <a:rPr lang="fi-FI" sz="2800" b="1">
                <a:solidFill>
                  <a:schemeClr val="bg1"/>
                </a:solidFill>
              </a:rPr>
              <a:t> verso! Arvioidaan raportteja</a:t>
            </a:r>
          </a:p>
          <a:p>
            <a:pPr algn="l"/>
            <a:r>
              <a:rPr lang="fi-FI" sz="1600">
                <a:solidFill>
                  <a:schemeClr val="bg1"/>
                </a:solidFill>
              </a:rPr>
              <a:t>Menikö tällä yrityksellä sinne päin vai hyvin?</a:t>
            </a:r>
            <a:endParaRPr lang="en-US" sz="1600">
              <a:solidFill>
                <a:schemeClr val="bg1"/>
              </a:solidFill>
            </a:endParaRPr>
          </a:p>
        </p:txBody>
      </p:sp>
    </p:spTree>
    <p:extLst>
      <p:ext uri="{BB962C8B-B14F-4D97-AF65-F5344CB8AC3E}">
        <p14:creationId xmlns:p14="http://schemas.microsoft.com/office/powerpoint/2010/main" val="18313559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uorakulmio 13">
            <a:extLst>
              <a:ext uri="{FF2B5EF4-FFF2-40B4-BE49-F238E27FC236}">
                <a16:creationId xmlns:a16="http://schemas.microsoft.com/office/drawing/2014/main" id="{0674D4E4-873E-00C2-82EC-751885E5DFA4}"/>
              </a:ext>
            </a:extLst>
          </p:cNvPr>
          <p:cNvSpPr/>
          <p:nvPr/>
        </p:nvSpPr>
        <p:spPr>
          <a:xfrm>
            <a:off x="125433" y="764765"/>
            <a:ext cx="2798064" cy="3546282"/>
          </a:xfrm>
          <a:prstGeom prst="rect">
            <a:avLst/>
          </a:prstGeom>
          <a:solidFill>
            <a:schemeClr val="bg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200" b="1">
                <a:solidFill>
                  <a:schemeClr val="tx1"/>
                </a:solidFill>
              </a:rPr>
              <a:t>Valitse ryhmällesi raportti (tai kaksi):</a:t>
            </a:r>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fi-FI" sz="1200" b="1"/>
          </a:p>
          <a:p>
            <a:pPr marL="228600" indent="-228600" algn="ctr">
              <a:buAutoNum type="arabicPeriod"/>
            </a:pPr>
            <a:endParaRPr lang="en-US" sz="1200" b="1"/>
          </a:p>
        </p:txBody>
      </p:sp>
      <p:sp>
        <p:nvSpPr>
          <p:cNvPr id="2" name="Dian numeron paikkamerkki 1">
            <a:extLst>
              <a:ext uri="{FF2B5EF4-FFF2-40B4-BE49-F238E27FC236}">
                <a16:creationId xmlns:a16="http://schemas.microsoft.com/office/drawing/2014/main" id="{6258AB6F-9124-1CA6-19CE-33729AFA9171}"/>
              </a:ext>
            </a:extLst>
          </p:cNvPr>
          <p:cNvSpPr>
            <a:spLocks noGrp="1"/>
          </p:cNvSpPr>
          <p:nvPr>
            <p:ph type="sldNum" sz="quarter" idx="12"/>
          </p:nvPr>
        </p:nvSpPr>
        <p:spPr/>
        <p:txBody>
          <a:bodyPr/>
          <a:lstStyle/>
          <a:p>
            <a:fld id="{C4B6D6C4-FC56-B942-8CAF-D9B595FF1F43}" type="slidenum">
              <a:rPr lang="sv-SE" smtClean="0"/>
              <a:pPr/>
              <a:t>31</a:t>
            </a:fld>
            <a:endParaRPr lang="sv-SE"/>
          </a:p>
        </p:txBody>
      </p:sp>
      <p:sp>
        <p:nvSpPr>
          <p:cNvPr id="3" name="Otsikko 2">
            <a:extLst>
              <a:ext uri="{FF2B5EF4-FFF2-40B4-BE49-F238E27FC236}">
                <a16:creationId xmlns:a16="http://schemas.microsoft.com/office/drawing/2014/main" id="{2BC3A9D2-7442-C68F-9A4F-72E8D7E25A50}"/>
              </a:ext>
            </a:extLst>
          </p:cNvPr>
          <p:cNvSpPr>
            <a:spLocks noGrp="1"/>
          </p:cNvSpPr>
          <p:nvPr>
            <p:ph type="title"/>
          </p:nvPr>
        </p:nvSpPr>
        <p:spPr>
          <a:xfrm>
            <a:off x="125433" y="239720"/>
            <a:ext cx="6450296" cy="525044"/>
          </a:xfrm>
        </p:spPr>
        <p:txBody>
          <a:bodyPr/>
          <a:lstStyle/>
          <a:p>
            <a:r>
              <a:rPr lang="fi-FI" err="1"/>
              <a:t>Pollice</a:t>
            </a:r>
            <a:r>
              <a:rPr lang="fi-FI"/>
              <a:t> verso - tuomiopäivä</a:t>
            </a:r>
            <a:endParaRPr lang="en-US"/>
          </a:p>
        </p:txBody>
      </p:sp>
      <p:sp>
        <p:nvSpPr>
          <p:cNvPr id="11" name="Suorakulmio 10">
            <a:extLst>
              <a:ext uri="{FF2B5EF4-FFF2-40B4-BE49-F238E27FC236}">
                <a16:creationId xmlns:a16="http://schemas.microsoft.com/office/drawing/2014/main" id="{D426B3AC-0B46-DE7B-72A7-D5D28B416095}"/>
              </a:ext>
            </a:extLst>
          </p:cNvPr>
          <p:cNvSpPr/>
          <p:nvPr/>
        </p:nvSpPr>
        <p:spPr>
          <a:xfrm>
            <a:off x="6037699" y="857236"/>
            <a:ext cx="2799243" cy="3453810"/>
          </a:xfrm>
          <a:prstGeom prst="rect">
            <a:avLst/>
          </a:prstGeom>
          <a:solidFill>
            <a:schemeClr val="accent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lvl="2"/>
            <a:r>
              <a:rPr lang="fi-FI" sz="1200" b="1">
                <a:solidFill>
                  <a:schemeClr val="tx1"/>
                </a:solidFill>
              </a:rPr>
              <a:t>…sitten tuomiolle:</a:t>
            </a:r>
          </a:p>
          <a:p>
            <a:pPr lvl="2"/>
            <a:endParaRPr lang="fi-FI" sz="1200">
              <a:solidFill>
                <a:schemeClr val="tx1"/>
              </a:solidFill>
            </a:endParaRPr>
          </a:p>
          <a:p>
            <a:pPr lvl="2"/>
            <a:r>
              <a:rPr lang="fi-FI" sz="1200">
                <a:solidFill>
                  <a:schemeClr val="tx1"/>
                </a:solidFill>
              </a:rPr>
              <a:t>Vihreä kilpi! Raportti seisoo kuin voittamaton legioona – selkeä, ja vahva esitys.</a:t>
            </a:r>
          </a:p>
          <a:p>
            <a:pPr lvl="2"/>
            <a:endParaRPr lang="fi-FI" sz="1200">
              <a:solidFill>
                <a:schemeClr val="tx1"/>
              </a:solidFill>
            </a:endParaRPr>
          </a:p>
          <a:p>
            <a:pPr lvl="2"/>
            <a:endParaRPr lang="fi-FI" sz="1200">
              <a:solidFill>
                <a:schemeClr val="tx1"/>
              </a:solidFill>
            </a:endParaRPr>
          </a:p>
          <a:p>
            <a:pPr lvl="2"/>
            <a:r>
              <a:rPr lang="fi-FI" sz="1200">
                <a:solidFill>
                  <a:schemeClr val="tx1"/>
                </a:solidFill>
              </a:rPr>
              <a:t>Kansa epäröi! Raportti horjuu – yritys on tehty, mutta kuvaus vielä hieman ontuu.</a:t>
            </a:r>
          </a:p>
          <a:p>
            <a:pPr lvl="2"/>
            <a:endParaRPr lang="fi-FI" sz="1200">
              <a:solidFill>
                <a:schemeClr val="tx1"/>
              </a:solidFill>
            </a:endParaRPr>
          </a:p>
          <a:p>
            <a:pPr lvl="2"/>
            <a:br>
              <a:rPr lang="fi-FI" sz="1200">
                <a:solidFill>
                  <a:schemeClr val="tx1"/>
                </a:solidFill>
              </a:rPr>
            </a:br>
            <a:r>
              <a:rPr lang="fi-FI" sz="1200">
                <a:solidFill>
                  <a:schemeClr val="tx1"/>
                </a:solidFill>
              </a:rPr>
              <a:t>Tätä ei keisari armahda. Todella epäselvä ja puutteellinen!  </a:t>
            </a:r>
            <a:endParaRPr lang="en-US" sz="1200">
              <a:solidFill>
                <a:schemeClr val="tx1"/>
              </a:solidFill>
            </a:endParaRPr>
          </a:p>
        </p:txBody>
      </p:sp>
      <p:pic>
        <p:nvPicPr>
          <p:cNvPr id="7" name="Sisällön paikkamerkki 6" descr="Peukalo alas ääriviiva">
            <a:extLst>
              <a:ext uri="{FF2B5EF4-FFF2-40B4-BE49-F238E27FC236}">
                <a16:creationId xmlns:a16="http://schemas.microsoft.com/office/drawing/2014/main" id="{94984E5A-913F-5CAC-3774-2C9EF2B3D080}"/>
              </a:ext>
            </a:extLst>
          </p:cNvPr>
          <p:cNvPicPr>
            <a:picLocks noGrp="1" noChangeAspect="1"/>
          </p:cNvPicPr>
          <p:nvPr>
            <p:ph sz="quarter" idx="13"/>
          </p:nvPr>
        </p:nvPicPr>
        <p:blipFill>
          <a:blip r:embed="rId3">
            <a:extLst>
              <a:ext uri="{96DAC541-7B7A-43D3-8B79-37D633B846F1}">
                <asvg:svgBlip xmlns:asvg="http://schemas.microsoft.com/office/drawing/2016/SVG/main" r:embed="rId4"/>
              </a:ext>
            </a:extLst>
          </a:blip>
          <a:stretch>
            <a:fillRect/>
          </a:stretch>
        </p:blipFill>
        <p:spPr>
          <a:xfrm rot="10800000">
            <a:off x="6257795" y="1392102"/>
            <a:ext cx="445570" cy="445570"/>
          </a:xfrm>
        </p:spPr>
      </p:pic>
      <p:pic>
        <p:nvPicPr>
          <p:cNvPr id="8" name="Sisällön paikkamerkki 6" descr="Peukalo alas ääriviiva">
            <a:extLst>
              <a:ext uri="{FF2B5EF4-FFF2-40B4-BE49-F238E27FC236}">
                <a16:creationId xmlns:a16="http://schemas.microsoft.com/office/drawing/2014/main" id="{C6C0A157-FF9C-1179-570E-22112EFA13C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5400000">
            <a:off x="6257795" y="2594446"/>
            <a:ext cx="445570" cy="445570"/>
          </a:xfrm>
          <a:prstGeom prst="rect">
            <a:avLst/>
          </a:prstGeom>
        </p:spPr>
      </p:pic>
      <p:pic>
        <p:nvPicPr>
          <p:cNvPr id="9" name="Sisällön paikkamerkki 6" descr="Peukalo alas ääriviiva">
            <a:extLst>
              <a:ext uri="{FF2B5EF4-FFF2-40B4-BE49-F238E27FC236}">
                <a16:creationId xmlns:a16="http://schemas.microsoft.com/office/drawing/2014/main" id="{7AF7AA89-10F7-CE0A-55CE-BCA2F9D5597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41557" y="3611034"/>
            <a:ext cx="445570" cy="445570"/>
          </a:xfrm>
          <a:prstGeom prst="rect">
            <a:avLst/>
          </a:prstGeom>
        </p:spPr>
      </p:pic>
      <p:pic>
        <p:nvPicPr>
          <p:cNvPr id="13" name="Kuva 12">
            <a:extLst>
              <a:ext uri="{FF2B5EF4-FFF2-40B4-BE49-F238E27FC236}">
                <a16:creationId xmlns:a16="http://schemas.microsoft.com/office/drawing/2014/main" id="{99665E21-90C8-066E-53B7-FDEDA91E3B7B}"/>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394717" y="2154346"/>
            <a:ext cx="2259495" cy="521510"/>
          </a:xfrm>
          <a:prstGeom prst="rect">
            <a:avLst/>
          </a:prstGeom>
        </p:spPr>
      </p:pic>
      <p:pic>
        <p:nvPicPr>
          <p:cNvPr id="15" name="Bildobjekt 14" descr="En bild som visar logotyp, symbol, Teckensnitt, Grafik&#10;&#10;AI-genererat innehåll kan vara felaktigt.">
            <a:extLst>
              <a:ext uri="{FF2B5EF4-FFF2-40B4-BE49-F238E27FC236}">
                <a16:creationId xmlns:a16="http://schemas.microsoft.com/office/drawing/2014/main" id="{7092DE52-FC7C-C917-1FB9-3F5C49763A1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86927" y="2817231"/>
            <a:ext cx="875073" cy="525044"/>
          </a:xfrm>
          <a:prstGeom prst="rect">
            <a:avLst/>
          </a:prstGeom>
        </p:spPr>
      </p:pic>
      <p:pic>
        <p:nvPicPr>
          <p:cNvPr id="17" name="Bildobjekt 16" descr="En bild som visar Teckensnitt, logotyp, Grafik, symbol&#10;&#10;AI-genererat innehåll kan vara felaktigt.">
            <a:extLst>
              <a:ext uri="{FF2B5EF4-FFF2-40B4-BE49-F238E27FC236}">
                <a16:creationId xmlns:a16="http://schemas.microsoft.com/office/drawing/2014/main" id="{ADDEC7AD-822F-0BC6-0E30-974817B291BD}"/>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62653" y="3542787"/>
            <a:ext cx="1237410" cy="522651"/>
          </a:xfrm>
          <a:prstGeom prst="rect">
            <a:avLst/>
          </a:prstGeom>
        </p:spPr>
      </p:pic>
      <p:pic>
        <p:nvPicPr>
          <p:cNvPr id="7170" name="Picture 2" descr="Pandora Logo, symbol, meaning, history, PNG, brand">
            <a:extLst>
              <a:ext uri="{FF2B5EF4-FFF2-40B4-BE49-F238E27FC236}">
                <a16:creationId xmlns:a16="http://schemas.microsoft.com/office/drawing/2014/main" id="{4AD57866-73AC-1A68-9960-FCAAF443DC1F}"/>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35578" y="1252105"/>
            <a:ext cx="1691559" cy="951502"/>
          </a:xfrm>
          <a:prstGeom prst="rect">
            <a:avLst/>
          </a:prstGeom>
          <a:noFill/>
          <a:extLst>
            <a:ext uri="{909E8E84-426E-40DD-AFC4-6F175D3DCCD1}">
              <a14:hiddenFill xmlns:a14="http://schemas.microsoft.com/office/drawing/2010/main">
                <a:solidFill>
                  <a:srgbClr val="FFFFFF"/>
                </a:solidFill>
              </a14:hiddenFill>
            </a:ext>
          </a:extLst>
        </p:spPr>
      </p:pic>
      <p:sp>
        <p:nvSpPr>
          <p:cNvPr id="21" name="Suorakulmio 20">
            <a:extLst>
              <a:ext uri="{FF2B5EF4-FFF2-40B4-BE49-F238E27FC236}">
                <a16:creationId xmlns:a16="http://schemas.microsoft.com/office/drawing/2014/main" id="{4A806715-5AA1-ADB3-BC80-BBEAEA23DDE5}"/>
              </a:ext>
            </a:extLst>
          </p:cNvPr>
          <p:cNvSpPr/>
          <p:nvPr/>
        </p:nvSpPr>
        <p:spPr>
          <a:xfrm>
            <a:off x="3128407" y="857236"/>
            <a:ext cx="2799243" cy="3453810"/>
          </a:xfrm>
          <a:prstGeom prst="rect">
            <a:avLst/>
          </a:prstGeom>
          <a:solidFill>
            <a:schemeClr val="tx2">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r>
              <a:rPr lang="fi-FI" sz="1400" b="1" err="1">
                <a:solidFill>
                  <a:schemeClr val="tx1"/>
                </a:solidFill>
              </a:rPr>
              <a:t>Arivo</a:t>
            </a:r>
            <a:r>
              <a:rPr lang="fi-FI" sz="1400" b="1">
                <a:solidFill>
                  <a:schemeClr val="tx1"/>
                </a:solidFill>
              </a:rPr>
              <a:t> onnistumista </a:t>
            </a:r>
            <a:r>
              <a:rPr lang="fi-FI" sz="1400" b="1" err="1">
                <a:solidFill>
                  <a:schemeClr val="tx1"/>
                </a:solidFill>
              </a:rPr>
              <a:t>esim</a:t>
            </a:r>
            <a:r>
              <a:rPr lang="fi-FI" sz="1400" b="1">
                <a:solidFill>
                  <a:schemeClr val="tx1"/>
                </a:solidFill>
              </a:rPr>
              <a:t> siinä: </a:t>
            </a:r>
          </a:p>
          <a:p>
            <a:pPr marL="342900" indent="-342900">
              <a:buAutoNum type="arabicPeriod"/>
            </a:pPr>
            <a:endParaRPr lang="fi-FI" sz="1400">
              <a:solidFill>
                <a:schemeClr val="tx1"/>
              </a:solidFill>
            </a:endParaRPr>
          </a:p>
          <a:p>
            <a:pPr marL="342900" indent="-342900">
              <a:buAutoNum type="arabicPeriod"/>
            </a:pPr>
            <a:r>
              <a:rPr lang="fi-FI" sz="1400">
                <a:solidFill>
                  <a:schemeClr val="tx1"/>
                </a:solidFill>
              </a:rPr>
              <a:t>Miten yritys kuvaa arvoketjuaan?
Miten yritys kuva sidosryhmien osallistumista?
Miten yritys kuvaa </a:t>
            </a:r>
            <a:r>
              <a:rPr lang="fi-FI" sz="1400" err="1">
                <a:solidFill>
                  <a:schemeClr val="tx1"/>
                </a:solidFill>
              </a:rPr>
              <a:t>IRO:itaan</a:t>
            </a:r>
            <a:r>
              <a:rPr lang="fi-FI" sz="1400">
                <a:solidFill>
                  <a:schemeClr val="tx1"/>
                </a:solidFill>
              </a:rPr>
              <a:t> ja niiden vaikutukset arvoketjussa?</a:t>
            </a:r>
          </a:p>
          <a:p>
            <a:pPr marL="342900" indent="-342900">
              <a:buAutoNum type="arabicPeriod"/>
            </a:pPr>
            <a:r>
              <a:rPr lang="fi-FI" sz="1400">
                <a:solidFill>
                  <a:schemeClr val="tx1"/>
                </a:solidFill>
              </a:rPr>
              <a:t>Miten yritys kuvaa datakeruu prosessiaan (yleiskuvaus)</a:t>
            </a:r>
            <a:endParaRPr lang="sv-SE" sz="1400">
              <a:solidFill>
                <a:schemeClr val="tx1"/>
              </a:solidFill>
            </a:endParaRPr>
          </a:p>
        </p:txBody>
      </p:sp>
    </p:spTree>
    <p:extLst>
      <p:ext uri="{BB962C8B-B14F-4D97-AF65-F5344CB8AC3E}">
        <p14:creationId xmlns:p14="http://schemas.microsoft.com/office/powerpoint/2010/main" val="14459592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668EA-F996-523D-CDF3-670CE80A8222}"/>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5D7889F-73FB-9838-1A71-573EA10A5763}"/>
              </a:ext>
            </a:extLst>
          </p:cNvPr>
          <p:cNvSpPr>
            <a:spLocks noGrp="1"/>
          </p:cNvSpPr>
          <p:nvPr>
            <p:ph type="title"/>
          </p:nvPr>
        </p:nvSpPr>
        <p:spPr>
          <a:xfrm>
            <a:off x="679451" y="2757805"/>
            <a:ext cx="7854949" cy="708971"/>
          </a:xfrm>
        </p:spPr>
        <p:txBody>
          <a:bodyPr/>
          <a:lstStyle/>
          <a:p>
            <a:pPr>
              <a:spcBef>
                <a:spcPts val="1200"/>
              </a:spcBef>
            </a:pPr>
            <a:r>
              <a:rPr lang="fi-FI" sz="2800"/>
              <a:t>”Parhaat palat”  </a:t>
            </a:r>
            <a:br>
              <a:rPr lang="fi-FI" sz="2800"/>
            </a:br>
            <a:r>
              <a:rPr lang="fi-FI" sz="2800"/>
              <a:t>– uusien raporttien arviointeja ryhmissä</a:t>
            </a:r>
          </a:p>
        </p:txBody>
      </p:sp>
      <p:pic>
        <p:nvPicPr>
          <p:cNvPr id="5" name="Bild 4" descr="Körsbär med hel fyllning">
            <a:extLst>
              <a:ext uri="{FF2B5EF4-FFF2-40B4-BE49-F238E27FC236}">
                <a16:creationId xmlns:a16="http://schemas.microsoft.com/office/drawing/2014/main" id="{0E666261-2476-B1BA-4F9A-5E2A40D5DA6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59541" y="315247"/>
            <a:ext cx="2558845" cy="2558845"/>
          </a:xfrm>
          <a:prstGeom prst="rect">
            <a:avLst/>
          </a:prstGeom>
        </p:spPr>
      </p:pic>
    </p:spTree>
    <p:extLst>
      <p:ext uri="{BB962C8B-B14F-4D97-AF65-F5344CB8AC3E}">
        <p14:creationId xmlns:p14="http://schemas.microsoft.com/office/powerpoint/2010/main" val="18718761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25B90-2A1F-185E-0837-A4123A5C245F}"/>
            </a:ext>
          </a:extLst>
        </p:cNvPr>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999F47A7-CC72-9F4A-1000-1700B6D0B57C}"/>
              </a:ext>
            </a:extLst>
          </p:cNvPr>
          <p:cNvSpPr>
            <a:spLocks noGrp="1"/>
          </p:cNvSpPr>
          <p:nvPr>
            <p:ph type="sldNum" sz="quarter" idx="12"/>
          </p:nvPr>
        </p:nvSpPr>
        <p:spPr/>
        <p:txBody>
          <a:bodyPr/>
          <a:lstStyle/>
          <a:p>
            <a:fld id="{C4B6D6C4-FC56-B942-8CAF-D9B595FF1F43}" type="slidenum">
              <a:rPr lang="sv-SE" smtClean="0"/>
              <a:pPr/>
              <a:t>33</a:t>
            </a:fld>
            <a:endParaRPr lang="sv-SE"/>
          </a:p>
        </p:txBody>
      </p:sp>
      <p:sp>
        <p:nvSpPr>
          <p:cNvPr id="3" name="Otsikko 2">
            <a:extLst>
              <a:ext uri="{FF2B5EF4-FFF2-40B4-BE49-F238E27FC236}">
                <a16:creationId xmlns:a16="http://schemas.microsoft.com/office/drawing/2014/main" id="{AFD65CA0-2078-8972-DDCB-E2B929D337C8}"/>
              </a:ext>
            </a:extLst>
          </p:cNvPr>
          <p:cNvSpPr>
            <a:spLocks noGrp="1"/>
          </p:cNvSpPr>
          <p:nvPr>
            <p:ph type="title"/>
          </p:nvPr>
        </p:nvSpPr>
        <p:spPr>
          <a:xfrm>
            <a:off x="125433" y="239720"/>
            <a:ext cx="8509748" cy="525044"/>
          </a:xfrm>
        </p:spPr>
        <p:txBody>
          <a:bodyPr/>
          <a:lstStyle/>
          <a:p>
            <a:r>
              <a:rPr lang="fi-FI"/>
              <a:t>Ryhmätyö- Parhaat käytännöt</a:t>
            </a:r>
            <a:br>
              <a:rPr lang="fi-FI"/>
            </a:br>
            <a:endParaRPr lang="en-US" b="0"/>
          </a:p>
        </p:txBody>
      </p:sp>
      <p:sp>
        <p:nvSpPr>
          <p:cNvPr id="10" name="Platshållare för innehåll 9">
            <a:extLst>
              <a:ext uri="{FF2B5EF4-FFF2-40B4-BE49-F238E27FC236}">
                <a16:creationId xmlns:a16="http://schemas.microsoft.com/office/drawing/2014/main" id="{AD0811F5-95ED-D324-7037-B05C4378AC96}"/>
              </a:ext>
            </a:extLst>
          </p:cNvPr>
          <p:cNvSpPr>
            <a:spLocks noGrp="1"/>
          </p:cNvSpPr>
          <p:nvPr>
            <p:ph sz="quarter" idx="13"/>
          </p:nvPr>
        </p:nvSpPr>
        <p:spPr>
          <a:xfrm>
            <a:off x="254001" y="767081"/>
            <a:ext cx="5204046" cy="3967480"/>
          </a:xfrm>
        </p:spPr>
        <p:txBody>
          <a:bodyPr/>
          <a:lstStyle/>
          <a:p>
            <a:r>
              <a:rPr lang="fi-FI" b="1"/>
              <a:t>TAVOITE: </a:t>
            </a:r>
            <a:r>
              <a:rPr lang="fi-FI" b="0"/>
              <a:t>Kaikilla on työ kesken arvoketjun arviointiin, hallintaan ja raportointiin liittyen. Ryhmätyön tarkoituksena on siksi keskittyä parhaiden käytäntöjen jakamiseen. </a:t>
            </a:r>
          </a:p>
          <a:p>
            <a:endParaRPr lang="fi-FI" b="0"/>
          </a:p>
          <a:p>
            <a:r>
              <a:rPr lang="fi-FI" b="1"/>
              <a:t>FOKUS: </a:t>
            </a:r>
            <a:r>
              <a:rPr lang="fi-FI"/>
              <a:t>Mielestänne parhaat käytännöt esimerkkiyrityksistä. </a:t>
            </a:r>
            <a:endParaRPr lang="fi-FI" b="0"/>
          </a:p>
          <a:p>
            <a:endParaRPr lang="fi-FI"/>
          </a:p>
          <a:p>
            <a:r>
              <a:rPr lang="fi-FI" b="1">
                <a:solidFill>
                  <a:schemeClr val="accent1">
                    <a:lumMod val="60000"/>
                    <a:lumOff val="40000"/>
                  </a:schemeClr>
                </a:solidFill>
              </a:rPr>
              <a:t>TEHTÄVÄ: </a:t>
            </a:r>
          </a:p>
          <a:p>
            <a:pPr marL="342900" indent="-342900">
              <a:buFont typeface="+mj-lt"/>
              <a:buAutoNum type="arabicPeriod"/>
            </a:pPr>
            <a:r>
              <a:rPr lang="fi-FI">
                <a:solidFill>
                  <a:schemeClr val="accent1">
                    <a:lumMod val="60000"/>
                    <a:lumOff val="40000"/>
                  </a:schemeClr>
                </a:solidFill>
              </a:rPr>
              <a:t>Keskustelkaa ryhmissänne ja kirjatkaa parhaimmat ideat/vinkit/käytännöt post-it lapuille. Laittakaa erilliset vinkit eri lapuille jotta ne voi jakaa annettujen aiheitten mukaan. Mikäli vinkki liittyy esimerkkiyritykseen kirjatkaa silloin myös mukaan mihin yritykseen vinkki liittyy. </a:t>
            </a:r>
          </a:p>
          <a:p>
            <a:pPr marL="342900" indent="-342900">
              <a:buFont typeface="+mj-lt"/>
              <a:buAutoNum type="arabicPeriod"/>
            </a:pPr>
            <a:r>
              <a:rPr lang="fi-FI">
                <a:solidFill>
                  <a:schemeClr val="accent1">
                    <a:lumMod val="60000"/>
                    <a:lumOff val="40000"/>
                  </a:schemeClr>
                </a:solidFill>
              </a:rPr>
              <a:t>Asettakaa laput seinille ”sopivan” aiheen alle. (Seuraava sivu)</a:t>
            </a:r>
          </a:p>
        </p:txBody>
      </p:sp>
      <p:pic>
        <p:nvPicPr>
          <p:cNvPr id="18" name="Bildobjekt 17" descr="Personer illustration av samarbete">
            <a:extLst>
              <a:ext uri="{FF2B5EF4-FFF2-40B4-BE49-F238E27FC236}">
                <a16:creationId xmlns:a16="http://schemas.microsoft.com/office/drawing/2014/main" id="{4E2CDF6F-E80B-86C6-EFE9-8DB99F16B75D}"/>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5530645" y="791184"/>
            <a:ext cx="3274142" cy="3561131"/>
          </a:xfrm>
          <a:prstGeom prst="rect">
            <a:avLst/>
          </a:prstGeom>
        </p:spPr>
      </p:pic>
    </p:spTree>
    <p:extLst>
      <p:ext uri="{BB962C8B-B14F-4D97-AF65-F5344CB8AC3E}">
        <p14:creationId xmlns:p14="http://schemas.microsoft.com/office/powerpoint/2010/main" val="9995018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8C71F-CE5F-748A-DAD4-EB45CC5F0305}"/>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20A09B68-4524-8021-3763-5B7E248C5DC1}"/>
              </a:ext>
            </a:extLst>
          </p:cNvPr>
          <p:cNvSpPr>
            <a:spLocks noGrp="1"/>
          </p:cNvSpPr>
          <p:nvPr>
            <p:ph type="sldNum" sz="quarter" idx="12"/>
          </p:nvPr>
        </p:nvSpPr>
        <p:spPr/>
        <p:txBody>
          <a:bodyPr/>
          <a:lstStyle/>
          <a:p>
            <a:fld id="{C4B6D6C4-FC56-B942-8CAF-D9B595FF1F43}" type="slidenum">
              <a:rPr lang="sv-SE" smtClean="0"/>
              <a:pPr/>
              <a:t>34</a:t>
            </a:fld>
            <a:endParaRPr lang="sv-SE"/>
          </a:p>
        </p:txBody>
      </p:sp>
      <p:sp>
        <p:nvSpPr>
          <p:cNvPr id="3" name="Rubrik 2">
            <a:extLst>
              <a:ext uri="{FF2B5EF4-FFF2-40B4-BE49-F238E27FC236}">
                <a16:creationId xmlns:a16="http://schemas.microsoft.com/office/drawing/2014/main" id="{A102A317-C4B8-2D0F-0999-4D073E3299A5}"/>
              </a:ext>
            </a:extLst>
          </p:cNvPr>
          <p:cNvSpPr>
            <a:spLocks noGrp="1"/>
          </p:cNvSpPr>
          <p:nvPr>
            <p:ph type="title"/>
          </p:nvPr>
        </p:nvSpPr>
        <p:spPr/>
        <p:txBody>
          <a:bodyPr/>
          <a:lstStyle/>
          <a:p>
            <a:endParaRPr lang="sv-SE"/>
          </a:p>
        </p:txBody>
      </p:sp>
      <p:sp>
        <p:nvSpPr>
          <p:cNvPr id="4" name="Platshållare för innehåll 3">
            <a:extLst>
              <a:ext uri="{FF2B5EF4-FFF2-40B4-BE49-F238E27FC236}">
                <a16:creationId xmlns:a16="http://schemas.microsoft.com/office/drawing/2014/main" id="{7DBF17DC-FB99-0096-9933-BC9B0084E9E3}"/>
              </a:ext>
            </a:extLst>
          </p:cNvPr>
          <p:cNvSpPr>
            <a:spLocks noGrp="1"/>
          </p:cNvSpPr>
          <p:nvPr>
            <p:ph sz="quarter" idx="13"/>
          </p:nvPr>
        </p:nvSpPr>
        <p:spPr/>
        <p:txBody>
          <a:bodyPr/>
          <a:lstStyle/>
          <a:p>
            <a:endParaRPr lang="sv-SE"/>
          </a:p>
        </p:txBody>
      </p:sp>
      <p:grpSp>
        <p:nvGrpSpPr>
          <p:cNvPr id="10" name="Grupp 9">
            <a:extLst>
              <a:ext uri="{FF2B5EF4-FFF2-40B4-BE49-F238E27FC236}">
                <a16:creationId xmlns:a16="http://schemas.microsoft.com/office/drawing/2014/main" id="{B2F99BD6-3F7A-EEC8-E372-31A5892D2316}"/>
              </a:ext>
            </a:extLst>
          </p:cNvPr>
          <p:cNvGrpSpPr/>
          <p:nvPr/>
        </p:nvGrpSpPr>
        <p:grpSpPr>
          <a:xfrm>
            <a:off x="451262" y="408940"/>
            <a:ext cx="7759142" cy="4324103"/>
            <a:chOff x="451262" y="1237674"/>
            <a:chExt cx="5488118" cy="3058481"/>
          </a:xfrm>
          <a:solidFill>
            <a:schemeClr val="tx2">
              <a:lumMod val="60000"/>
              <a:lumOff val="40000"/>
            </a:schemeClr>
          </a:solidFill>
        </p:grpSpPr>
        <p:sp>
          <p:nvSpPr>
            <p:cNvPr id="6" name="Suorakulmio 5">
              <a:extLst>
                <a:ext uri="{FF2B5EF4-FFF2-40B4-BE49-F238E27FC236}">
                  <a16:creationId xmlns:a16="http://schemas.microsoft.com/office/drawing/2014/main" id="{CF3CF72E-F452-5158-B95B-083317777732}"/>
                </a:ext>
              </a:extLst>
            </p:cNvPr>
            <p:cNvSpPr/>
            <p:nvPr/>
          </p:nvSpPr>
          <p:spPr>
            <a:xfrm>
              <a:off x="451263" y="1238748"/>
              <a:ext cx="1754551" cy="951012"/>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A. Arvoketjun kokoaminen yrityksessänne sisäisesti.</a:t>
              </a:r>
              <a:endParaRPr lang="en-US" sz="1600"/>
            </a:p>
          </p:txBody>
        </p:sp>
        <p:sp>
          <p:nvSpPr>
            <p:cNvPr id="7" name="Suorakulmio 6">
              <a:extLst>
                <a:ext uri="{FF2B5EF4-FFF2-40B4-BE49-F238E27FC236}">
                  <a16:creationId xmlns:a16="http://schemas.microsoft.com/office/drawing/2014/main" id="{07722000-9D80-4312-6974-17612AD8356E}"/>
                </a:ext>
              </a:extLst>
            </p:cNvPr>
            <p:cNvSpPr/>
            <p:nvPr/>
          </p:nvSpPr>
          <p:spPr>
            <a:xfrm>
              <a:off x="4184829" y="1237674"/>
              <a:ext cx="1754551" cy="951012"/>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C. Datan keruu ja oikeellisuus </a:t>
              </a:r>
              <a:r>
                <a:rPr lang="fi-FI" sz="1600" err="1"/>
                <a:t>upstreamistä</a:t>
              </a:r>
              <a:endParaRPr lang="en-US" sz="1600"/>
            </a:p>
          </p:txBody>
        </p:sp>
        <p:sp>
          <p:nvSpPr>
            <p:cNvPr id="8" name="Suorakulmio 7">
              <a:extLst>
                <a:ext uri="{FF2B5EF4-FFF2-40B4-BE49-F238E27FC236}">
                  <a16:creationId xmlns:a16="http://schemas.microsoft.com/office/drawing/2014/main" id="{E9802CD7-7973-3FDD-B697-B8757793DA8D}"/>
                </a:ext>
              </a:extLst>
            </p:cNvPr>
            <p:cNvSpPr/>
            <p:nvPr/>
          </p:nvSpPr>
          <p:spPr>
            <a:xfrm>
              <a:off x="2318046" y="1237674"/>
              <a:ext cx="1754551" cy="951012"/>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B. Arvoketjun kuvaus raportissa sekä yhteys </a:t>
              </a:r>
              <a:r>
                <a:rPr lang="fi-FI" sz="1600" err="1"/>
                <a:t>IRO:eihin</a:t>
              </a:r>
              <a:endParaRPr lang="en-US" sz="1600"/>
            </a:p>
          </p:txBody>
        </p:sp>
        <p:sp>
          <p:nvSpPr>
            <p:cNvPr id="9" name="Suorakulmio 8">
              <a:extLst>
                <a:ext uri="{FF2B5EF4-FFF2-40B4-BE49-F238E27FC236}">
                  <a16:creationId xmlns:a16="http://schemas.microsoft.com/office/drawing/2014/main" id="{6987E26C-4A25-F259-4926-8213F4384869}"/>
                </a:ext>
              </a:extLst>
            </p:cNvPr>
            <p:cNvSpPr/>
            <p:nvPr/>
          </p:nvSpPr>
          <p:spPr>
            <a:xfrm>
              <a:off x="451262" y="2289369"/>
              <a:ext cx="1754551" cy="951012"/>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D. Datan keruu ja oikeellisuus </a:t>
              </a:r>
              <a:r>
                <a:rPr lang="fi-FI" sz="1600" err="1"/>
                <a:t>downstreamistä</a:t>
              </a:r>
              <a:endParaRPr lang="en-US" sz="1600"/>
            </a:p>
          </p:txBody>
        </p:sp>
        <p:sp>
          <p:nvSpPr>
            <p:cNvPr id="5" name="Suorakulmio 8">
              <a:extLst>
                <a:ext uri="{FF2B5EF4-FFF2-40B4-BE49-F238E27FC236}">
                  <a16:creationId xmlns:a16="http://schemas.microsoft.com/office/drawing/2014/main" id="{E3EF134A-416F-BF8F-2856-471EFBF29619}"/>
                </a:ext>
              </a:extLst>
            </p:cNvPr>
            <p:cNvSpPr/>
            <p:nvPr/>
          </p:nvSpPr>
          <p:spPr>
            <a:xfrm>
              <a:off x="3365901" y="3345143"/>
              <a:ext cx="1754551" cy="951012"/>
            </a:xfrm>
            <a:prstGeom prst="rect">
              <a:avLst/>
            </a:prstGeom>
            <a:solidFill>
              <a:schemeClr val="accent6">
                <a:lumMod val="9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D. Kaikki muut vinkit </a:t>
              </a:r>
              <a:r>
                <a:rPr lang="fi-FI" sz="1600">
                  <a:sym typeface="Wingdings" panose="05000000000000000000" pitchFamily="2" charset="2"/>
                </a:rPr>
                <a:t></a:t>
              </a:r>
              <a:endParaRPr lang="en-US" sz="1600"/>
            </a:p>
          </p:txBody>
        </p:sp>
        <p:sp>
          <p:nvSpPr>
            <p:cNvPr id="13" name="Suorakulmio 8">
              <a:extLst>
                <a:ext uri="{FF2B5EF4-FFF2-40B4-BE49-F238E27FC236}">
                  <a16:creationId xmlns:a16="http://schemas.microsoft.com/office/drawing/2014/main" id="{5418F4E8-BD73-E737-B57B-50357FD55AAC}"/>
                </a:ext>
              </a:extLst>
            </p:cNvPr>
            <p:cNvSpPr/>
            <p:nvPr/>
          </p:nvSpPr>
          <p:spPr>
            <a:xfrm>
              <a:off x="2318046" y="2289369"/>
              <a:ext cx="1754551" cy="951012"/>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E. Auditoijien, </a:t>
              </a:r>
              <a:r>
                <a:rPr lang="fi-FI" sz="1600" err="1"/>
                <a:t>investoreiden</a:t>
              </a:r>
              <a:r>
                <a:rPr lang="fi-FI" sz="1600"/>
                <a:t> ja asiakkaiden vaatimukset arvoketjuun liittyen</a:t>
              </a:r>
              <a:endParaRPr lang="en-US" sz="1600"/>
            </a:p>
          </p:txBody>
        </p:sp>
        <p:sp>
          <p:nvSpPr>
            <p:cNvPr id="14" name="Suorakulmio 8">
              <a:extLst>
                <a:ext uri="{FF2B5EF4-FFF2-40B4-BE49-F238E27FC236}">
                  <a16:creationId xmlns:a16="http://schemas.microsoft.com/office/drawing/2014/main" id="{068253FB-63D0-F91A-3878-B4E28CEB7851}"/>
                </a:ext>
              </a:extLst>
            </p:cNvPr>
            <p:cNvSpPr/>
            <p:nvPr/>
          </p:nvSpPr>
          <p:spPr>
            <a:xfrm>
              <a:off x="1499118" y="3345143"/>
              <a:ext cx="1754551" cy="951012"/>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dirty="0"/>
                <a:t>F. Arvoketjun kokoamista ja seurantaa helpottavat apuvälineet </a:t>
              </a:r>
              <a:endParaRPr lang="en-US" sz="1600" dirty="0"/>
            </a:p>
          </p:txBody>
        </p:sp>
      </p:grpSp>
      <p:sp>
        <p:nvSpPr>
          <p:cNvPr id="11" name="Suorakulmio 8">
            <a:extLst>
              <a:ext uri="{FF2B5EF4-FFF2-40B4-BE49-F238E27FC236}">
                <a16:creationId xmlns:a16="http://schemas.microsoft.com/office/drawing/2014/main" id="{3AC92C0C-9A23-2738-DC90-DF029055FEB0}"/>
              </a:ext>
            </a:extLst>
          </p:cNvPr>
          <p:cNvSpPr/>
          <p:nvPr/>
        </p:nvSpPr>
        <p:spPr>
          <a:xfrm>
            <a:off x="5729807" y="1895834"/>
            <a:ext cx="2480597" cy="1344548"/>
          </a:xfrm>
          <a:prstGeom prst="rect">
            <a:avLst/>
          </a:prstGeom>
          <a:solidFill>
            <a:schemeClr val="tx2">
              <a:lumMod val="60000"/>
              <a:lumOff val="4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i-FI" sz="1600"/>
              <a:t>E. Toimittajayhteistyö</a:t>
            </a:r>
            <a:endParaRPr lang="en-US" sz="1600"/>
          </a:p>
        </p:txBody>
      </p:sp>
    </p:spTree>
    <p:extLst>
      <p:ext uri="{BB962C8B-B14F-4D97-AF65-F5344CB8AC3E}">
        <p14:creationId xmlns:p14="http://schemas.microsoft.com/office/powerpoint/2010/main" val="2896726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78DABA6E-69BB-FD44-3A1E-CBDFBA49E2D6}"/>
              </a:ext>
            </a:extLst>
          </p:cNvPr>
          <p:cNvSpPr>
            <a:spLocks noGrp="1"/>
          </p:cNvSpPr>
          <p:nvPr>
            <p:ph type="sldNum" sz="quarter" idx="12"/>
          </p:nvPr>
        </p:nvSpPr>
        <p:spPr/>
        <p:txBody>
          <a:bodyPr/>
          <a:lstStyle/>
          <a:p>
            <a:fld id="{C4B6D6C4-FC56-B942-8CAF-D9B595FF1F43}" type="slidenum">
              <a:rPr lang="sv-SE" smtClean="0"/>
              <a:pPr/>
              <a:t>35</a:t>
            </a:fld>
            <a:endParaRPr lang="sv-SE"/>
          </a:p>
        </p:txBody>
      </p:sp>
      <p:sp>
        <p:nvSpPr>
          <p:cNvPr id="3" name="Otsikko 2">
            <a:extLst>
              <a:ext uri="{FF2B5EF4-FFF2-40B4-BE49-F238E27FC236}">
                <a16:creationId xmlns:a16="http://schemas.microsoft.com/office/drawing/2014/main" id="{8C7E6C1A-565B-AE78-CACA-23DCFB605649}"/>
              </a:ext>
            </a:extLst>
          </p:cNvPr>
          <p:cNvSpPr>
            <a:spLocks noGrp="1"/>
          </p:cNvSpPr>
          <p:nvPr>
            <p:ph type="title"/>
          </p:nvPr>
        </p:nvSpPr>
        <p:spPr/>
        <p:txBody>
          <a:bodyPr/>
          <a:lstStyle/>
          <a:p>
            <a:pPr>
              <a:buNone/>
            </a:pPr>
            <a:r>
              <a:rPr lang="fi-FI" b="1" err="1"/>
              <a:t>Alfen</a:t>
            </a:r>
            <a:r>
              <a:rPr lang="fi-FI" b="1"/>
              <a:t> N.V.</a:t>
            </a:r>
          </a:p>
        </p:txBody>
      </p:sp>
      <p:sp>
        <p:nvSpPr>
          <p:cNvPr id="4" name="Sisällön paikkamerkki 3">
            <a:extLst>
              <a:ext uri="{FF2B5EF4-FFF2-40B4-BE49-F238E27FC236}">
                <a16:creationId xmlns:a16="http://schemas.microsoft.com/office/drawing/2014/main" id="{C8E84280-0228-D3FD-6E84-020C7B936989}"/>
              </a:ext>
            </a:extLst>
          </p:cNvPr>
          <p:cNvSpPr>
            <a:spLocks noGrp="1"/>
          </p:cNvSpPr>
          <p:nvPr>
            <p:ph sz="quarter" idx="13"/>
          </p:nvPr>
        </p:nvSpPr>
        <p:spPr>
          <a:xfrm>
            <a:off x="3215934" y="974928"/>
            <a:ext cx="5648859" cy="3967480"/>
          </a:xfrm>
        </p:spPr>
        <p:txBody>
          <a:bodyPr/>
          <a:lstStyle/>
          <a:p>
            <a:r>
              <a:rPr lang="fi-FI"/>
              <a:t>Hollantilainen </a:t>
            </a:r>
            <a:r>
              <a:rPr lang="fi-FI" err="1"/>
              <a:t>Alfen</a:t>
            </a:r>
            <a:r>
              <a:rPr lang="fi-FI"/>
              <a:t> on energia yhtiö joka keskittyy sähköverkon infrastruktuuriin, kuten älykkäisiin sähköverkkoihin, energian varastointiin ja sähköautojen latausratkaisuihin. </a:t>
            </a:r>
            <a:endParaRPr lang="en-US"/>
          </a:p>
        </p:txBody>
      </p:sp>
      <p:pic>
        <p:nvPicPr>
          <p:cNvPr id="7" name="Kuva 6">
            <a:extLst>
              <a:ext uri="{FF2B5EF4-FFF2-40B4-BE49-F238E27FC236}">
                <a16:creationId xmlns:a16="http://schemas.microsoft.com/office/drawing/2014/main" id="{1DA69C7D-6F3B-92AE-1CC1-C0F7DB4E247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5323" y="862816"/>
            <a:ext cx="1961225" cy="2774861"/>
          </a:xfrm>
          <a:prstGeom prst="rect">
            <a:avLst/>
          </a:prstGeom>
        </p:spPr>
      </p:pic>
      <p:sp>
        <p:nvSpPr>
          <p:cNvPr id="11" name="Tekstiruutu 10">
            <a:extLst>
              <a:ext uri="{FF2B5EF4-FFF2-40B4-BE49-F238E27FC236}">
                <a16:creationId xmlns:a16="http://schemas.microsoft.com/office/drawing/2014/main" id="{7F1D36D2-E80C-922F-C73F-BC30311C4643}"/>
              </a:ext>
            </a:extLst>
          </p:cNvPr>
          <p:cNvSpPr txBox="1"/>
          <p:nvPr/>
        </p:nvSpPr>
        <p:spPr>
          <a:xfrm>
            <a:off x="4792523" y="2828822"/>
            <a:ext cx="3906947" cy="1384995"/>
          </a:xfrm>
          <a:prstGeom prst="rect">
            <a:avLst/>
          </a:prstGeom>
          <a:noFill/>
        </p:spPr>
        <p:txBody>
          <a:bodyPr wrap="square">
            <a:spAutoFit/>
          </a:bodyPr>
          <a:lstStyle/>
          <a:p>
            <a:pPr marL="285750" indent="-285750">
              <a:buFont typeface="Arial" panose="020B0604020202020204" pitchFamily="34" charset="0"/>
              <a:buChar char="•"/>
            </a:pPr>
            <a:r>
              <a:rPr lang="fi-FI" sz="1400"/>
              <a:t>Vastuullisuusraportti on virallinen ja tilintarkastajan tarkastama
Raportti on integroitu vuosikertomukseen. 
</a:t>
            </a:r>
            <a:r>
              <a:rPr lang="fi-FI" sz="1400" err="1"/>
              <a:t>Vatstuullisuusraporrtti</a:t>
            </a:r>
            <a:r>
              <a:rPr lang="fi-FI" sz="1400"/>
              <a:t> mitaltaan 33sivua
10 olennaista kysymystä liittyen E1, S1, S2, G1</a:t>
            </a:r>
            <a:endParaRPr lang="sv-SE" sz="1400"/>
          </a:p>
        </p:txBody>
      </p:sp>
      <p:pic>
        <p:nvPicPr>
          <p:cNvPr id="13" name="Kuva 12">
            <a:extLst>
              <a:ext uri="{FF2B5EF4-FFF2-40B4-BE49-F238E27FC236}">
                <a16:creationId xmlns:a16="http://schemas.microsoft.com/office/drawing/2014/main" id="{C45B3BC5-024A-4336-1BBF-EB0B6250E0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62425" y="2029490"/>
            <a:ext cx="3709575" cy="257175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4182428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CAC08-B168-1541-3835-7FB2AC476039}"/>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A3EAB21C-623A-80F8-29DF-8FFFC5233F5A}"/>
              </a:ext>
            </a:extLst>
          </p:cNvPr>
          <p:cNvSpPr>
            <a:spLocks noGrp="1"/>
          </p:cNvSpPr>
          <p:nvPr>
            <p:ph type="sldNum" sz="quarter" idx="12"/>
          </p:nvPr>
        </p:nvSpPr>
        <p:spPr/>
        <p:txBody>
          <a:bodyPr/>
          <a:lstStyle/>
          <a:p>
            <a:fld id="{C4B6D6C4-FC56-B942-8CAF-D9B595FF1F43}" type="slidenum">
              <a:rPr lang="sv-SE" smtClean="0"/>
              <a:pPr/>
              <a:t>36</a:t>
            </a:fld>
            <a:endParaRPr lang="sv-SE"/>
          </a:p>
        </p:txBody>
      </p:sp>
      <p:sp>
        <p:nvSpPr>
          <p:cNvPr id="3" name="Rubrik 2">
            <a:extLst>
              <a:ext uri="{FF2B5EF4-FFF2-40B4-BE49-F238E27FC236}">
                <a16:creationId xmlns:a16="http://schemas.microsoft.com/office/drawing/2014/main" id="{3DB1EA5E-2B2E-A2C0-0917-16158497A9C3}"/>
              </a:ext>
            </a:extLst>
          </p:cNvPr>
          <p:cNvSpPr>
            <a:spLocks noGrp="1"/>
          </p:cNvSpPr>
          <p:nvPr>
            <p:ph type="title"/>
          </p:nvPr>
        </p:nvSpPr>
        <p:spPr>
          <a:xfrm>
            <a:off x="125433" y="239720"/>
            <a:ext cx="7521606" cy="525044"/>
          </a:xfrm>
        </p:spPr>
        <p:txBody>
          <a:bodyPr/>
          <a:lstStyle/>
          <a:p>
            <a:r>
              <a:rPr lang="sv-SE" err="1"/>
              <a:t>Arvioita</a:t>
            </a:r>
            <a:r>
              <a:rPr lang="sv-SE"/>
              <a:t> ja </a:t>
            </a:r>
            <a:r>
              <a:rPr lang="sv-SE" err="1"/>
              <a:t>tulkintoja</a:t>
            </a:r>
            <a:r>
              <a:rPr lang="sv-SE"/>
              <a:t> </a:t>
            </a:r>
            <a:r>
              <a:rPr lang="sv-SE" err="1"/>
              <a:t>raporteista</a:t>
            </a:r>
            <a:r>
              <a:rPr lang="sv-SE"/>
              <a:t> </a:t>
            </a:r>
          </a:p>
        </p:txBody>
      </p:sp>
      <p:sp>
        <p:nvSpPr>
          <p:cNvPr id="4" name="Platshållare för innehåll 3">
            <a:extLst>
              <a:ext uri="{FF2B5EF4-FFF2-40B4-BE49-F238E27FC236}">
                <a16:creationId xmlns:a16="http://schemas.microsoft.com/office/drawing/2014/main" id="{561A2CA0-C664-B14B-3072-440FCD31CCA1}"/>
              </a:ext>
            </a:extLst>
          </p:cNvPr>
          <p:cNvSpPr>
            <a:spLocks noGrp="1"/>
          </p:cNvSpPr>
          <p:nvPr>
            <p:ph sz="quarter" idx="13"/>
          </p:nvPr>
        </p:nvSpPr>
        <p:spPr>
          <a:xfrm>
            <a:off x="254001" y="767081"/>
            <a:ext cx="3944002" cy="3967480"/>
          </a:xfrm>
        </p:spPr>
        <p:txBody>
          <a:bodyPr/>
          <a:lstStyle/>
          <a:p>
            <a:pPr marL="342900" indent="-342900">
              <a:buAutoNum type="arabicPeriod"/>
            </a:pPr>
            <a:r>
              <a:rPr lang="fi-FI"/>
              <a:t>Miten yritys kuvaa arvoketjuaan?</a:t>
            </a:r>
          </a:p>
          <a:p>
            <a:pPr marL="630900" lvl="1" indent="-342900">
              <a:buFont typeface="Arial" panose="020B0604020202020204" pitchFamily="34" charset="0"/>
              <a:buChar char="•"/>
            </a:pPr>
            <a:r>
              <a:rPr lang="fi-FI" err="1"/>
              <a:t>Alfen</a:t>
            </a:r>
            <a:r>
              <a:rPr lang="fi-FI"/>
              <a:t> kuvaa kattavasti </a:t>
            </a:r>
            <a:r>
              <a:rPr lang="fi-FI" dirty="0"/>
              <a:t>arvoketjunsa</a:t>
            </a:r>
            <a:r>
              <a:rPr lang="fi-FI"/>
              <a:t>. </a:t>
            </a:r>
            <a:endParaRPr lang="fi-FI" dirty="0"/>
          </a:p>
          <a:p>
            <a:pPr marL="630900" lvl="1" indent="-342900">
              <a:buFont typeface="Arial" panose="020B0604020202020204" pitchFamily="34" charset="0"/>
              <a:buChar char="•"/>
            </a:pPr>
            <a:r>
              <a:rPr lang="fi-FI"/>
              <a:t>Lukijalle jää tosin avoimeksi mistä kaikkialta </a:t>
            </a:r>
            <a:r>
              <a:rPr lang="fi-FI" err="1"/>
              <a:t>Alfen</a:t>
            </a:r>
            <a:r>
              <a:rPr lang="fi-FI"/>
              <a:t> esim. </a:t>
            </a:r>
            <a:r>
              <a:rPr lang="fi-FI" err="1"/>
              <a:t>esim</a:t>
            </a:r>
            <a:r>
              <a:rPr lang="fi-FI"/>
              <a:t> hankkii tuotteitaan – </a:t>
            </a:r>
            <a:r>
              <a:rPr lang="fi-FI" dirty="0" err="1"/>
              <a:t>global</a:t>
            </a:r>
            <a:r>
              <a:rPr lang="fi-FI" dirty="0"/>
              <a:t> -toteamus </a:t>
            </a:r>
            <a:r>
              <a:rPr lang="fi-FI"/>
              <a:t>ei riitä  (</a:t>
            </a:r>
            <a:r>
              <a:rPr lang="fi-FI" dirty="0" err="1"/>
              <a:t>hot</a:t>
            </a:r>
            <a:r>
              <a:rPr lang="fi-FI" dirty="0"/>
              <a:t> spotit </a:t>
            </a:r>
            <a:r>
              <a:rPr lang="fi-FI"/>
              <a:t>puuttuvat)</a:t>
            </a:r>
            <a:endParaRPr lang="fi-FI" dirty="0"/>
          </a:p>
          <a:p>
            <a:pPr marL="630900" lvl="1" indent="-342900">
              <a:buFont typeface="Arial" panose="020B0604020202020204" pitchFamily="34" charset="0"/>
              <a:buChar char="•"/>
            </a:pPr>
            <a:r>
              <a:rPr lang="fi-FI"/>
              <a:t>Tuntuu menevän myös </a:t>
            </a:r>
            <a:r>
              <a:rPr lang="fi-FI" err="1"/>
              <a:t>ilmastoscopet</a:t>
            </a:r>
            <a:r>
              <a:rPr lang="fi-FI"/>
              <a:t> ja arvoketjukuvaus hieman sekaisin. (</a:t>
            </a:r>
            <a:r>
              <a:rPr lang="fi-FI" err="1"/>
              <a:t>Scopet</a:t>
            </a:r>
            <a:r>
              <a:rPr lang="fi-FI"/>
              <a:t> </a:t>
            </a:r>
            <a:r>
              <a:rPr lang="fi-FI" dirty="0"/>
              <a:t>mukana arvoketjukuvauksessa</a:t>
            </a:r>
            <a:r>
              <a:rPr lang="fi-FI"/>
              <a:t>)</a:t>
            </a:r>
            <a:endParaRPr lang="fi-FI" dirty="0"/>
          </a:p>
          <a:p>
            <a:r>
              <a:rPr lang="fi-FI"/>
              <a:t>
Miten yritys kuvaa </a:t>
            </a:r>
            <a:r>
              <a:rPr lang="fi-FI" err="1"/>
              <a:t>IRO:itaan</a:t>
            </a:r>
            <a:r>
              <a:rPr lang="fi-FI"/>
              <a:t> ja niiden vaikutukset arvoketjussa?</a:t>
            </a:r>
          </a:p>
          <a:p>
            <a:pPr marL="630900" lvl="1" indent="-342900">
              <a:buFont typeface="Arial" panose="020B0604020202020204" pitchFamily="34" charset="0"/>
              <a:buChar char="•"/>
            </a:pPr>
            <a:r>
              <a:rPr lang="fi-FI" dirty="0"/>
              <a:t>S2 viittaus, että myös ei-eurooppalaisia toimittajia, mutta maita tai edes maanosia ei avata</a:t>
            </a:r>
          </a:p>
          <a:p>
            <a:pPr marL="630900" lvl="1" indent="-342900">
              <a:buFont typeface="Arial" panose="020B0604020202020204" pitchFamily="34" charset="0"/>
              <a:buChar char="•"/>
            </a:pPr>
            <a:r>
              <a:rPr lang="fi-FI" dirty="0"/>
              <a:t>Toimii parhaiten luettuna yhdessä arvoketjukuvauksen kanssa.</a:t>
            </a:r>
            <a:endParaRPr lang="sv-SE" dirty="0"/>
          </a:p>
        </p:txBody>
      </p:sp>
      <p:pic>
        <p:nvPicPr>
          <p:cNvPr id="13" name="Sisällön paikkamerkki 6" descr="Peukalo alas ääriviiva">
            <a:extLst>
              <a:ext uri="{FF2B5EF4-FFF2-40B4-BE49-F238E27FC236}">
                <a16:creationId xmlns:a16="http://schemas.microsoft.com/office/drawing/2014/main" id="{94D4CBA0-E948-8326-6104-21E1DD60F30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88049" y="2667361"/>
            <a:ext cx="1389243" cy="1389243"/>
          </a:xfrm>
          <a:prstGeom prst="rect">
            <a:avLst/>
          </a:prstGeom>
        </p:spPr>
      </p:pic>
      <p:pic>
        <p:nvPicPr>
          <p:cNvPr id="5" name="Kuva 4">
            <a:extLst>
              <a:ext uri="{FF2B5EF4-FFF2-40B4-BE49-F238E27FC236}">
                <a16:creationId xmlns:a16="http://schemas.microsoft.com/office/drawing/2014/main" id="{25508EE4-F88B-BF25-8BFD-06A7F40E666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251840" y="1429599"/>
            <a:ext cx="3091922" cy="947841"/>
          </a:xfrm>
          <a:prstGeom prst="rect">
            <a:avLst/>
          </a:prstGeom>
          <a:effectLst>
            <a:outerShdw blurRad="50800" dist="38100" dir="2700000" algn="tl" rotWithShape="0">
              <a:prstClr val="black">
                <a:alpha val="40000"/>
              </a:prstClr>
            </a:outerShdw>
          </a:effectLst>
        </p:spPr>
      </p:pic>
      <p:pic>
        <p:nvPicPr>
          <p:cNvPr id="6" name="Kuva 5">
            <a:extLst>
              <a:ext uri="{FF2B5EF4-FFF2-40B4-BE49-F238E27FC236}">
                <a16:creationId xmlns:a16="http://schemas.microsoft.com/office/drawing/2014/main" id="{0C48B0F3-7A8F-236B-A62E-B298AB6415D9}"/>
              </a:ext>
            </a:extLst>
          </p:cNvPr>
          <p:cNvPicPr>
            <a:picLocks noChangeAspect="1"/>
          </p:cNvPicPr>
          <p:nvPr/>
        </p:nvPicPr>
        <p:blipFill>
          <a:blip r:embed="rId6" cstate="screen">
            <a:extLst>
              <a:ext uri="{28A0092B-C50C-407E-A947-70E740481C1C}">
                <a14:useLocalDpi xmlns:a14="http://schemas.microsoft.com/office/drawing/2010/main"/>
              </a:ext>
            </a:extLst>
          </a:blip>
          <a:srcRect/>
          <a:stretch/>
        </p:blipFill>
        <p:spPr>
          <a:xfrm>
            <a:off x="4980692" y="2571750"/>
            <a:ext cx="3944002" cy="2332030"/>
          </a:xfrm>
          <a:prstGeom prst="rect">
            <a:avLst/>
          </a:prstGeom>
          <a:effectLst>
            <a:outerShdw blurRad="50800" dist="38100" dir="2700000" algn="tl" rotWithShape="0">
              <a:prstClr val="black">
                <a:alpha val="40000"/>
              </a:prstClr>
            </a:outerShdw>
          </a:effectLst>
        </p:spPr>
      </p:pic>
      <p:pic>
        <p:nvPicPr>
          <p:cNvPr id="12" name="Sisällön paikkamerkki 6" descr="Peukalo alas ääriviiva">
            <a:extLst>
              <a:ext uri="{FF2B5EF4-FFF2-40B4-BE49-F238E27FC236}">
                <a16:creationId xmlns:a16="http://schemas.microsoft.com/office/drawing/2014/main" id="{A90A89FD-04D2-3A0F-9CBB-3026B282589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400000">
            <a:off x="7397599" y="973635"/>
            <a:ext cx="1389243" cy="1389243"/>
          </a:xfrm>
          <a:prstGeom prst="rect">
            <a:avLst/>
          </a:prstGeom>
        </p:spPr>
      </p:pic>
      <p:pic>
        <p:nvPicPr>
          <p:cNvPr id="7" name="Kuva 6">
            <a:extLst>
              <a:ext uri="{FF2B5EF4-FFF2-40B4-BE49-F238E27FC236}">
                <a16:creationId xmlns:a16="http://schemas.microsoft.com/office/drawing/2014/main" id="{19A398EE-DAE2-1830-D826-9F6A4428E3F7}"/>
              </a:ext>
            </a:extLst>
          </p:cNvPr>
          <p:cNvPicPr>
            <a:picLocks noChangeAspect="1"/>
          </p:cNvPicPr>
          <p:nvPr/>
        </p:nvPicPr>
        <p:blipFill>
          <a:blip r:embed="rId9" cstate="screen">
            <a:extLst>
              <a:ext uri="{28A0092B-C50C-407E-A947-70E740481C1C}">
                <a14:useLocalDpi xmlns:a14="http://schemas.microsoft.com/office/drawing/2010/main"/>
              </a:ext>
            </a:extLst>
          </a:blip>
          <a:srcRect/>
          <a:stretch/>
        </p:blipFill>
        <p:spPr>
          <a:xfrm>
            <a:off x="6759072" y="159207"/>
            <a:ext cx="2259495" cy="521510"/>
          </a:xfrm>
          <a:prstGeom prst="rect">
            <a:avLst/>
          </a:prstGeom>
        </p:spPr>
      </p:pic>
    </p:spTree>
    <p:extLst>
      <p:ext uri="{BB962C8B-B14F-4D97-AF65-F5344CB8AC3E}">
        <p14:creationId xmlns:p14="http://schemas.microsoft.com/office/powerpoint/2010/main" val="52886434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7474F894-5E8F-9296-92A1-FA44D17FC175}"/>
              </a:ext>
            </a:extLst>
          </p:cNvPr>
          <p:cNvSpPr>
            <a:spLocks noGrp="1"/>
          </p:cNvSpPr>
          <p:nvPr>
            <p:ph type="sldNum" sz="quarter" idx="12"/>
          </p:nvPr>
        </p:nvSpPr>
        <p:spPr/>
        <p:txBody>
          <a:bodyPr/>
          <a:lstStyle/>
          <a:p>
            <a:fld id="{C4B6D6C4-FC56-B942-8CAF-D9B595FF1F43}" type="slidenum">
              <a:rPr lang="sv-SE" smtClean="0"/>
              <a:pPr/>
              <a:t>37</a:t>
            </a:fld>
            <a:endParaRPr lang="sv-SE"/>
          </a:p>
        </p:txBody>
      </p:sp>
      <p:sp>
        <p:nvSpPr>
          <p:cNvPr id="3" name="Otsikko 2">
            <a:extLst>
              <a:ext uri="{FF2B5EF4-FFF2-40B4-BE49-F238E27FC236}">
                <a16:creationId xmlns:a16="http://schemas.microsoft.com/office/drawing/2014/main" id="{A27EB2E2-7ABC-35E5-4F21-5AA952AA19CC}"/>
              </a:ext>
            </a:extLst>
          </p:cNvPr>
          <p:cNvSpPr>
            <a:spLocks noGrp="1"/>
          </p:cNvSpPr>
          <p:nvPr>
            <p:ph type="title"/>
          </p:nvPr>
        </p:nvSpPr>
        <p:spPr/>
        <p:txBody>
          <a:bodyPr/>
          <a:lstStyle/>
          <a:p>
            <a:r>
              <a:rPr lang="fi-FI"/>
              <a:t>Pandora A/S</a:t>
            </a:r>
            <a:endParaRPr lang="en-US"/>
          </a:p>
        </p:txBody>
      </p:sp>
      <p:sp>
        <p:nvSpPr>
          <p:cNvPr id="8" name="Sisällön paikkamerkki 7">
            <a:extLst>
              <a:ext uri="{FF2B5EF4-FFF2-40B4-BE49-F238E27FC236}">
                <a16:creationId xmlns:a16="http://schemas.microsoft.com/office/drawing/2014/main" id="{D652C1DF-F277-53C4-40EF-721430690D95}"/>
              </a:ext>
            </a:extLst>
          </p:cNvPr>
          <p:cNvSpPr>
            <a:spLocks noGrp="1"/>
          </p:cNvSpPr>
          <p:nvPr>
            <p:ph sz="quarter" idx="13"/>
          </p:nvPr>
        </p:nvSpPr>
        <p:spPr/>
        <p:txBody>
          <a:bodyPr/>
          <a:lstStyle/>
          <a:p>
            <a:r>
              <a:rPr lang="fi-FI">
                <a:solidFill>
                  <a:srgbClr val="202122"/>
                </a:solidFill>
                <a:latin typeface="+mn-lt"/>
              </a:rPr>
              <a:t>Pandora A/S on tanskalainen korujen valmistaja ja jälleenmyyjä. Pandora tarjoaa erilaisia tuotteita, kuten rannekoruja, sormuksia, korvakoruja, koruja. Tuotteet ovat hopeaa, </a:t>
            </a:r>
            <a:r>
              <a:rPr lang="fi-FI" err="1">
                <a:solidFill>
                  <a:srgbClr val="202122"/>
                </a:solidFill>
                <a:latin typeface="+mn-lt"/>
              </a:rPr>
              <a:t>kullatuja</a:t>
            </a:r>
            <a:r>
              <a:rPr lang="fi-FI">
                <a:solidFill>
                  <a:srgbClr val="202122"/>
                </a:solidFill>
                <a:latin typeface="+mn-lt"/>
              </a:rPr>
              <a:t> sekä ruusukullattuja.</a:t>
            </a:r>
          </a:p>
        </p:txBody>
      </p:sp>
      <p:sp>
        <p:nvSpPr>
          <p:cNvPr id="10" name="Tekstiruutu 9">
            <a:extLst>
              <a:ext uri="{FF2B5EF4-FFF2-40B4-BE49-F238E27FC236}">
                <a16:creationId xmlns:a16="http://schemas.microsoft.com/office/drawing/2014/main" id="{22EC86D6-083C-39F8-1D0D-F913C8A7DCF2}"/>
              </a:ext>
            </a:extLst>
          </p:cNvPr>
          <p:cNvSpPr txBox="1"/>
          <p:nvPr/>
        </p:nvSpPr>
        <p:spPr>
          <a:xfrm>
            <a:off x="4657061" y="1801690"/>
            <a:ext cx="3934046" cy="1384995"/>
          </a:xfrm>
          <a:prstGeom prst="rect">
            <a:avLst/>
          </a:prstGeom>
          <a:noFill/>
        </p:spPr>
        <p:txBody>
          <a:bodyPr wrap="square">
            <a:spAutoFit/>
          </a:bodyPr>
          <a:lstStyle/>
          <a:p>
            <a:pPr marL="285750" indent="-285750">
              <a:buFont typeface="Arial" panose="020B0604020202020204" pitchFamily="34" charset="0"/>
              <a:buChar char="•"/>
            </a:pPr>
            <a:r>
              <a:rPr lang="fi-FI" sz="1400"/>
              <a:t>Vastuullisuusraportti on virallinen ja tilintarkastajan tarkastama
Raportti on integroitu vuosikertomukseen. 
</a:t>
            </a:r>
            <a:r>
              <a:rPr lang="fi-FI" sz="1400" err="1"/>
              <a:t>Vatstuullisuusraportti</a:t>
            </a:r>
            <a:r>
              <a:rPr lang="fi-FI" sz="1400"/>
              <a:t> on mitaltaan 54 sivua
12 olennaista kysymystä liittyen E1, S1, S2 + 2 </a:t>
            </a:r>
            <a:r>
              <a:rPr lang="fi-FI" sz="1400" err="1"/>
              <a:t>entity</a:t>
            </a:r>
            <a:r>
              <a:rPr lang="fi-FI" sz="1400"/>
              <a:t> </a:t>
            </a:r>
            <a:r>
              <a:rPr lang="fi-FI" sz="1400" err="1"/>
              <a:t>specific</a:t>
            </a:r>
            <a:r>
              <a:rPr lang="fi-FI" sz="1400"/>
              <a:t> (yhteisökohtainen) teemaa</a:t>
            </a:r>
            <a:endParaRPr lang="sv-SE" sz="1400"/>
          </a:p>
        </p:txBody>
      </p:sp>
      <p:pic>
        <p:nvPicPr>
          <p:cNvPr id="12" name="Kuva 11">
            <a:extLst>
              <a:ext uri="{FF2B5EF4-FFF2-40B4-BE49-F238E27FC236}">
                <a16:creationId xmlns:a16="http://schemas.microsoft.com/office/drawing/2014/main" id="{0A7A3E8E-9834-F943-FB12-FEE4CC2EDA3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95275" y="1477439"/>
            <a:ext cx="4018169" cy="2227463"/>
          </a:xfrm>
          <a:prstGeom prst="rect">
            <a:avLst/>
          </a:prstGeom>
        </p:spPr>
      </p:pic>
      <p:pic>
        <p:nvPicPr>
          <p:cNvPr id="14" name="Kuva 13">
            <a:extLst>
              <a:ext uri="{FF2B5EF4-FFF2-40B4-BE49-F238E27FC236}">
                <a16:creationId xmlns:a16="http://schemas.microsoft.com/office/drawing/2014/main" id="{E4F373D5-8651-9D9E-325A-A2D5624877E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75137" y="2732567"/>
            <a:ext cx="2038307" cy="2346763"/>
          </a:xfrm>
          <a:prstGeom prst="rect">
            <a:avLst/>
          </a:prstGeom>
        </p:spPr>
      </p:pic>
    </p:spTree>
    <p:extLst>
      <p:ext uri="{BB962C8B-B14F-4D97-AF65-F5344CB8AC3E}">
        <p14:creationId xmlns:p14="http://schemas.microsoft.com/office/powerpoint/2010/main" val="25502407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A1E608-7200-B1C2-9B91-0C57FC2DF7EE}"/>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D43E334C-08A9-374C-3FE6-AA6A81B097EF}"/>
              </a:ext>
            </a:extLst>
          </p:cNvPr>
          <p:cNvSpPr>
            <a:spLocks noGrp="1"/>
          </p:cNvSpPr>
          <p:nvPr>
            <p:ph type="sldNum" sz="quarter" idx="12"/>
          </p:nvPr>
        </p:nvSpPr>
        <p:spPr/>
        <p:txBody>
          <a:bodyPr/>
          <a:lstStyle/>
          <a:p>
            <a:fld id="{C4B6D6C4-FC56-B942-8CAF-D9B595FF1F43}" type="slidenum">
              <a:rPr lang="sv-SE" smtClean="0"/>
              <a:pPr/>
              <a:t>38</a:t>
            </a:fld>
            <a:endParaRPr lang="sv-SE"/>
          </a:p>
        </p:txBody>
      </p:sp>
      <p:sp>
        <p:nvSpPr>
          <p:cNvPr id="3" name="Rubrik 2">
            <a:extLst>
              <a:ext uri="{FF2B5EF4-FFF2-40B4-BE49-F238E27FC236}">
                <a16:creationId xmlns:a16="http://schemas.microsoft.com/office/drawing/2014/main" id="{CD8E6D93-8338-F933-38C7-A2966C4F3389}"/>
              </a:ext>
            </a:extLst>
          </p:cNvPr>
          <p:cNvSpPr>
            <a:spLocks noGrp="1"/>
          </p:cNvSpPr>
          <p:nvPr>
            <p:ph type="title"/>
          </p:nvPr>
        </p:nvSpPr>
        <p:spPr>
          <a:xfrm>
            <a:off x="125433" y="239720"/>
            <a:ext cx="7521606" cy="525044"/>
          </a:xfrm>
        </p:spPr>
        <p:txBody>
          <a:bodyPr/>
          <a:lstStyle/>
          <a:p>
            <a:r>
              <a:rPr lang="sv-SE" err="1"/>
              <a:t>Arvioita</a:t>
            </a:r>
            <a:r>
              <a:rPr lang="sv-SE"/>
              <a:t> ja </a:t>
            </a:r>
            <a:r>
              <a:rPr lang="sv-SE" err="1"/>
              <a:t>tulkintoja</a:t>
            </a:r>
            <a:r>
              <a:rPr lang="sv-SE"/>
              <a:t> </a:t>
            </a:r>
            <a:r>
              <a:rPr lang="sv-SE" err="1"/>
              <a:t>raporteista</a:t>
            </a:r>
            <a:r>
              <a:rPr lang="sv-SE"/>
              <a:t> </a:t>
            </a:r>
          </a:p>
        </p:txBody>
      </p:sp>
      <p:sp>
        <p:nvSpPr>
          <p:cNvPr id="4" name="Platshållare för innehåll 3">
            <a:extLst>
              <a:ext uri="{FF2B5EF4-FFF2-40B4-BE49-F238E27FC236}">
                <a16:creationId xmlns:a16="http://schemas.microsoft.com/office/drawing/2014/main" id="{9896C6B6-F06D-FE39-6FCE-EC863CA4B133}"/>
              </a:ext>
            </a:extLst>
          </p:cNvPr>
          <p:cNvSpPr>
            <a:spLocks noGrp="1"/>
          </p:cNvSpPr>
          <p:nvPr>
            <p:ph sz="quarter" idx="13"/>
          </p:nvPr>
        </p:nvSpPr>
        <p:spPr>
          <a:xfrm>
            <a:off x="254001" y="767081"/>
            <a:ext cx="3944002" cy="3967480"/>
          </a:xfrm>
        </p:spPr>
        <p:txBody>
          <a:bodyPr/>
          <a:lstStyle/>
          <a:p>
            <a:r>
              <a:rPr lang="fi-FI"/>
              <a:t>Miten yritys kuvaa arvoketjuaan?</a:t>
            </a:r>
            <a:endParaRPr lang="fi-FI" dirty="0"/>
          </a:p>
          <a:p>
            <a:pPr marL="285750" indent="-285750">
              <a:buFont typeface="Arial" panose="020B0604020202020204" pitchFamily="34" charset="0"/>
              <a:buChar char="•"/>
            </a:pPr>
            <a:r>
              <a:rPr lang="fi-FI" sz="1200" dirty="0"/>
              <a:t>Pandora kuvaa kattavasti </a:t>
            </a:r>
            <a:r>
              <a:rPr lang="fi-FI" sz="1200" dirty="0" err="1"/>
              <a:t>arvokejtunsa</a:t>
            </a:r>
            <a:r>
              <a:rPr lang="fi-FI" sz="1200" dirty="0"/>
              <a:t> – tosin </a:t>
            </a:r>
            <a:r>
              <a:rPr lang="fi-FI" sz="1200" dirty="0" err="1"/>
              <a:t>gappejäkin</a:t>
            </a:r>
            <a:r>
              <a:rPr lang="fi-FI" sz="1200" dirty="0"/>
              <a:t> on. Lukijalle jää avoimeksi mistä kaikkialta Pandora esim. hankkii raaka-ainettaan (  puuttuvat)</a:t>
            </a:r>
          </a:p>
          <a:p>
            <a:r>
              <a:rPr lang="fi-FI"/>
              <a:t>
Miten yritys kuvaa </a:t>
            </a:r>
            <a:r>
              <a:rPr lang="fi-FI" err="1"/>
              <a:t>IRO:itaan</a:t>
            </a:r>
            <a:r>
              <a:rPr lang="fi-FI"/>
              <a:t> ja niiden vaikutukset arvoketjussa?</a:t>
            </a:r>
            <a:endParaRPr lang="fi-FI" dirty="0"/>
          </a:p>
          <a:p>
            <a:pPr marL="285750" indent="-285750">
              <a:buFont typeface="Arial" panose="020B0604020202020204" pitchFamily="34" charset="0"/>
              <a:buChar char="•"/>
            </a:pPr>
            <a:r>
              <a:rPr lang="fi-FI" sz="1200" dirty="0"/>
              <a:t>Hahmotus on haastavaa, sillä raportin ratkaisu on hieman erikoinen. Alussa arvoketju, jonka jälkeen teemoihin sukelletaan ympäristö- ja sosiaalisten teemojen kautta tarkemmin. Vasta näiden jälkeen käsitellään omina kappaleinaan tekstinä ja taulukoina. Myös tunnusten (E2, E1 </a:t>
            </a:r>
            <a:r>
              <a:rPr lang="fi-FI" sz="1200" dirty="0" err="1"/>
              <a:t>jne</a:t>
            </a:r>
            <a:r>
              <a:rPr lang="fi-FI" sz="1200" dirty="0"/>
              <a:t>) puuttuminen alussa haastaa arvoketjun hahmotusta.</a:t>
            </a:r>
          </a:p>
        </p:txBody>
      </p:sp>
      <p:pic>
        <p:nvPicPr>
          <p:cNvPr id="9" name="Kuva 8">
            <a:extLst>
              <a:ext uri="{FF2B5EF4-FFF2-40B4-BE49-F238E27FC236}">
                <a16:creationId xmlns:a16="http://schemas.microsoft.com/office/drawing/2014/main" id="{60B4ABF1-8A9D-3D0F-F2BD-6031CACB66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92629" y="906823"/>
            <a:ext cx="4397979" cy="2416361"/>
          </a:xfrm>
          <a:prstGeom prst="rect">
            <a:avLst/>
          </a:prstGeom>
        </p:spPr>
      </p:pic>
      <p:pic>
        <p:nvPicPr>
          <p:cNvPr id="12" name="Sisällön paikkamerkki 6" descr="Peukalo alas ääriviiva">
            <a:extLst>
              <a:ext uri="{FF2B5EF4-FFF2-40B4-BE49-F238E27FC236}">
                <a16:creationId xmlns:a16="http://schemas.microsoft.com/office/drawing/2014/main" id="{CF406DB2-7632-CB2C-F714-C3F2CB29763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7158232" y="3416243"/>
            <a:ext cx="1389243" cy="1389243"/>
          </a:xfrm>
          <a:prstGeom prst="rect">
            <a:avLst/>
          </a:prstGeom>
        </p:spPr>
      </p:pic>
      <p:pic>
        <p:nvPicPr>
          <p:cNvPr id="5" name="Picture 2" descr="Pandora Logo, symbol, meaning, history, PNG, brand">
            <a:extLst>
              <a:ext uri="{FF2B5EF4-FFF2-40B4-BE49-F238E27FC236}">
                <a16:creationId xmlns:a16="http://schemas.microsoft.com/office/drawing/2014/main" id="{3109224B-CE57-5026-C0DA-9C55C501F50C}"/>
              </a:ext>
            </a:extLst>
          </p:cNvPr>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007911" y="-137737"/>
            <a:ext cx="1691559" cy="951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1657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4CF264-CE83-3889-C913-2B7D33D53B46}"/>
            </a:ext>
          </a:extLst>
        </p:cNvPr>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FC198094-E32A-83F9-43BE-25BB48B22780}"/>
              </a:ext>
            </a:extLst>
          </p:cNvPr>
          <p:cNvSpPr>
            <a:spLocks noGrp="1"/>
          </p:cNvSpPr>
          <p:nvPr>
            <p:ph type="sldNum" sz="quarter" idx="12"/>
          </p:nvPr>
        </p:nvSpPr>
        <p:spPr/>
        <p:txBody>
          <a:bodyPr/>
          <a:lstStyle/>
          <a:p>
            <a:fld id="{C4B6D6C4-FC56-B942-8CAF-D9B595FF1F43}" type="slidenum">
              <a:rPr lang="sv-SE" smtClean="0"/>
              <a:pPr/>
              <a:t>39</a:t>
            </a:fld>
            <a:endParaRPr lang="sv-SE"/>
          </a:p>
        </p:txBody>
      </p:sp>
      <p:sp>
        <p:nvSpPr>
          <p:cNvPr id="3" name="Otsikko 2">
            <a:extLst>
              <a:ext uri="{FF2B5EF4-FFF2-40B4-BE49-F238E27FC236}">
                <a16:creationId xmlns:a16="http://schemas.microsoft.com/office/drawing/2014/main" id="{C354FBC8-34DB-8565-686F-FD5D644FEB22}"/>
              </a:ext>
            </a:extLst>
          </p:cNvPr>
          <p:cNvSpPr>
            <a:spLocks noGrp="1"/>
          </p:cNvSpPr>
          <p:nvPr>
            <p:ph type="title"/>
          </p:nvPr>
        </p:nvSpPr>
        <p:spPr>
          <a:xfrm>
            <a:off x="125432" y="239720"/>
            <a:ext cx="6907039" cy="525044"/>
          </a:xfrm>
        </p:spPr>
        <p:txBody>
          <a:bodyPr/>
          <a:lstStyle/>
          <a:p>
            <a:r>
              <a:rPr lang="fi-FI"/>
              <a:t>ISS- International Service </a:t>
            </a:r>
            <a:r>
              <a:rPr lang="fi-FI" err="1"/>
              <a:t>system</a:t>
            </a:r>
            <a:endParaRPr lang="en-US"/>
          </a:p>
        </p:txBody>
      </p:sp>
      <p:pic>
        <p:nvPicPr>
          <p:cNvPr id="10" name="Bildobjekt 9">
            <a:extLst>
              <a:ext uri="{FF2B5EF4-FFF2-40B4-BE49-F238E27FC236}">
                <a16:creationId xmlns:a16="http://schemas.microsoft.com/office/drawing/2014/main" id="{CE9ED210-8C72-7360-DCAB-E92773FFFAB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4080" y="1064140"/>
            <a:ext cx="3109273" cy="1754326"/>
          </a:xfrm>
          <a:prstGeom prst="rect">
            <a:avLst/>
          </a:prstGeom>
          <a:ln>
            <a:noFill/>
          </a:ln>
        </p:spPr>
      </p:pic>
      <p:pic>
        <p:nvPicPr>
          <p:cNvPr id="11" name="Bildobjekt 10">
            <a:extLst>
              <a:ext uri="{FF2B5EF4-FFF2-40B4-BE49-F238E27FC236}">
                <a16:creationId xmlns:a16="http://schemas.microsoft.com/office/drawing/2014/main" id="{34939DAC-3CDA-C56B-CDD1-2135D5BE013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3565" y="2958599"/>
            <a:ext cx="3112514" cy="1754326"/>
          </a:xfrm>
          <a:prstGeom prst="rect">
            <a:avLst/>
          </a:prstGeom>
          <a:ln>
            <a:noFill/>
          </a:ln>
        </p:spPr>
      </p:pic>
      <p:sp>
        <p:nvSpPr>
          <p:cNvPr id="18" name="textruta 17">
            <a:extLst>
              <a:ext uri="{FF2B5EF4-FFF2-40B4-BE49-F238E27FC236}">
                <a16:creationId xmlns:a16="http://schemas.microsoft.com/office/drawing/2014/main" id="{6DCE407C-B6A9-1A6C-BDAD-BE432C859DC9}"/>
              </a:ext>
            </a:extLst>
          </p:cNvPr>
          <p:cNvSpPr txBox="1"/>
          <p:nvPr/>
        </p:nvSpPr>
        <p:spPr>
          <a:xfrm>
            <a:off x="3749942" y="1064140"/>
            <a:ext cx="4621541" cy="1384995"/>
          </a:xfrm>
          <a:prstGeom prst="rect">
            <a:avLst/>
          </a:prstGeom>
          <a:noFill/>
          <a:ln>
            <a:noFill/>
          </a:ln>
        </p:spPr>
        <p:txBody>
          <a:bodyPr wrap="square" rtlCol="0">
            <a:spAutoFit/>
          </a:bodyPr>
          <a:lstStyle/>
          <a:p>
            <a:r>
              <a:rPr lang="fi-FI" sz="1400">
                <a:solidFill>
                  <a:srgbClr val="202122"/>
                </a:solidFill>
              </a:rPr>
              <a:t>ISS on tanskalainen maailmanlaajuinen yritysryhmä, jolla on 500 000 työntekijää 50 maassa. Tarjoaa muun muassa valvontaa, tuholaistorjuntaa, teknistä ja taloudellista kiinteistönhoitoa, puutarhanhoitoa, kiinteistökehitystä, toimistopalveluja, henkilöstöä, mattopalvelua, ravintoloita ja siivousta.</a:t>
            </a:r>
            <a:endParaRPr lang="sv-SE" sz="1400"/>
          </a:p>
        </p:txBody>
      </p:sp>
      <p:sp>
        <p:nvSpPr>
          <p:cNvPr id="19" name="Platshållare för text 2">
            <a:extLst>
              <a:ext uri="{FF2B5EF4-FFF2-40B4-BE49-F238E27FC236}">
                <a16:creationId xmlns:a16="http://schemas.microsoft.com/office/drawing/2014/main" id="{4F566EAE-D8EB-B54A-0B0C-D398D82EB7A1}"/>
              </a:ext>
            </a:extLst>
          </p:cNvPr>
          <p:cNvSpPr txBox="1">
            <a:spLocks/>
          </p:cNvSpPr>
          <p:nvPr/>
        </p:nvSpPr>
        <p:spPr>
          <a:xfrm>
            <a:off x="4066079" y="2929079"/>
            <a:ext cx="4797702" cy="1754326"/>
          </a:xfrm>
          <a:prstGeom prst="rect">
            <a:avLst/>
          </a:prstGeom>
        </p:spPr>
        <p:txBody>
          <a:bodyPr/>
          <a:lstStyle>
            <a:lvl1pPr marL="342900" indent="-342900" algn="l" defTabSz="457200" rtl="0" eaLnBrk="1" latinLnBrk="0" hangingPunct="1">
              <a:lnSpc>
                <a:spcPct val="100000"/>
              </a:lnSpc>
              <a:spcBef>
                <a:spcPct val="20000"/>
              </a:spcBef>
              <a:buFont typeface="Arial"/>
              <a:buChar char="•"/>
              <a:defRPr sz="4200" b="0" i="0" kern="1200">
                <a:solidFill>
                  <a:schemeClr val="tx1"/>
                </a:solidFill>
                <a:latin typeface="Georgia"/>
                <a:ea typeface="+mn-ea"/>
                <a:cs typeface="Georgia"/>
              </a:defRPr>
            </a:lvl1pPr>
            <a:lvl2pPr marL="288000" indent="-285750" algn="l" defTabSz="457200" rtl="0" eaLnBrk="1" latinLnBrk="0" hangingPunct="1">
              <a:lnSpc>
                <a:spcPct val="100000"/>
              </a:lnSpc>
              <a:spcBef>
                <a:spcPct val="20000"/>
              </a:spcBef>
              <a:buFont typeface="Arial"/>
              <a:buChar char="–"/>
              <a:defRPr sz="1200" b="0" i="0" kern="1200">
                <a:solidFill>
                  <a:schemeClr val="tx1"/>
                </a:solidFill>
                <a:latin typeface="Georgia"/>
                <a:ea typeface="+mn-ea"/>
                <a:cs typeface="Georgia"/>
              </a:defRPr>
            </a:lvl2pPr>
            <a:lvl3pPr marL="396000" indent="-228600" algn="l" defTabSz="457200" rtl="0" eaLnBrk="1" latinLnBrk="0" hangingPunct="1">
              <a:lnSpc>
                <a:spcPct val="100000"/>
              </a:lnSpc>
              <a:spcBef>
                <a:spcPct val="20000"/>
              </a:spcBef>
              <a:buFont typeface="Arial"/>
              <a:buChar char="•"/>
              <a:defRPr sz="1100" b="0" i="0" kern="1200">
                <a:solidFill>
                  <a:schemeClr val="tx1"/>
                </a:solidFill>
                <a:latin typeface="Georgia"/>
                <a:ea typeface="+mn-ea"/>
                <a:cs typeface="Georgia"/>
              </a:defRPr>
            </a:lvl3pPr>
            <a:lvl4pPr marL="504000" indent="-228600" algn="l" defTabSz="457200" rtl="0" eaLnBrk="1" latinLnBrk="0" hangingPunct="1">
              <a:lnSpc>
                <a:spcPct val="100000"/>
              </a:lnSpc>
              <a:spcBef>
                <a:spcPct val="20000"/>
              </a:spcBef>
              <a:buFont typeface="Arial"/>
              <a:buChar char="–"/>
              <a:defRPr sz="1050" b="0" i="0" kern="1200">
                <a:solidFill>
                  <a:schemeClr val="tx1"/>
                </a:solidFill>
                <a:latin typeface="Georgia"/>
                <a:ea typeface="+mn-ea"/>
                <a:cs typeface="Georgia"/>
              </a:defRPr>
            </a:lvl4pPr>
            <a:lvl5pPr marL="612000" indent="-228600" algn="l" defTabSz="457200" rtl="0" eaLnBrk="1" latinLnBrk="0" hangingPunct="1">
              <a:lnSpc>
                <a:spcPct val="100000"/>
              </a:lnSpc>
              <a:spcBef>
                <a:spcPct val="20000"/>
              </a:spcBef>
              <a:buFont typeface="Arial"/>
              <a:buChar char="»"/>
              <a:defRPr sz="1000" b="0" i="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i-FI" sz="1400"/>
              <a:t>Vastuullisuusraportti on virallinen ja tilintarkastajan tarkastama
Raportti on integroitu vuosikertomukseen. 
Yhteensä 167 sivua, joista vastuullisuusraportti käsittä noin 50
11 olennaista kysymystä liittyen S1, S2, S4, E1, G1</a:t>
            </a:r>
            <a:endParaRPr lang="sv-SE" sz="1400"/>
          </a:p>
        </p:txBody>
      </p:sp>
    </p:spTree>
    <p:extLst>
      <p:ext uri="{BB962C8B-B14F-4D97-AF65-F5344CB8AC3E}">
        <p14:creationId xmlns:p14="http://schemas.microsoft.com/office/powerpoint/2010/main" val="14379926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36074C94-627C-F5A1-A05A-E9B5259E1BC7}"/>
              </a:ext>
            </a:extLst>
          </p:cNvPr>
          <p:cNvSpPr>
            <a:spLocks noGrp="1"/>
          </p:cNvSpPr>
          <p:nvPr>
            <p:ph type="sldNum" sz="quarter" idx="12"/>
          </p:nvPr>
        </p:nvSpPr>
        <p:spPr/>
        <p:txBody>
          <a:bodyPr/>
          <a:lstStyle/>
          <a:p>
            <a:fld id="{C4B6D6C4-FC56-B942-8CAF-D9B595FF1F43}" type="slidenum">
              <a:rPr lang="sv-SE" smtClean="0"/>
              <a:pPr/>
              <a:t>4</a:t>
            </a:fld>
            <a:endParaRPr lang="sv-SE"/>
          </a:p>
        </p:txBody>
      </p:sp>
      <p:sp>
        <p:nvSpPr>
          <p:cNvPr id="3" name="Rubrik 2">
            <a:extLst>
              <a:ext uri="{FF2B5EF4-FFF2-40B4-BE49-F238E27FC236}">
                <a16:creationId xmlns:a16="http://schemas.microsoft.com/office/drawing/2014/main" id="{16A41A8F-C055-8827-1EDE-6F61547D4D3C}"/>
              </a:ext>
            </a:extLst>
          </p:cNvPr>
          <p:cNvSpPr>
            <a:spLocks noGrp="1"/>
          </p:cNvSpPr>
          <p:nvPr>
            <p:ph type="title"/>
          </p:nvPr>
        </p:nvSpPr>
        <p:spPr>
          <a:xfrm>
            <a:off x="125433" y="239720"/>
            <a:ext cx="8422822" cy="525044"/>
          </a:xfrm>
        </p:spPr>
        <p:txBody>
          <a:bodyPr/>
          <a:lstStyle/>
          <a:p>
            <a:r>
              <a:rPr lang="sv-SE" err="1"/>
              <a:t>Lämmittelytehtävä</a:t>
            </a:r>
            <a:r>
              <a:rPr lang="sv-SE"/>
              <a:t>- </a:t>
            </a:r>
            <a:r>
              <a:rPr lang="sv-SE" err="1"/>
              <a:t>Mikä</a:t>
            </a:r>
            <a:r>
              <a:rPr lang="sv-SE"/>
              <a:t> </a:t>
            </a:r>
            <a:r>
              <a:rPr lang="sv-SE" err="1"/>
              <a:t>ihmeen</a:t>
            </a:r>
            <a:r>
              <a:rPr lang="sv-SE"/>
              <a:t> </a:t>
            </a:r>
            <a:r>
              <a:rPr lang="sv-SE" err="1"/>
              <a:t>arvoketju</a:t>
            </a:r>
            <a:r>
              <a:rPr lang="sv-SE"/>
              <a:t>?</a:t>
            </a:r>
          </a:p>
        </p:txBody>
      </p:sp>
      <p:sp>
        <p:nvSpPr>
          <p:cNvPr id="4" name="Platshållare för innehåll 3">
            <a:extLst>
              <a:ext uri="{FF2B5EF4-FFF2-40B4-BE49-F238E27FC236}">
                <a16:creationId xmlns:a16="http://schemas.microsoft.com/office/drawing/2014/main" id="{4E05D5EE-A2A7-854A-4EFE-1EBB3A2F98C1}"/>
              </a:ext>
            </a:extLst>
          </p:cNvPr>
          <p:cNvSpPr>
            <a:spLocks noGrp="1"/>
          </p:cNvSpPr>
          <p:nvPr>
            <p:ph sz="quarter" idx="13"/>
          </p:nvPr>
        </p:nvSpPr>
        <p:spPr>
          <a:xfrm>
            <a:off x="254001" y="1065060"/>
            <a:ext cx="3573205" cy="3353818"/>
          </a:xfrm>
        </p:spPr>
        <p:txBody>
          <a:bodyPr anchor="ctr"/>
          <a:lstStyle/>
          <a:p>
            <a:pPr marL="342900" indent="-342900">
              <a:buFont typeface="+mj-lt"/>
              <a:buAutoNum type="arabicPeriod"/>
            </a:pPr>
            <a:r>
              <a:rPr lang="sv-SE" sz="1800" err="1"/>
              <a:t>Asettukaa</a:t>
            </a:r>
            <a:r>
              <a:rPr lang="sv-SE" sz="1800"/>
              <a:t> </a:t>
            </a:r>
            <a:r>
              <a:rPr lang="sv-SE" sz="1800" err="1"/>
              <a:t>tilassa</a:t>
            </a:r>
            <a:r>
              <a:rPr lang="sv-SE" sz="1800"/>
              <a:t> </a:t>
            </a:r>
            <a:r>
              <a:rPr lang="sv-SE" sz="1800" err="1"/>
              <a:t>vasempaa</a:t>
            </a:r>
            <a:r>
              <a:rPr lang="sv-SE" sz="1800"/>
              <a:t> tai </a:t>
            </a:r>
            <a:r>
              <a:rPr lang="sv-SE" sz="1800" err="1"/>
              <a:t>oikeaa</a:t>
            </a:r>
            <a:r>
              <a:rPr lang="sv-SE" sz="1800"/>
              <a:t> </a:t>
            </a:r>
            <a:r>
              <a:rPr lang="sv-SE" sz="1800" err="1"/>
              <a:t>seinää</a:t>
            </a:r>
            <a:r>
              <a:rPr lang="sv-SE" sz="1800"/>
              <a:t> </a:t>
            </a:r>
            <a:r>
              <a:rPr lang="sv-SE" sz="1800" err="1"/>
              <a:t>vasten</a:t>
            </a:r>
            <a:r>
              <a:rPr lang="sv-SE" sz="1800"/>
              <a:t>, </a:t>
            </a:r>
            <a:r>
              <a:rPr lang="sv-SE" sz="1800" err="1"/>
              <a:t>nenä</a:t>
            </a:r>
            <a:r>
              <a:rPr lang="sv-SE" sz="1800"/>
              <a:t> </a:t>
            </a:r>
            <a:r>
              <a:rPr lang="sv-SE" sz="1800" err="1"/>
              <a:t>tilaan</a:t>
            </a:r>
            <a:r>
              <a:rPr lang="sv-SE" sz="1800"/>
              <a:t> </a:t>
            </a:r>
            <a:r>
              <a:rPr lang="sv-SE" sz="1800" err="1"/>
              <a:t>päin</a:t>
            </a:r>
            <a:r>
              <a:rPr lang="sv-SE" sz="1800"/>
              <a:t>. </a:t>
            </a:r>
          </a:p>
          <a:p>
            <a:pPr marL="342900" indent="-342900">
              <a:buFont typeface="+mj-lt"/>
              <a:buAutoNum type="arabicPeriod"/>
            </a:pPr>
            <a:endParaRPr lang="sv-SE" sz="1800"/>
          </a:p>
          <a:p>
            <a:pPr marL="342900" indent="-342900">
              <a:buFont typeface="+mj-lt"/>
              <a:buAutoNum type="arabicPeriod"/>
            </a:pPr>
            <a:r>
              <a:rPr lang="sv-SE" sz="1800" err="1"/>
              <a:t>Esitämme</a:t>
            </a:r>
            <a:r>
              <a:rPr lang="sv-SE" sz="1800"/>
              <a:t> </a:t>
            </a:r>
            <a:r>
              <a:rPr lang="sv-SE" sz="1800" err="1"/>
              <a:t>kysymyksiä</a:t>
            </a:r>
            <a:r>
              <a:rPr lang="sv-SE" sz="1800"/>
              <a:t> </a:t>
            </a:r>
            <a:r>
              <a:rPr lang="sv-SE" sz="1800" err="1"/>
              <a:t>teille</a:t>
            </a:r>
            <a:r>
              <a:rPr lang="sv-SE" sz="1800"/>
              <a:t>, ja </a:t>
            </a:r>
            <a:r>
              <a:rPr lang="sv-SE" sz="1800" err="1"/>
              <a:t>kun</a:t>
            </a:r>
            <a:r>
              <a:rPr lang="sv-SE" sz="1800"/>
              <a:t> </a:t>
            </a:r>
            <a:r>
              <a:rPr lang="sv-SE" sz="1800" err="1"/>
              <a:t>vastauksenne</a:t>
            </a:r>
            <a:r>
              <a:rPr lang="sv-SE" sz="1800"/>
              <a:t> on</a:t>
            </a:r>
          </a:p>
          <a:p>
            <a:pPr marL="630900" lvl="1" indent="-342900"/>
            <a:r>
              <a:rPr lang="sv-SE" sz="1600">
                <a:solidFill>
                  <a:srgbClr val="00B050"/>
                </a:solidFill>
              </a:rPr>
              <a:t>KYLLÄ: </a:t>
            </a:r>
            <a:r>
              <a:rPr lang="sv-SE" sz="1600" err="1">
                <a:solidFill>
                  <a:srgbClr val="00B050"/>
                </a:solidFill>
              </a:rPr>
              <a:t>Astu</a:t>
            </a:r>
            <a:r>
              <a:rPr lang="sv-SE" sz="1600">
                <a:solidFill>
                  <a:srgbClr val="00B050"/>
                </a:solidFill>
              </a:rPr>
              <a:t> </a:t>
            </a:r>
            <a:r>
              <a:rPr lang="sv-SE" sz="1600" err="1">
                <a:solidFill>
                  <a:srgbClr val="00B050"/>
                </a:solidFill>
              </a:rPr>
              <a:t>askel</a:t>
            </a:r>
            <a:r>
              <a:rPr lang="sv-SE" sz="1600">
                <a:solidFill>
                  <a:srgbClr val="00B050"/>
                </a:solidFill>
              </a:rPr>
              <a:t> </a:t>
            </a:r>
            <a:r>
              <a:rPr lang="sv-SE" sz="1600" err="1">
                <a:solidFill>
                  <a:srgbClr val="00B050"/>
                </a:solidFill>
              </a:rPr>
              <a:t>eteenpäin</a:t>
            </a:r>
            <a:endParaRPr lang="sv-SE" sz="1600">
              <a:solidFill>
                <a:srgbClr val="00B050"/>
              </a:solidFill>
            </a:endParaRPr>
          </a:p>
          <a:p>
            <a:pPr marL="630900" lvl="1" indent="-342900"/>
            <a:r>
              <a:rPr lang="sv-SE" sz="1600"/>
              <a:t>EN TIEDÄ: </a:t>
            </a:r>
            <a:r>
              <a:rPr lang="sv-SE" sz="1600" err="1"/>
              <a:t>pysy</a:t>
            </a:r>
            <a:r>
              <a:rPr lang="sv-SE" sz="1600"/>
              <a:t> </a:t>
            </a:r>
            <a:r>
              <a:rPr lang="sv-SE" sz="1600" err="1"/>
              <a:t>paikalla</a:t>
            </a:r>
            <a:endParaRPr lang="sv-SE" sz="1600"/>
          </a:p>
          <a:p>
            <a:pPr marL="630900" lvl="1" indent="-342900"/>
            <a:r>
              <a:rPr lang="sv-SE" sz="1600">
                <a:solidFill>
                  <a:srgbClr val="FF0000"/>
                </a:solidFill>
              </a:rPr>
              <a:t>EI: </a:t>
            </a:r>
            <a:r>
              <a:rPr lang="sv-SE" sz="1600" err="1">
                <a:solidFill>
                  <a:srgbClr val="FF0000"/>
                </a:solidFill>
              </a:rPr>
              <a:t>Ota</a:t>
            </a:r>
            <a:r>
              <a:rPr lang="sv-SE" sz="1600">
                <a:solidFill>
                  <a:srgbClr val="FF0000"/>
                </a:solidFill>
              </a:rPr>
              <a:t> </a:t>
            </a:r>
            <a:r>
              <a:rPr lang="sv-SE" sz="1600" err="1">
                <a:solidFill>
                  <a:srgbClr val="FF0000"/>
                </a:solidFill>
              </a:rPr>
              <a:t>askel</a:t>
            </a:r>
            <a:r>
              <a:rPr lang="sv-SE" sz="1600">
                <a:solidFill>
                  <a:srgbClr val="FF0000"/>
                </a:solidFill>
              </a:rPr>
              <a:t> </a:t>
            </a:r>
            <a:r>
              <a:rPr lang="sv-SE" sz="1600" err="1">
                <a:solidFill>
                  <a:srgbClr val="FF0000"/>
                </a:solidFill>
              </a:rPr>
              <a:t>taaksepäin</a:t>
            </a:r>
            <a:endParaRPr lang="sv-SE" sz="1800">
              <a:solidFill>
                <a:srgbClr val="FF0000"/>
              </a:solidFill>
            </a:endParaRPr>
          </a:p>
        </p:txBody>
      </p:sp>
      <p:sp>
        <p:nvSpPr>
          <p:cNvPr id="6" name="textruta 5">
            <a:extLst>
              <a:ext uri="{FF2B5EF4-FFF2-40B4-BE49-F238E27FC236}">
                <a16:creationId xmlns:a16="http://schemas.microsoft.com/office/drawing/2014/main" id="{DD0F0A1F-D3F6-EAAC-BCE4-ED6C8F4DF788}"/>
              </a:ext>
            </a:extLst>
          </p:cNvPr>
          <p:cNvSpPr txBox="1"/>
          <p:nvPr/>
        </p:nvSpPr>
        <p:spPr>
          <a:xfrm>
            <a:off x="2286000" y="-9799136"/>
            <a:ext cx="4572000" cy="4832092"/>
          </a:xfrm>
          <a:prstGeom prst="rect">
            <a:avLst/>
          </a:prstGeom>
          <a:noFill/>
        </p:spPr>
        <p:txBody>
          <a:bodyPr wrap="square">
            <a:spAutoFit/>
          </a:bodyPr>
          <a:lstStyle/>
          <a:p>
            <a:r>
              <a:rPr lang="en-US" sz="700" b="1"/>
              <a:t>Fruits</a:t>
            </a:r>
          </a:p>
          <a:p>
            <a:pPr>
              <a:buFont typeface="+mj-lt"/>
              <a:buAutoNum type="arabicPeriod"/>
            </a:pPr>
            <a:r>
              <a:rPr lang="en-US" sz="700" b="1"/>
              <a:t>Bananas</a:t>
            </a:r>
            <a:r>
              <a:rPr lang="en-US" sz="700"/>
              <a:t> – </a:t>
            </a:r>
            <a:r>
              <a:rPr lang="en-US" sz="700" b="1"/>
              <a:t>Ecuador, Guatemala, Philippines, Colombia</a:t>
            </a:r>
            <a:endParaRPr lang="en-US" sz="700"/>
          </a:p>
          <a:p>
            <a:pPr marL="742950" lvl="1" indent="-285750">
              <a:buFont typeface="+mj-lt"/>
              <a:buAutoNum type="arabicPeriod"/>
            </a:pPr>
            <a:r>
              <a:rPr lang="en-US" sz="700"/>
              <a:t>Issues: Low wages, forced labor, violence against unionized workers, and exposure to harmful pesticides.</a:t>
            </a:r>
          </a:p>
          <a:p>
            <a:pPr marL="742950" lvl="1" indent="-285750">
              <a:buFont typeface="+mj-lt"/>
              <a:buAutoNum type="arabicPeriod"/>
            </a:pPr>
            <a:r>
              <a:rPr lang="en-US" sz="700"/>
              <a:t>Large multinational companies have been accused of benefiting from exploitative conditions.</a:t>
            </a:r>
          </a:p>
          <a:p>
            <a:pPr>
              <a:buFont typeface="+mj-lt"/>
              <a:buAutoNum type="arabicPeriod"/>
            </a:pPr>
            <a:r>
              <a:rPr lang="en-US" sz="700" b="1"/>
              <a:t>Pineapples</a:t>
            </a:r>
            <a:r>
              <a:rPr lang="en-US" sz="700"/>
              <a:t> – </a:t>
            </a:r>
            <a:r>
              <a:rPr lang="en-US" sz="700" b="1"/>
              <a:t>Costa Rica, Philippines</a:t>
            </a:r>
            <a:endParaRPr lang="en-US" sz="700"/>
          </a:p>
          <a:p>
            <a:pPr marL="742950" lvl="1" indent="-285750">
              <a:buFont typeface="+mj-lt"/>
              <a:buAutoNum type="arabicPeriod"/>
            </a:pPr>
            <a:r>
              <a:rPr lang="en-US" sz="700"/>
              <a:t>Issues: Poor wages, long working hours, land conflicts, and environmental degradation.</a:t>
            </a:r>
          </a:p>
          <a:p>
            <a:pPr marL="742950" lvl="1" indent="-285750">
              <a:buFont typeface="+mj-lt"/>
              <a:buAutoNum type="arabicPeriod"/>
            </a:pPr>
            <a:r>
              <a:rPr lang="en-US" sz="700"/>
              <a:t>Costa Rica's pineapple industry is particularly notorious for pesticide overuse and anti-union policies.</a:t>
            </a:r>
          </a:p>
          <a:p>
            <a:pPr>
              <a:buFont typeface="+mj-lt"/>
              <a:buAutoNum type="arabicPeriod"/>
            </a:pPr>
            <a:r>
              <a:rPr lang="en-US" sz="700" b="1"/>
              <a:t>Cocoa (for chocolate)</a:t>
            </a:r>
            <a:r>
              <a:rPr lang="en-US" sz="700"/>
              <a:t> – </a:t>
            </a:r>
            <a:r>
              <a:rPr lang="en-US" sz="700" b="1"/>
              <a:t>Ivory Coast, Ghana</a:t>
            </a:r>
            <a:endParaRPr lang="en-US" sz="700"/>
          </a:p>
          <a:p>
            <a:pPr marL="742950" lvl="1" indent="-285750">
              <a:buFont typeface="+mj-lt"/>
              <a:buAutoNum type="arabicPeriod"/>
            </a:pPr>
            <a:r>
              <a:rPr lang="en-US" sz="700"/>
              <a:t>Issues: Child labor, forced labor, trafficking, and hazardous working conditions.</a:t>
            </a:r>
          </a:p>
          <a:p>
            <a:pPr marL="742950" lvl="1" indent="-285750">
              <a:buFont typeface="+mj-lt"/>
              <a:buAutoNum type="arabicPeriod"/>
            </a:pPr>
            <a:r>
              <a:rPr lang="en-US" sz="700"/>
              <a:t>Many children are trafficked and forced to work in cocoa farms.</a:t>
            </a:r>
          </a:p>
          <a:p>
            <a:pPr>
              <a:buFont typeface="+mj-lt"/>
              <a:buAutoNum type="arabicPeriod"/>
            </a:pPr>
            <a:r>
              <a:rPr lang="en-US" sz="700" b="1"/>
              <a:t>Avocados</a:t>
            </a:r>
            <a:r>
              <a:rPr lang="en-US" sz="700"/>
              <a:t> – </a:t>
            </a:r>
            <a:r>
              <a:rPr lang="en-US" sz="700" b="1"/>
              <a:t>Mexico</a:t>
            </a:r>
            <a:endParaRPr lang="en-US" sz="700"/>
          </a:p>
          <a:p>
            <a:pPr marL="742950" lvl="1" indent="-285750">
              <a:buFont typeface="+mj-lt"/>
              <a:buAutoNum type="arabicPeriod"/>
            </a:pPr>
            <a:r>
              <a:rPr lang="en-US" sz="700"/>
              <a:t>Issues: Cartel involvement, land seizures, worker exploitation, and violence.</a:t>
            </a:r>
          </a:p>
          <a:p>
            <a:pPr marL="742950" lvl="1" indent="-285750">
              <a:buFont typeface="+mj-lt"/>
              <a:buAutoNum type="arabicPeriod"/>
            </a:pPr>
            <a:r>
              <a:rPr lang="en-US" sz="700"/>
              <a:t>The avocado industry in Mexico has been linked to organized crime, extortion, and even deforestation.</a:t>
            </a:r>
          </a:p>
          <a:p>
            <a:pPr>
              <a:buFont typeface="+mj-lt"/>
              <a:buAutoNum type="arabicPeriod"/>
            </a:pPr>
            <a:r>
              <a:rPr lang="en-US" sz="700" b="1"/>
              <a:t>Berries (Strawberries, Blueberries, Raspberries)</a:t>
            </a:r>
            <a:r>
              <a:rPr lang="en-US" sz="700"/>
              <a:t> – </a:t>
            </a:r>
            <a:r>
              <a:rPr lang="en-US" sz="700" b="1"/>
              <a:t>Mexico, Spain, Morocco</a:t>
            </a:r>
            <a:endParaRPr lang="en-US" sz="700"/>
          </a:p>
          <a:p>
            <a:pPr marL="742950" lvl="1" indent="-285750">
              <a:buFont typeface="+mj-lt"/>
              <a:buAutoNum type="arabicPeriod"/>
            </a:pPr>
            <a:r>
              <a:rPr lang="en-US" sz="700"/>
              <a:t>Issues: Migrant worker exploitation, sexual abuse, child labor.</a:t>
            </a:r>
          </a:p>
          <a:p>
            <a:pPr marL="742950" lvl="1" indent="-285750">
              <a:buFont typeface="+mj-lt"/>
              <a:buAutoNum type="arabicPeriod"/>
            </a:pPr>
            <a:r>
              <a:rPr lang="en-US" sz="700"/>
              <a:t>Women workers in Spain’s berry farms have reported widespread sexual abuse.</a:t>
            </a:r>
          </a:p>
          <a:p>
            <a:pPr>
              <a:buFont typeface="+mj-lt"/>
              <a:buAutoNum type="arabicPeriod"/>
            </a:pPr>
            <a:r>
              <a:rPr lang="en-US" sz="700" b="1"/>
              <a:t>Grapes (for wine)</a:t>
            </a:r>
            <a:r>
              <a:rPr lang="en-US" sz="700"/>
              <a:t> – </a:t>
            </a:r>
            <a:r>
              <a:rPr lang="en-US" sz="700" b="1"/>
              <a:t>South Africa, Chile</a:t>
            </a:r>
            <a:endParaRPr lang="en-US" sz="700"/>
          </a:p>
          <a:p>
            <a:pPr marL="742950" lvl="1" indent="-285750">
              <a:buFont typeface="+mj-lt"/>
              <a:buAutoNum type="arabicPeriod"/>
            </a:pPr>
            <a:r>
              <a:rPr lang="en-US" sz="700"/>
              <a:t>Issues: Poor working conditions, low wages, and exposure to pesticides.</a:t>
            </a:r>
          </a:p>
          <a:p>
            <a:pPr marL="742950" lvl="1" indent="-285750">
              <a:buFont typeface="+mj-lt"/>
              <a:buAutoNum type="arabicPeriod"/>
            </a:pPr>
            <a:r>
              <a:rPr lang="en-US" sz="700"/>
              <a:t>Some South African wine farms have been reported for extreme labor abuses.</a:t>
            </a:r>
          </a:p>
          <a:p>
            <a:r>
              <a:rPr lang="en-US" sz="700" b="1"/>
              <a:t>Vegetables</a:t>
            </a:r>
          </a:p>
          <a:p>
            <a:pPr>
              <a:buFont typeface="+mj-lt"/>
              <a:buAutoNum type="arabicPeriod"/>
            </a:pPr>
            <a:r>
              <a:rPr lang="en-US" sz="700" b="1"/>
              <a:t>Tomatoes</a:t>
            </a:r>
            <a:r>
              <a:rPr lang="en-US" sz="700"/>
              <a:t> – </a:t>
            </a:r>
            <a:r>
              <a:rPr lang="en-US" sz="700" b="1"/>
              <a:t>Mexico, Italy</a:t>
            </a:r>
            <a:endParaRPr lang="en-US" sz="700"/>
          </a:p>
          <a:p>
            <a:pPr marL="742950" lvl="1" indent="-285750">
              <a:buFont typeface="+mj-lt"/>
              <a:buAutoNum type="arabicPeriod"/>
            </a:pPr>
            <a:r>
              <a:rPr lang="en-US" sz="700"/>
              <a:t>Issues: Forced labor, low wages, worker abuse.</a:t>
            </a:r>
          </a:p>
          <a:p>
            <a:pPr marL="742950" lvl="1" indent="-285750">
              <a:buFont typeface="+mj-lt"/>
              <a:buAutoNum type="arabicPeriod"/>
            </a:pPr>
            <a:r>
              <a:rPr lang="en-US" sz="700"/>
              <a:t>In Italy, the "</a:t>
            </a:r>
            <a:r>
              <a:rPr lang="en-US" sz="700" err="1"/>
              <a:t>Caporalato</a:t>
            </a:r>
            <a:r>
              <a:rPr lang="en-US" sz="700"/>
              <a:t>" system of illegal labor brokers exploits African migrant workers in the tomato industry.</a:t>
            </a:r>
          </a:p>
          <a:p>
            <a:pPr>
              <a:buFont typeface="+mj-lt"/>
              <a:buAutoNum type="arabicPeriod"/>
            </a:pPr>
            <a:r>
              <a:rPr lang="en-US" sz="700" b="1"/>
              <a:t>Asparagus</a:t>
            </a:r>
            <a:r>
              <a:rPr lang="en-US" sz="700"/>
              <a:t> – </a:t>
            </a:r>
            <a:r>
              <a:rPr lang="en-US" sz="700" b="1"/>
              <a:t>Peru</a:t>
            </a:r>
            <a:endParaRPr lang="en-US" sz="700"/>
          </a:p>
          <a:p>
            <a:pPr marL="742950" lvl="1" indent="-285750">
              <a:buFont typeface="+mj-lt"/>
              <a:buAutoNum type="arabicPeriod"/>
            </a:pPr>
            <a:r>
              <a:rPr lang="en-US" sz="700"/>
              <a:t>Issues: Water scarcity leading to community displacement, labor abuses.</a:t>
            </a:r>
          </a:p>
          <a:p>
            <a:pPr marL="742950" lvl="1" indent="-285750">
              <a:buFont typeface="+mj-lt"/>
              <a:buAutoNum type="arabicPeriod"/>
            </a:pPr>
            <a:r>
              <a:rPr lang="en-US" sz="700"/>
              <a:t>Asparagus farming in Peru is heavily water-intensive, worsening local drought conditions.</a:t>
            </a:r>
          </a:p>
          <a:p>
            <a:pPr>
              <a:buFont typeface="+mj-lt"/>
              <a:buAutoNum type="arabicPeriod"/>
            </a:pPr>
            <a:r>
              <a:rPr lang="en-US" sz="700" b="1"/>
              <a:t>Green Beans</a:t>
            </a:r>
            <a:r>
              <a:rPr lang="en-US" sz="700"/>
              <a:t> – </a:t>
            </a:r>
            <a:r>
              <a:rPr lang="en-US" sz="700" b="1"/>
              <a:t>Kenya, Morocco</a:t>
            </a:r>
            <a:endParaRPr lang="en-US" sz="700"/>
          </a:p>
          <a:p>
            <a:pPr marL="742950" lvl="1" indent="-285750">
              <a:buFont typeface="+mj-lt"/>
              <a:buAutoNum type="arabicPeriod"/>
            </a:pPr>
            <a:r>
              <a:rPr lang="en-US" sz="700"/>
              <a:t>Issues: Poor wages, unsafe working conditions.</a:t>
            </a:r>
          </a:p>
          <a:p>
            <a:pPr marL="742950" lvl="1" indent="-285750">
              <a:buFont typeface="+mj-lt"/>
              <a:buAutoNum type="arabicPeriod"/>
            </a:pPr>
            <a:r>
              <a:rPr lang="en-US" sz="700"/>
              <a:t>Often exported to Europe under exploitative conditions for workers.</a:t>
            </a:r>
          </a:p>
          <a:p>
            <a:pPr>
              <a:buFont typeface="+mj-lt"/>
              <a:buAutoNum type="arabicPeriod"/>
            </a:pPr>
            <a:r>
              <a:rPr lang="en-US" sz="700" b="1"/>
              <a:t>Cashews</a:t>
            </a:r>
            <a:r>
              <a:rPr lang="en-US" sz="700"/>
              <a:t> (technically a seed but often considered a nut/vegetable) – </a:t>
            </a:r>
            <a:r>
              <a:rPr lang="en-US" sz="700" b="1"/>
              <a:t>Vietnam, India</a:t>
            </a:r>
            <a:endParaRPr lang="en-US" sz="700"/>
          </a:p>
          <a:p>
            <a:pPr marL="742950" lvl="1" indent="-285750">
              <a:buFont typeface="+mj-lt"/>
              <a:buAutoNum type="arabicPeriod"/>
            </a:pPr>
            <a:r>
              <a:rPr lang="en-US" sz="700"/>
              <a:t>Issues: Forced labor, inhumane conditions.</a:t>
            </a:r>
          </a:p>
          <a:p>
            <a:pPr marL="742950" lvl="1" indent="-285750">
              <a:buFont typeface="+mj-lt"/>
              <a:buAutoNum type="arabicPeriod"/>
            </a:pPr>
            <a:r>
              <a:rPr lang="en-US" sz="700"/>
              <a:t>In Vietnam, drug addicts are sometimes forced to work in cashew factories under harsh conditions.</a:t>
            </a:r>
          </a:p>
          <a:p>
            <a:pPr>
              <a:buFont typeface="+mj-lt"/>
              <a:buAutoNum type="arabicPeriod"/>
            </a:pPr>
            <a:r>
              <a:rPr lang="en-US" sz="700" b="1"/>
              <a:t>Sugarcane</a:t>
            </a:r>
            <a:r>
              <a:rPr lang="en-US" sz="700"/>
              <a:t> – </a:t>
            </a:r>
            <a:r>
              <a:rPr lang="en-US" sz="700" b="1"/>
              <a:t>Brazil, India, Cambodia</a:t>
            </a:r>
            <a:endParaRPr lang="en-US" sz="700"/>
          </a:p>
          <a:p>
            <a:pPr marL="742950" lvl="1" indent="-285750">
              <a:buFont typeface="+mj-lt"/>
              <a:buAutoNum type="arabicPeriod"/>
            </a:pPr>
            <a:r>
              <a:rPr lang="en-US" sz="700"/>
              <a:t>Issues: Forced labor, land grabs, child labor.</a:t>
            </a:r>
          </a:p>
          <a:p>
            <a:pPr marL="742950" lvl="1" indent="-285750">
              <a:buFont typeface="+mj-lt"/>
              <a:buAutoNum type="arabicPeriod"/>
            </a:pPr>
            <a:r>
              <a:rPr lang="en-US" sz="700"/>
              <a:t>The industry is linked to severe worker exploitation and sometimes even modern-day slavery.</a:t>
            </a:r>
          </a:p>
          <a:p>
            <a:r>
              <a:rPr lang="en-US" sz="700"/>
              <a:t>Would you like insights on ethical alternatives or brands that are more responsible?</a:t>
            </a:r>
          </a:p>
          <a:p>
            <a:r>
              <a:rPr lang="en-US" sz="700"/>
              <a:t> </a:t>
            </a:r>
          </a:p>
          <a:p>
            <a:r>
              <a:rPr lang="en-US" sz="700"/>
              <a:t>4o</a:t>
            </a:r>
          </a:p>
        </p:txBody>
      </p:sp>
      <p:pic>
        <p:nvPicPr>
          <p:cNvPr id="9" name="Bildobjekt 8" descr="Löpare på startlinjen">
            <a:extLst>
              <a:ext uri="{FF2B5EF4-FFF2-40B4-BE49-F238E27FC236}">
                <a16:creationId xmlns:a16="http://schemas.microsoft.com/office/drawing/2014/main" id="{4AFE6D21-D503-AE59-E4FE-B5F9C943F48B}"/>
              </a:ext>
            </a:extLst>
          </p:cNvPr>
          <p:cNvPicPr>
            <a:picLocks noChangeAspect="1"/>
          </p:cNvPicPr>
          <p:nvPr/>
        </p:nvPicPr>
        <p:blipFill>
          <a:blip r:embed="rId2" cstate="screen">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4011561" y="1065060"/>
            <a:ext cx="4743521" cy="3353818"/>
          </a:xfrm>
          <a:prstGeom prst="rect">
            <a:avLst/>
          </a:prstGeom>
        </p:spPr>
      </p:pic>
    </p:spTree>
    <p:extLst>
      <p:ext uri="{BB962C8B-B14F-4D97-AF65-F5344CB8AC3E}">
        <p14:creationId xmlns:p14="http://schemas.microsoft.com/office/powerpoint/2010/main" val="9886166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48F4DA64-77A0-E632-2AF3-1F50E7164DE2}"/>
              </a:ext>
            </a:extLst>
          </p:cNvPr>
          <p:cNvSpPr>
            <a:spLocks noGrp="1"/>
          </p:cNvSpPr>
          <p:nvPr>
            <p:ph type="sldNum" sz="quarter" idx="12"/>
          </p:nvPr>
        </p:nvSpPr>
        <p:spPr/>
        <p:txBody>
          <a:bodyPr/>
          <a:lstStyle/>
          <a:p>
            <a:fld id="{C4B6D6C4-FC56-B942-8CAF-D9B595FF1F43}" type="slidenum">
              <a:rPr lang="sv-SE" smtClean="0"/>
              <a:pPr/>
              <a:t>40</a:t>
            </a:fld>
            <a:endParaRPr lang="sv-SE"/>
          </a:p>
        </p:txBody>
      </p:sp>
      <p:sp>
        <p:nvSpPr>
          <p:cNvPr id="3" name="Rubrik 2">
            <a:extLst>
              <a:ext uri="{FF2B5EF4-FFF2-40B4-BE49-F238E27FC236}">
                <a16:creationId xmlns:a16="http://schemas.microsoft.com/office/drawing/2014/main" id="{FD8C6BDF-0454-2682-BFEE-4CE1E9F426EE}"/>
              </a:ext>
            </a:extLst>
          </p:cNvPr>
          <p:cNvSpPr>
            <a:spLocks noGrp="1"/>
          </p:cNvSpPr>
          <p:nvPr>
            <p:ph type="title"/>
          </p:nvPr>
        </p:nvSpPr>
        <p:spPr>
          <a:xfrm>
            <a:off x="125433" y="239720"/>
            <a:ext cx="7521606" cy="525044"/>
          </a:xfrm>
        </p:spPr>
        <p:txBody>
          <a:bodyPr/>
          <a:lstStyle/>
          <a:p>
            <a:r>
              <a:rPr lang="sv-SE" err="1"/>
              <a:t>Arvioita</a:t>
            </a:r>
            <a:r>
              <a:rPr lang="sv-SE"/>
              <a:t> ja </a:t>
            </a:r>
            <a:r>
              <a:rPr lang="sv-SE" err="1"/>
              <a:t>tulkintoja</a:t>
            </a:r>
            <a:r>
              <a:rPr lang="sv-SE"/>
              <a:t> </a:t>
            </a:r>
            <a:r>
              <a:rPr lang="sv-SE" err="1"/>
              <a:t>raporteista</a:t>
            </a:r>
            <a:r>
              <a:rPr lang="sv-SE"/>
              <a:t> </a:t>
            </a:r>
          </a:p>
        </p:txBody>
      </p:sp>
      <p:sp>
        <p:nvSpPr>
          <p:cNvPr id="4" name="Platshållare för innehåll 3">
            <a:extLst>
              <a:ext uri="{FF2B5EF4-FFF2-40B4-BE49-F238E27FC236}">
                <a16:creationId xmlns:a16="http://schemas.microsoft.com/office/drawing/2014/main" id="{AD24389E-2A35-739B-26BB-A79A3958C329}"/>
              </a:ext>
            </a:extLst>
          </p:cNvPr>
          <p:cNvSpPr>
            <a:spLocks noGrp="1"/>
          </p:cNvSpPr>
          <p:nvPr>
            <p:ph sz="quarter" idx="13"/>
          </p:nvPr>
        </p:nvSpPr>
        <p:spPr/>
        <p:txBody>
          <a:bodyPr/>
          <a:lstStyle/>
          <a:p>
            <a:pPr marL="342900" indent="-342900">
              <a:buAutoNum type="arabicPeriod"/>
            </a:pPr>
            <a:r>
              <a:rPr lang="fi-FI" sz="1600" dirty="0"/>
              <a:t>Miten (hyvin) yritys kuvaa arvoketjuaan?</a:t>
            </a:r>
          </a:p>
          <a:p>
            <a:pPr marL="630900" lvl="1" indent="-342900"/>
            <a:r>
              <a:rPr lang="fi-FI" dirty="0"/>
              <a:t>(Raportoivat S-aiheet ensin, ja E1:en ennen taksonomiaa)</a:t>
            </a:r>
          </a:p>
          <a:p>
            <a:pPr marL="630900" lvl="1" indent="-342900"/>
            <a:r>
              <a:rPr lang="fi-FI" dirty="0"/>
              <a:t>Selkeä kuvaus/ linkki liiketoimintamallin ja arvoketjun välillä (SBM1). Nostavat S(1)-aiheet keskeisenä aiheena myös talousraportissa. </a:t>
            </a:r>
          </a:p>
          <a:p>
            <a:pPr marL="630900" lvl="1" indent="-342900"/>
            <a:r>
              <a:rPr lang="fi-FI" dirty="0">
                <a:latin typeface="+mn-lt"/>
              </a:rPr>
              <a:t>Arvoketjun kategorisointi selkeä: ”</a:t>
            </a:r>
            <a:r>
              <a:rPr lang="en-US" b="0" i="0" u="none" strike="noStrike" baseline="0" dirty="0">
                <a:latin typeface="+mn-lt"/>
              </a:rPr>
              <a:t>Our supply chain and upstream value chain can roughly be divided into three groups: </a:t>
            </a:r>
            <a:r>
              <a:rPr lang="en-US" b="0" i="0" u="none" strike="noStrike" baseline="0" dirty="0" err="1">
                <a:latin typeface="+mn-lt"/>
              </a:rPr>
              <a:t>i</a:t>
            </a:r>
            <a:r>
              <a:rPr lang="en-US" b="0" i="0" u="none" strike="noStrike" baseline="0" dirty="0">
                <a:latin typeface="+mn-lt"/>
              </a:rPr>
              <a:t>) Goods and products used in our service performance such as food, cleaning detergents and equipment, paper towels and vehicle fleet, ii) subcontracted facility services that are same or similar in nature to what we provide and iii) temporary staff to supplement our own workforce. </a:t>
            </a:r>
            <a:r>
              <a:rPr lang="fi-FI" dirty="0"/>
              <a:t>(SBM1)</a:t>
            </a:r>
          </a:p>
          <a:p>
            <a:pPr marL="630900" lvl="1" indent="-342900"/>
            <a:r>
              <a:rPr lang="en-US" dirty="0" err="1">
                <a:latin typeface="+mn-lt"/>
              </a:rPr>
              <a:t>Markkinat</a:t>
            </a:r>
            <a:r>
              <a:rPr lang="en-US" dirty="0">
                <a:latin typeface="+mn-lt"/>
              </a:rPr>
              <a:t> </a:t>
            </a:r>
            <a:r>
              <a:rPr lang="en-US" dirty="0" err="1">
                <a:latin typeface="+mn-lt"/>
              </a:rPr>
              <a:t>kuvattu</a:t>
            </a:r>
            <a:r>
              <a:rPr lang="en-US" dirty="0">
                <a:latin typeface="+mn-lt"/>
              </a:rPr>
              <a:t> </a:t>
            </a:r>
            <a:r>
              <a:rPr lang="en-US" dirty="0" err="1">
                <a:latin typeface="+mn-lt"/>
              </a:rPr>
              <a:t>maanosa</a:t>
            </a:r>
            <a:r>
              <a:rPr lang="en-US" dirty="0">
                <a:latin typeface="+mn-lt"/>
              </a:rPr>
              <a:t> </a:t>
            </a:r>
            <a:r>
              <a:rPr lang="en-US" dirty="0" err="1">
                <a:latin typeface="+mn-lt"/>
              </a:rPr>
              <a:t>tasolla</a:t>
            </a:r>
            <a:r>
              <a:rPr lang="en-US" dirty="0">
                <a:latin typeface="+mn-lt"/>
              </a:rPr>
              <a:t>, </a:t>
            </a:r>
            <a:r>
              <a:rPr lang="en-US" dirty="0" err="1">
                <a:latin typeface="+mn-lt"/>
              </a:rPr>
              <a:t>joka</a:t>
            </a:r>
            <a:r>
              <a:rPr lang="en-US" dirty="0">
                <a:latin typeface="+mn-lt"/>
              </a:rPr>
              <a:t> </a:t>
            </a:r>
            <a:r>
              <a:rPr lang="en-US" dirty="0" err="1">
                <a:latin typeface="+mn-lt"/>
              </a:rPr>
              <a:t>ei</a:t>
            </a:r>
            <a:r>
              <a:rPr lang="en-US" dirty="0">
                <a:latin typeface="+mn-lt"/>
              </a:rPr>
              <a:t> </a:t>
            </a:r>
            <a:r>
              <a:rPr lang="en-US" dirty="0" err="1">
                <a:latin typeface="+mn-lt"/>
              </a:rPr>
              <a:t>tuo</a:t>
            </a:r>
            <a:r>
              <a:rPr lang="en-US" dirty="0">
                <a:latin typeface="+mn-lt"/>
              </a:rPr>
              <a:t> </a:t>
            </a:r>
            <a:r>
              <a:rPr lang="en-US" dirty="0" err="1">
                <a:latin typeface="+mn-lt"/>
              </a:rPr>
              <a:t>selvyyttä</a:t>
            </a:r>
            <a:r>
              <a:rPr lang="en-US" dirty="0">
                <a:latin typeface="+mn-lt"/>
              </a:rPr>
              <a:t> </a:t>
            </a:r>
            <a:r>
              <a:rPr lang="en-US" dirty="0" err="1">
                <a:latin typeface="+mn-lt"/>
              </a:rPr>
              <a:t>riskimaista</a:t>
            </a:r>
            <a:r>
              <a:rPr lang="en-US" dirty="0">
                <a:latin typeface="+mn-lt"/>
              </a:rPr>
              <a:t>/</a:t>
            </a:r>
            <a:r>
              <a:rPr lang="en-US" dirty="0" err="1">
                <a:latin typeface="+mn-lt"/>
              </a:rPr>
              <a:t>markkinoista</a:t>
            </a:r>
            <a:endParaRPr lang="en-US" b="0" i="0" u="none" strike="noStrike" baseline="0" dirty="0">
              <a:latin typeface="+mn-lt"/>
            </a:endParaRPr>
          </a:p>
          <a:p>
            <a:pPr marL="630900" lvl="1" indent="-342900"/>
            <a:r>
              <a:rPr lang="fi-FI" dirty="0"/>
              <a:t>Mainitsevat että heillä on omaa työvoimaa jotta vuokra/alihankintaan liittyvät riskit olisivat pienemmät</a:t>
            </a:r>
          </a:p>
          <a:p>
            <a:pPr marL="630900" lvl="1" indent="-342900"/>
            <a:r>
              <a:rPr lang="fi-FI" dirty="0"/>
              <a:t>Jää kaipaamaan yksityiskohtaisempaa kuvausta arvoketjusta, sen kartoituksesta, hotspoteista ja miten arvoketjua on tarkoitus kartoittaa tarkemmin ja hallita pitkällä tähtäimellä. </a:t>
            </a:r>
          </a:p>
          <a:p>
            <a:pPr marL="630900" lvl="1" indent="-342900"/>
            <a:endParaRPr lang="fi-FI" dirty="0"/>
          </a:p>
          <a:p>
            <a:pPr marL="342900" indent="-342900">
              <a:buAutoNum type="arabicPeriod"/>
            </a:pPr>
            <a:r>
              <a:rPr lang="fi-FI" sz="1600" dirty="0"/>
              <a:t>Miten yritys kuvaa </a:t>
            </a:r>
            <a:r>
              <a:rPr lang="fi-FI" sz="1600" dirty="0" err="1"/>
              <a:t>IRO:itaan</a:t>
            </a:r>
            <a:r>
              <a:rPr lang="fi-FI" sz="1600" dirty="0"/>
              <a:t> ja niiden vaikutuksiaan arvoketjussa?</a:t>
            </a:r>
          </a:p>
          <a:p>
            <a:pPr marL="573750" lvl="1"/>
            <a:r>
              <a:rPr lang="fi-FI" dirty="0"/>
              <a:t>Kuvataan taulukkomuodossa, joka tosin hiukan vaikea lukuinen. Temaattisten standardien alla, osittain tarkempia kuvauksia</a:t>
            </a:r>
          </a:p>
          <a:p>
            <a:pPr marL="573750" lvl="1"/>
            <a:r>
              <a:rPr lang="fi-FI" dirty="0"/>
              <a:t>Jää kaipaamaan yksityiskohtaisempaa kuvausta mitkä </a:t>
            </a:r>
            <a:r>
              <a:rPr lang="fi-FI" dirty="0" err="1"/>
              <a:t>IROt</a:t>
            </a:r>
            <a:r>
              <a:rPr lang="fi-FI" dirty="0"/>
              <a:t> liittyvät tarkasti mihin </a:t>
            </a:r>
            <a:r>
              <a:rPr lang="fi-FI" dirty="0" err="1"/>
              <a:t>downstream</a:t>
            </a:r>
            <a:r>
              <a:rPr lang="fi-FI" dirty="0"/>
              <a:t>/</a:t>
            </a:r>
            <a:r>
              <a:rPr lang="fi-FI" dirty="0" err="1"/>
              <a:t>upstream</a:t>
            </a:r>
            <a:r>
              <a:rPr lang="fi-FI" dirty="0"/>
              <a:t> toimijaan/toimintaan. </a:t>
            </a:r>
          </a:p>
        </p:txBody>
      </p:sp>
      <p:pic>
        <p:nvPicPr>
          <p:cNvPr id="12" name="Sisällön paikkamerkki 6" descr="Peukalo alas ääriviiva">
            <a:extLst>
              <a:ext uri="{FF2B5EF4-FFF2-40B4-BE49-F238E27FC236}">
                <a16:creationId xmlns:a16="http://schemas.microsoft.com/office/drawing/2014/main" id="{AC2982DA-5AD1-ABC4-A491-7E1CECAE7D2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5400000">
            <a:off x="7490129" y="91485"/>
            <a:ext cx="1209341" cy="1209341"/>
          </a:xfrm>
          <a:prstGeom prst="rect">
            <a:avLst/>
          </a:prstGeom>
        </p:spPr>
      </p:pic>
      <p:pic>
        <p:nvPicPr>
          <p:cNvPr id="5" name="Bildobjekt 14" descr="En bild som visar logotyp, symbol, Teckensnitt, Grafik&#10;&#10;AI-genererat innehåll kan vara felaktigt.">
            <a:extLst>
              <a:ext uri="{FF2B5EF4-FFF2-40B4-BE49-F238E27FC236}">
                <a16:creationId xmlns:a16="http://schemas.microsoft.com/office/drawing/2014/main" id="{A838DED8-DEE4-A9B5-FE32-6D55EC67C60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61901" y="239720"/>
            <a:ext cx="875073" cy="525044"/>
          </a:xfrm>
          <a:prstGeom prst="rect">
            <a:avLst/>
          </a:prstGeom>
        </p:spPr>
      </p:pic>
    </p:spTree>
    <p:extLst>
      <p:ext uri="{BB962C8B-B14F-4D97-AF65-F5344CB8AC3E}">
        <p14:creationId xmlns:p14="http://schemas.microsoft.com/office/powerpoint/2010/main" val="3736122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F2DDA099-E744-8972-FB55-DA43D7B79B69}"/>
              </a:ext>
            </a:extLst>
          </p:cNvPr>
          <p:cNvSpPr>
            <a:spLocks noGrp="1"/>
          </p:cNvSpPr>
          <p:nvPr>
            <p:ph type="sldNum" sz="quarter" idx="12"/>
          </p:nvPr>
        </p:nvSpPr>
        <p:spPr/>
        <p:txBody>
          <a:bodyPr/>
          <a:lstStyle/>
          <a:p>
            <a:fld id="{C4B6D6C4-FC56-B942-8CAF-D9B595FF1F43}" type="slidenum">
              <a:rPr lang="sv-SE" smtClean="0"/>
              <a:pPr/>
              <a:t>41</a:t>
            </a:fld>
            <a:endParaRPr lang="sv-SE"/>
          </a:p>
        </p:txBody>
      </p:sp>
      <p:sp>
        <p:nvSpPr>
          <p:cNvPr id="3" name="Rubrik 2">
            <a:extLst>
              <a:ext uri="{FF2B5EF4-FFF2-40B4-BE49-F238E27FC236}">
                <a16:creationId xmlns:a16="http://schemas.microsoft.com/office/drawing/2014/main" id="{D83E69B4-A9F7-1153-651A-DC837FF17A3F}"/>
              </a:ext>
            </a:extLst>
          </p:cNvPr>
          <p:cNvSpPr>
            <a:spLocks noGrp="1"/>
          </p:cNvSpPr>
          <p:nvPr>
            <p:ph type="title"/>
          </p:nvPr>
        </p:nvSpPr>
        <p:spPr/>
        <p:txBody>
          <a:bodyPr/>
          <a:lstStyle/>
          <a:p>
            <a:endParaRPr lang="sv-SE"/>
          </a:p>
        </p:txBody>
      </p:sp>
      <p:sp>
        <p:nvSpPr>
          <p:cNvPr id="4" name="Platshållare för innehåll 3">
            <a:extLst>
              <a:ext uri="{FF2B5EF4-FFF2-40B4-BE49-F238E27FC236}">
                <a16:creationId xmlns:a16="http://schemas.microsoft.com/office/drawing/2014/main" id="{C2A5E472-074A-269B-0385-8457427FA016}"/>
              </a:ext>
            </a:extLst>
          </p:cNvPr>
          <p:cNvSpPr>
            <a:spLocks noGrp="1"/>
          </p:cNvSpPr>
          <p:nvPr>
            <p:ph sz="quarter" idx="13"/>
          </p:nvPr>
        </p:nvSpPr>
        <p:spPr/>
        <p:txBody>
          <a:bodyPr/>
          <a:lstStyle/>
          <a:p>
            <a:endParaRPr lang="sv-SE"/>
          </a:p>
        </p:txBody>
      </p:sp>
      <p:pic>
        <p:nvPicPr>
          <p:cNvPr id="6" name="Bildobjekt 5">
            <a:extLst>
              <a:ext uri="{FF2B5EF4-FFF2-40B4-BE49-F238E27FC236}">
                <a16:creationId xmlns:a16="http://schemas.microsoft.com/office/drawing/2014/main" id="{1C7A5115-2656-6A9A-7853-04BB1CCC79E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9842" y="292290"/>
            <a:ext cx="8848725" cy="4716297"/>
          </a:xfrm>
          <a:prstGeom prst="rect">
            <a:avLst/>
          </a:prstGeom>
        </p:spPr>
      </p:pic>
    </p:spTree>
    <p:extLst>
      <p:ext uri="{BB962C8B-B14F-4D97-AF65-F5344CB8AC3E}">
        <p14:creationId xmlns:p14="http://schemas.microsoft.com/office/powerpoint/2010/main" val="202846665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16822-9BAA-3117-794C-F7BF23551389}"/>
            </a:ext>
          </a:extLst>
        </p:cNvPr>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6E6719B2-7662-E6FA-387D-C68ECEB76E25}"/>
              </a:ext>
            </a:extLst>
          </p:cNvPr>
          <p:cNvSpPr>
            <a:spLocks noGrp="1"/>
          </p:cNvSpPr>
          <p:nvPr>
            <p:ph type="sldNum" sz="quarter" idx="12"/>
          </p:nvPr>
        </p:nvSpPr>
        <p:spPr/>
        <p:txBody>
          <a:bodyPr/>
          <a:lstStyle/>
          <a:p>
            <a:fld id="{C4B6D6C4-FC56-B942-8CAF-D9B595FF1F43}" type="slidenum">
              <a:rPr lang="sv-SE" smtClean="0"/>
              <a:pPr/>
              <a:t>42</a:t>
            </a:fld>
            <a:endParaRPr lang="sv-SE"/>
          </a:p>
        </p:txBody>
      </p:sp>
      <p:sp>
        <p:nvSpPr>
          <p:cNvPr id="3" name="Otsikko 2">
            <a:extLst>
              <a:ext uri="{FF2B5EF4-FFF2-40B4-BE49-F238E27FC236}">
                <a16:creationId xmlns:a16="http://schemas.microsoft.com/office/drawing/2014/main" id="{D6580169-385E-DCA5-F9BC-4D25E2890D26}"/>
              </a:ext>
            </a:extLst>
          </p:cNvPr>
          <p:cNvSpPr>
            <a:spLocks noGrp="1"/>
          </p:cNvSpPr>
          <p:nvPr>
            <p:ph type="title"/>
          </p:nvPr>
        </p:nvSpPr>
        <p:spPr>
          <a:xfrm>
            <a:off x="125432" y="239720"/>
            <a:ext cx="6907039" cy="525044"/>
          </a:xfrm>
        </p:spPr>
        <p:txBody>
          <a:bodyPr/>
          <a:lstStyle/>
          <a:p>
            <a:r>
              <a:rPr lang="fi-FI"/>
              <a:t>ISS- International Service </a:t>
            </a:r>
            <a:r>
              <a:rPr lang="fi-FI" err="1"/>
              <a:t>system</a:t>
            </a:r>
            <a:endParaRPr lang="en-US"/>
          </a:p>
        </p:txBody>
      </p:sp>
      <p:pic>
        <p:nvPicPr>
          <p:cNvPr id="10" name="Bildobjekt 9">
            <a:extLst>
              <a:ext uri="{FF2B5EF4-FFF2-40B4-BE49-F238E27FC236}">
                <a16:creationId xmlns:a16="http://schemas.microsoft.com/office/drawing/2014/main" id="{2B26BF89-A746-44DD-99EC-F4E8768D894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4080" y="1064140"/>
            <a:ext cx="3109273" cy="1754326"/>
          </a:xfrm>
          <a:prstGeom prst="rect">
            <a:avLst/>
          </a:prstGeom>
          <a:ln>
            <a:noFill/>
          </a:ln>
        </p:spPr>
      </p:pic>
      <p:pic>
        <p:nvPicPr>
          <p:cNvPr id="11" name="Bildobjekt 10">
            <a:extLst>
              <a:ext uri="{FF2B5EF4-FFF2-40B4-BE49-F238E27FC236}">
                <a16:creationId xmlns:a16="http://schemas.microsoft.com/office/drawing/2014/main" id="{A4CD774E-14FD-44C2-8192-DB9FCF7032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53565" y="2958599"/>
            <a:ext cx="3112514" cy="1754326"/>
          </a:xfrm>
          <a:prstGeom prst="rect">
            <a:avLst/>
          </a:prstGeom>
          <a:ln>
            <a:noFill/>
          </a:ln>
        </p:spPr>
      </p:pic>
      <p:sp>
        <p:nvSpPr>
          <p:cNvPr id="18" name="textruta 17">
            <a:extLst>
              <a:ext uri="{FF2B5EF4-FFF2-40B4-BE49-F238E27FC236}">
                <a16:creationId xmlns:a16="http://schemas.microsoft.com/office/drawing/2014/main" id="{6A6B366A-A108-5875-EA3E-CA93D76C2F7B}"/>
              </a:ext>
            </a:extLst>
          </p:cNvPr>
          <p:cNvSpPr txBox="1"/>
          <p:nvPr/>
        </p:nvSpPr>
        <p:spPr>
          <a:xfrm>
            <a:off x="3749942" y="1064140"/>
            <a:ext cx="4621541" cy="1384995"/>
          </a:xfrm>
          <a:prstGeom prst="rect">
            <a:avLst/>
          </a:prstGeom>
          <a:noFill/>
          <a:ln>
            <a:noFill/>
          </a:ln>
        </p:spPr>
        <p:txBody>
          <a:bodyPr wrap="square" rtlCol="0">
            <a:spAutoFit/>
          </a:bodyPr>
          <a:lstStyle/>
          <a:p>
            <a:r>
              <a:rPr lang="fi-FI" sz="1400">
                <a:solidFill>
                  <a:srgbClr val="202122"/>
                </a:solidFill>
              </a:rPr>
              <a:t>Tanskassa sijaitseva monikansallinen energiayhtiö, jolla on noin 9000 työntekijää. </a:t>
            </a:r>
            <a:r>
              <a:rPr lang="fi-FI" sz="1400" err="1">
                <a:solidFill>
                  <a:srgbClr val="202122"/>
                </a:solidFill>
              </a:rPr>
              <a:t>Ørsted</a:t>
            </a:r>
            <a:r>
              <a:rPr lang="fi-FI" sz="1400">
                <a:solidFill>
                  <a:srgbClr val="202122"/>
                </a:solidFill>
              </a:rPr>
              <a:t> on maailman suurin merituulivoiman kehittäjä rakennettujen merituulipuistojen määrällä mitattuna. 90 % </a:t>
            </a:r>
            <a:r>
              <a:rPr lang="fi-FI" sz="1400" err="1">
                <a:solidFill>
                  <a:srgbClr val="202122"/>
                </a:solidFill>
              </a:rPr>
              <a:t>Ørstedin</a:t>
            </a:r>
            <a:r>
              <a:rPr lang="fi-FI" sz="1400">
                <a:solidFill>
                  <a:srgbClr val="202122"/>
                </a:solidFill>
              </a:rPr>
              <a:t> tuottamasta energiasta on peräisin uusiutuvista lähteistä. Tanskan valtio on pääomistaja.</a:t>
            </a:r>
            <a:endParaRPr lang="sv-SE" sz="1400">
              <a:solidFill>
                <a:srgbClr val="202122"/>
              </a:solidFill>
            </a:endParaRPr>
          </a:p>
        </p:txBody>
      </p:sp>
      <p:sp>
        <p:nvSpPr>
          <p:cNvPr id="19" name="Platshållare för text 2">
            <a:extLst>
              <a:ext uri="{FF2B5EF4-FFF2-40B4-BE49-F238E27FC236}">
                <a16:creationId xmlns:a16="http://schemas.microsoft.com/office/drawing/2014/main" id="{4235AA78-B4FD-A81F-81BF-0EDBC7A92C60}"/>
              </a:ext>
            </a:extLst>
          </p:cNvPr>
          <p:cNvSpPr txBox="1">
            <a:spLocks/>
          </p:cNvSpPr>
          <p:nvPr/>
        </p:nvSpPr>
        <p:spPr>
          <a:xfrm>
            <a:off x="4066079" y="2929079"/>
            <a:ext cx="4797702" cy="1754326"/>
          </a:xfrm>
          <a:prstGeom prst="rect">
            <a:avLst/>
          </a:prstGeom>
        </p:spPr>
        <p:txBody>
          <a:bodyPr/>
          <a:lstStyle>
            <a:lvl1pPr marL="342900" indent="-342900" algn="l" defTabSz="457200" rtl="0" eaLnBrk="1" latinLnBrk="0" hangingPunct="1">
              <a:lnSpc>
                <a:spcPct val="100000"/>
              </a:lnSpc>
              <a:spcBef>
                <a:spcPct val="20000"/>
              </a:spcBef>
              <a:buFont typeface="Arial"/>
              <a:buChar char="•"/>
              <a:defRPr sz="4200" b="0" i="0" kern="1200">
                <a:solidFill>
                  <a:schemeClr val="tx1"/>
                </a:solidFill>
                <a:latin typeface="Georgia"/>
                <a:ea typeface="+mn-ea"/>
                <a:cs typeface="Georgia"/>
              </a:defRPr>
            </a:lvl1pPr>
            <a:lvl2pPr marL="288000" indent="-285750" algn="l" defTabSz="457200" rtl="0" eaLnBrk="1" latinLnBrk="0" hangingPunct="1">
              <a:lnSpc>
                <a:spcPct val="100000"/>
              </a:lnSpc>
              <a:spcBef>
                <a:spcPct val="20000"/>
              </a:spcBef>
              <a:buFont typeface="Arial"/>
              <a:buChar char="–"/>
              <a:defRPr sz="1200" b="0" i="0" kern="1200">
                <a:solidFill>
                  <a:schemeClr val="tx1"/>
                </a:solidFill>
                <a:latin typeface="Georgia"/>
                <a:ea typeface="+mn-ea"/>
                <a:cs typeface="Georgia"/>
              </a:defRPr>
            </a:lvl2pPr>
            <a:lvl3pPr marL="396000" indent="-228600" algn="l" defTabSz="457200" rtl="0" eaLnBrk="1" latinLnBrk="0" hangingPunct="1">
              <a:lnSpc>
                <a:spcPct val="100000"/>
              </a:lnSpc>
              <a:spcBef>
                <a:spcPct val="20000"/>
              </a:spcBef>
              <a:buFont typeface="Arial"/>
              <a:buChar char="•"/>
              <a:defRPr sz="1100" b="0" i="0" kern="1200">
                <a:solidFill>
                  <a:schemeClr val="tx1"/>
                </a:solidFill>
                <a:latin typeface="Georgia"/>
                <a:ea typeface="+mn-ea"/>
                <a:cs typeface="Georgia"/>
              </a:defRPr>
            </a:lvl3pPr>
            <a:lvl4pPr marL="504000" indent="-228600" algn="l" defTabSz="457200" rtl="0" eaLnBrk="1" latinLnBrk="0" hangingPunct="1">
              <a:lnSpc>
                <a:spcPct val="100000"/>
              </a:lnSpc>
              <a:spcBef>
                <a:spcPct val="20000"/>
              </a:spcBef>
              <a:buFont typeface="Arial"/>
              <a:buChar char="–"/>
              <a:defRPr sz="1050" b="0" i="0" kern="1200">
                <a:solidFill>
                  <a:schemeClr val="tx1"/>
                </a:solidFill>
                <a:latin typeface="Georgia"/>
                <a:ea typeface="+mn-ea"/>
                <a:cs typeface="Georgia"/>
              </a:defRPr>
            </a:lvl4pPr>
            <a:lvl5pPr marL="612000" indent="-228600" algn="l" defTabSz="457200" rtl="0" eaLnBrk="1" latinLnBrk="0" hangingPunct="1">
              <a:lnSpc>
                <a:spcPct val="100000"/>
              </a:lnSpc>
              <a:spcBef>
                <a:spcPct val="20000"/>
              </a:spcBef>
              <a:buFont typeface="Arial"/>
              <a:buChar char="»"/>
              <a:defRPr sz="1000" b="0" i="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i-FI" sz="1400"/>
              <a:t>Vastuullisuusraportti on virallinen ja tilintarkastajan tarkastama 
Raportti on integroitu vuosikertomukseen. 
Yhteensä 258 sivua, joista vastuullisuusraportti on noin 97 sivua
11 olennaista kysymystä liittyen E1, E4, E5, S1, S2, S3</a:t>
            </a:r>
            <a:endParaRPr lang="sv-SE" sz="1400"/>
          </a:p>
        </p:txBody>
      </p:sp>
      <p:pic>
        <p:nvPicPr>
          <p:cNvPr id="4" name="Bildobjekt 3">
            <a:extLst>
              <a:ext uri="{FF2B5EF4-FFF2-40B4-BE49-F238E27FC236}">
                <a16:creationId xmlns:a16="http://schemas.microsoft.com/office/drawing/2014/main" id="{F8083CCA-1E93-19E8-F710-FE360E45DB4C}"/>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94080" y="1064139"/>
            <a:ext cx="3109272" cy="1748659"/>
          </a:xfrm>
          <a:prstGeom prst="rect">
            <a:avLst/>
          </a:prstGeom>
        </p:spPr>
      </p:pic>
      <p:pic>
        <p:nvPicPr>
          <p:cNvPr id="5" name="Bildobjekt 4">
            <a:extLst>
              <a:ext uri="{FF2B5EF4-FFF2-40B4-BE49-F238E27FC236}">
                <a16:creationId xmlns:a16="http://schemas.microsoft.com/office/drawing/2014/main" id="{9748606E-4EB2-CDD7-1DDF-B8FC92DEB97B}"/>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53565" y="2947455"/>
            <a:ext cx="3112514" cy="1765470"/>
          </a:xfrm>
          <a:prstGeom prst="rect">
            <a:avLst/>
          </a:prstGeom>
        </p:spPr>
      </p:pic>
    </p:spTree>
    <p:extLst>
      <p:ext uri="{BB962C8B-B14F-4D97-AF65-F5344CB8AC3E}">
        <p14:creationId xmlns:p14="http://schemas.microsoft.com/office/powerpoint/2010/main" val="14026178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75D51-3AD3-67F4-F61F-99F94420A6E0}"/>
            </a:ext>
          </a:extLst>
        </p:cNvPr>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82E4B17D-6C1F-9D97-2793-F7CCDACD334F}"/>
              </a:ext>
            </a:extLst>
          </p:cNvPr>
          <p:cNvSpPr>
            <a:spLocks noGrp="1"/>
          </p:cNvSpPr>
          <p:nvPr>
            <p:ph type="sldNum" sz="quarter" idx="12"/>
          </p:nvPr>
        </p:nvSpPr>
        <p:spPr/>
        <p:txBody>
          <a:bodyPr/>
          <a:lstStyle/>
          <a:p>
            <a:fld id="{C4B6D6C4-FC56-B942-8CAF-D9B595FF1F43}" type="slidenum">
              <a:rPr lang="sv-SE" smtClean="0"/>
              <a:pPr/>
              <a:t>43</a:t>
            </a:fld>
            <a:endParaRPr lang="sv-SE"/>
          </a:p>
        </p:txBody>
      </p:sp>
      <p:sp>
        <p:nvSpPr>
          <p:cNvPr id="3" name="Rubrik 2">
            <a:extLst>
              <a:ext uri="{FF2B5EF4-FFF2-40B4-BE49-F238E27FC236}">
                <a16:creationId xmlns:a16="http://schemas.microsoft.com/office/drawing/2014/main" id="{89425498-7884-7468-8A53-F16230E65969}"/>
              </a:ext>
            </a:extLst>
          </p:cNvPr>
          <p:cNvSpPr>
            <a:spLocks noGrp="1"/>
          </p:cNvSpPr>
          <p:nvPr>
            <p:ph type="title"/>
          </p:nvPr>
        </p:nvSpPr>
        <p:spPr>
          <a:xfrm>
            <a:off x="125433" y="239720"/>
            <a:ext cx="7521606" cy="525044"/>
          </a:xfrm>
        </p:spPr>
        <p:txBody>
          <a:bodyPr/>
          <a:lstStyle/>
          <a:p>
            <a:r>
              <a:rPr lang="sv-SE" err="1"/>
              <a:t>Arvioita</a:t>
            </a:r>
            <a:r>
              <a:rPr lang="sv-SE"/>
              <a:t> ja </a:t>
            </a:r>
            <a:r>
              <a:rPr lang="sv-SE" err="1"/>
              <a:t>tulkintoja</a:t>
            </a:r>
            <a:r>
              <a:rPr lang="sv-SE"/>
              <a:t> </a:t>
            </a:r>
            <a:r>
              <a:rPr lang="sv-SE" err="1"/>
              <a:t>raporteista</a:t>
            </a:r>
            <a:r>
              <a:rPr lang="sv-SE"/>
              <a:t> </a:t>
            </a:r>
          </a:p>
        </p:txBody>
      </p:sp>
      <p:sp>
        <p:nvSpPr>
          <p:cNvPr id="4" name="Platshållare för innehåll 3">
            <a:extLst>
              <a:ext uri="{FF2B5EF4-FFF2-40B4-BE49-F238E27FC236}">
                <a16:creationId xmlns:a16="http://schemas.microsoft.com/office/drawing/2014/main" id="{4CBF3B2D-4A11-D243-C09A-673ADEAEB134}"/>
              </a:ext>
            </a:extLst>
          </p:cNvPr>
          <p:cNvSpPr>
            <a:spLocks noGrp="1"/>
          </p:cNvSpPr>
          <p:nvPr>
            <p:ph sz="quarter" idx="13"/>
          </p:nvPr>
        </p:nvSpPr>
        <p:spPr>
          <a:xfrm>
            <a:off x="254001" y="767081"/>
            <a:ext cx="5415280" cy="3967480"/>
          </a:xfrm>
        </p:spPr>
        <p:txBody>
          <a:bodyPr/>
          <a:lstStyle/>
          <a:p>
            <a:pPr marL="342900" indent="-342900">
              <a:buAutoNum type="arabicPeriod"/>
            </a:pPr>
            <a:r>
              <a:rPr lang="fi-FI" sz="1800" dirty="0"/>
              <a:t>Miten yritys kuvaa arvoketjuaan?</a:t>
            </a:r>
          </a:p>
          <a:p>
            <a:pPr marL="630900" lvl="1" indent="-342900"/>
            <a:r>
              <a:rPr lang="fi-FI" dirty="0"/>
              <a:t>Selkeä kuvaus/ linkki liiketoimintamallin ja arvoketjun välillä (SBM1)</a:t>
            </a:r>
          </a:p>
          <a:p>
            <a:pPr marL="630900" lvl="1" indent="-342900"/>
            <a:r>
              <a:rPr lang="fi-FI" dirty="0"/>
              <a:t>Nostavat ESG aiheet keskeiseksi aiheeksi/prioriteetiksi myös talousraportissa. </a:t>
            </a:r>
          </a:p>
          <a:p>
            <a:pPr marL="630900" lvl="1" indent="-342900"/>
            <a:r>
              <a:rPr lang="fi-FI" dirty="0"/>
              <a:t>Konseptit menee hiukan ristiin: Arvon luonti ja arvoketju yhdistetään. </a:t>
            </a:r>
          </a:p>
          <a:p>
            <a:pPr marL="630900" lvl="1" indent="-342900"/>
            <a:endParaRPr lang="fi-FI" dirty="0"/>
          </a:p>
          <a:p>
            <a:pPr marL="342900" indent="-342900">
              <a:buAutoNum type="arabicPeriod"/>
            </a:pPr>
            <a:r>
              <a:rPr lang="fi-FI" sz="1800" dirty="0"/>
              <a:t>Miten yritys kuvaa </a:t>
            </a:r>
            <a:r>
              <a:rPr lang="fi-FI" sz="1800" dirty="0" err="1"/>
              <a:t>IRO:itaan</a:t>
            </a:r>
            <a:r>
              <a:rPr lang="fi-FI" sz="1800" dirty="0"/>
              <a:t> ja niiden vaikutukset arvoketjussa?</a:t>
            </a:r>
          </a:p>
          <a:p>
            <a:pPr marL="630900" lvl="1" indent="-342900"/>
            <a:r>
              <a:rPr lang="fi-FI" dirty="0"/>
              <a:t>Hieno visualisointi- mutta sen lukemiseen ja ymmärtämiseen menee aikaa </a:t>
            </a:r>
            <a:r>
              <a:rPr lang="fi-FI" dirty="0">
                <a:sym typeface="Wingdings" panose="05000000000000000000" pitchFamily="2" charset="2"/>
              </a:rPr>
              <a:t></a:t>
            </a:r>
          </a:p>
          <a:p>
            <a:pPr marL="630900" lvl="1" indent="-342900"/>
            <a:r>
              <a:rPr lang="fi-FI" dirty="0">
                <a:sym typeface="Wingdings" panose="05000000000000000000" pitchFamily="2" charset="2"/>
              </a:rPr>
              <a:t>Jaottelevat kahteen kategoriaan OO/OV (</a:t>
            </a:r>
            <a:r>
              <a:rPr lang="fi-FI" dirty="0" err="1">
                <a:sym typeface="Wingdings" panose="05000000000000000000" pitchFamily="2" charset="2"/>
              </a:rPr>
              <a:t>Own</a:t>
            </a:r>
            <a:r>
              <a:rPr lang="fi-FI" dirty="0">
                <a:sym typeface="Wingdings" panose="05000000000000000000" pitchFamily="2" charset="2"/>
              </a:rPr>
              <a:t> </a:t>
            </a:r>
            <a:r>
              <a:rPr lang="fi-FI" dirty="0" err="1">
                <a:sym typeface="Wingdings" panose="05000000000000000000" pitchFamily="2" charset="2"/>
              </a:rPr>
              <a:t>operations</a:t>
            </a:r>
            <a:r>
              <a:rPr lang="fi-FI" dirty="0">
                <a:sym typeface="Wingdings" panose="05000000000000000000" pitchFamily="2" charset="2"/>
              </a:rPr>
              <a:t>, Value </a:t>
            </a:r>
            <a:r>
              <a:rPr lang="fi-FI" dirty="0" err="1">
                <a:sym typeface="Wingdings" panose="05000000000000000000" pitchFamily="2" charset="2"/>
              </a:rPr>
              <a:t>chain</a:t>
            </a:r>
            <a:r>
              <a:rPr lang="fi-FI" dirty="0">
                <a:sym typeface="Wingdings" panose="05000000000000000000" pitchFamily="2" charset="2"/>
              </a:rPr>
              <a:t>)- joka riittämätöntä kokonaiskuvan saamiselle. </a:t>
            </a:r>
          </a:p>
          <a:p>
            <a:pPr marL="630900" lvl="1" indent="-342900"/>
            <a:r>
              <a:rPr lang="fi-FI" dirty="0">
                <a:sym typeface="Wingdings" panose="05000000000000000000" pitchFamily="2" charset="2"/>
              </a:rPr>
              <a:t>Olennaisten aiheiden alla kuvaavat hiukan tarkemmin, mutta ei saa otetta mistä maista/markkinoista on kyse ja mitä </a:t>
            </a:r>
            <a:r>
              <a:rPr lang="fi-FI" dirty="0" err="1">
                <a:sym typeface="Wingdings" panose="05000000000000000000" pitchFamily="2" charset="2"/>
              </a:rPr>
              <a:t>IROt</a:t>
            </a:r>
            <a:r>
              <a:rPr lang="fi-FI" dirty="0">
                <a:sym typeface="Wingdings" panose="05000000000000000000" pitchFamily="2" charset="2"/>
              </a:rPr>
              <a:t> liittyvät mihinkin. </a:t>
            </a:r>
          </a:p>
          <a:p>
            <a:pPr marL="630900" lvl="1" indent="-342900"/>
            <a:endParaRPr lang="fi-FI" dirty="0">
              <a:sym typeface="Wingdings" panose="05000000000000000000" pitchFamily="2" charset="2"/>
            </a:endParaRPr>
          </a:p>
          <a:p>
            <a:pPr marL="630900" lvl="1" indent="-342900"/>
            <a:endParaRPr lang="fi-FI" dirty="0"/>
          </a:p>
          <a:p>
            <a:pPr marL="342900" indent="-342900">
              <a:buAutoNum type="arabicPeriod"/>
            </a:pPr>
            <a:endParaRPr lang="fi-FI" sz="1800" dirty="0"/>
          </a:p>
        </p:txBody>
      </p:sp>
      <p:pic>
        <p:nvPicPr>
          <p:cNvPr id="11" name="Sisällön paikkamerkki 6" descr="Peukalo alas ääriviiva">
            <a:extLst>
              <a:ext uri="{FF2B5EF4-FFF2-40B4-BE49-F238E27FC236}">
                <a16:creationId xmlns:a16="http://schemas.microsoft.com/office/drawing/2014/main" id="{4F8FB8C3-B170-30B5-B64F-81522614600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6454888" y="1063171"/>
            <a:ext cx="1389243" cy="1389243"/>
          </a:xfrm>
          <a:prstGeom prst="rect">
            <a:avLst/>
          </a:prstGeom>
        </p:spPr>
      </p:pic>
      <p:pic>
        <p:nvPicPr>
          <p:cNvPr id="12" name="Sisällön paikkamerkki 6" descr="Peukalo alas ääriviiva">
            <a:extLst>
              <a:ext uri="{FF2B5EF4-FFF2-40B4-BE49-F238E27FC236}">
                <a16:creationId xmlns:a16="http://schemas.microsoft.com/office/drawing/2014/main" id="{75BC94E5-1D73-3992-C6DC-E60FD90D73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5400000">
            <a:off x="9436626" y="1471428"/>
            <a:ext cx="1389243" cy="1389243"/>
          </a:xfrm>
          <a:prstGeom prst="rect">
            <a:avLst/>
          </a:prstGeom>
        </p:spPr>
      </p:pic>
      <p:pic>
        <p:nvPicPr>
          <p:cNvPr id="13" name="Sisällön paikkamerkki 6" descr="Peukalo alas ääriviiva">
            <a:extLst>
              <a:ext uri="{FF2B5EF4-FFF2-40B4-BE49-F238E27FC236}">
                <a16:creationId xmlns:a16="http://schemas.microsoft.com/office/drawing/2014/main" id="{EF2AF0B1-CDCB-4816-8895-0FD647FCDC9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20388" y="2667361"/>
            <a:ext cx="1389243" cy="1389243"/>
          </a:xfrm>
          <a:prstGeom prst="rect">
            <a:avLst/>
          </a:prstGeom>
        </p:spPr>
      </p:pic>
      <p:sp>
        <p:nvSpPr>
          <p:cNvPr id="5" name="textruta 4">
            <a:extLst>
              <a:ext uri="{FF2B5EF4-FFF2-40B4-BE49-F238E27FC236}">
                <a16:creationId xmlns:a16="http://schemas.microsoft.com/office/drawing/2014/main" id="{91C410E3-BEE2-6350-F288-6AB3CC9284D6}"/>
              </a:ext>
            </a:extLst>
          </p:cNvPr>
          <p:cNvSpPr txBox="1"/>
          <p:nvPr/>
        </p:nvSpPr>
        <p:spPr>
          <a:xfrm>
            <a:off x="5797849" y="2452414"/>
            <a:ext cx="3195076" cy="596814"/>
          </a:xfrm>
          <a:prstGeom prst="rect">
            <a:avLst/>
          </a:prstGeom>
          <a:noFill/>
        </p:spPr>
        <p:txBody>
          <a:bodyPr wrap="square" rtlCol="0">
            <a:noAutofit/>
          </a:bodyPr>
          <a:lstStyle/>
          <a:p>
            <a:pPr marL="285750" indent="-285750" algn="l">
              <a:buFont typeface="Arial" panose="020B0604020202020204" pitchFamily="34" charset="0"/>
              <a:buChar char="•"/>
            </a:pPr>
            <a:r>
              <a:rPr lang="sv-SE" sz="1400" err="1">
                <a:solidFill>
                  <a:srgbClr val="00B050"/>
                </a:solidFill>
              </a:rPr>
              <a:t>Lukemisen</a:t>
            </a:r>
            <a:r>
              <a:rPr lang="sv-SE" sz="1400">
                <a:solidFill>
                  <a:srgbClr val="00B050"/>
                </a:solidFill>
              </a:rPr>
              <a:t> </a:t>
            </a:r>
            <a:r>
              <a:rPr lang="sv-SE" sz="1400" err="1">
                <a:solidFill>
                  <a:srgbClr val="00B050"/>
                </a:solidFill>
              </a:rPr>
              <a:t>arvoinen</a:t>
            </a:r>
            <a:r>
              <a:rPr lang="sv-SE" sz="1400">
                <a:solidFill>
                  <a:srgbClr val="00B050"/>
                </a:solidFill>
              </a:rPr>
              <a:t>.</a:t>
            </a:r>
          </a:p>
          <a:p>
            <a:pPr marL="285750" indent="-285750" algn="l">
              <a:buFont typeface="Arial" panose="020B0604020202020204" pitchFamily="34" charset="0"/>
              <a:buChar char="•"/>
            </a:pPr>
            <a:r>
              <a:rPr lang="sv-SE" sz="1400" err="1">
                <a:solidFill>
                  <a:srgbClr val="00B050"/>
                </a:solidFill>
              </a:rPr>
              <a:t>Vastuullisuus</a:t>
            </a:r>
            <a:r>
              <a:rPr lang="sv-SE" sz="1400">
                <a:solidFill>
                  <a:srgbClr val="00B050"/>
                </a:solidFill>
              </a:rPr>
              <a:t> </a:t>
            </a:r>
            <a:r>
              <a:rPr lang="sv-SE" sz="1400" err="1">
                <a:solidFill>
                  <a:srgbClr val="00B050"/>
                </a:solidFill>
              </a:rPr>
              <a:t>integroitu</a:t>
            </a:r>
            <a:r>
              <a:rPr lang="sv-SE" sz="1400">
                <a:solidFill>
                  <a:srgbClr val="00B050"/>
                </a:solidFill>
              </a:rPr>
              <a:t> </a:t>
            </a:r>
            <a:r>
              <a:rPr lang="sv-SE" sz="1400" err="1">
                <a:solidFill>
                  <a:srgbClr val="00B050"/>
                </a:solidFill>
              </a:rPr>
              <a:t>liiketoimintamalliin</a:t>
            </a:r>
            <a:r>
              <a:rPr lang="sv-SE" sz="1400">
                <a:solidFill>
                  <a:srgbClr val="00B050"/>
                </a:solidFill>
              </a:rPr>
              <a:t> ja </a:t>
            </a:r>
            <a:r>
              <a:rPr lang="sv-SE" sz="1400" err="1">
                <a:solidFill>
                  <a:srgbClr val="00B050"/>
                </a:solidFill>
              </a:rPr>
              <a:t>keskeinen</a:t>
            </a:r>
            <a:r>
              <a:rPr lang="sv-SE" sz="1400">
                <a:solidFill>
                  <a:srgbClr val="00B050"/>
                </a:solidFill>
              </a:rPr>
              <a:t> osa </a:t>
            </a:r>
            <a:r>
              <a:rPr lang="sv-SE" sz="1400" err="1">
                <a:solidFill>
                  <a:srgbClr val="00B050"/>
                </a:solidFill>
              </a:rPr>
              <a:t>myös</a:t>
            </a:r>
            <a:r>
              <a:rPr lang="sv-SE" sz="1400">
                <a:solidFill>
                  <a:srgbClr val="00B050"/>
                </a:solidFill>
              </a:rPr>
              <a:t> </a:t>
            </a:r>
            <a:r>
              <a:rPr lang="sv-SE" sz="1400" err="1">
                <a:solidFill>
                  <a:srgbClr val="00B050"/>
                </a:solidFill>
              </a:rPr>
              <a:t>talousraporttia</a:t>
            </a:r>
            <a:r>
              <a:rPr lang="sv-SE" sz="1400">
                <a:solidFill>
                  <a:srgbClr val="00B050"/>
                </a:solidFill>
              </a:rPr>
              <a:t>. </a:t>
            </a:r>
          </a:p>
          <a:p>
            <a:pPr marL="285750" indent="-285750" algn="l">
              <a:buFont typeface="Arial" panose="020B0604020202020204" pitchFamily="34" charset="0"/>
              <a:buChar char="•"/>
            </a:pPr>
            <a:r>
              <a:rPr lang="sv-SE" sz="1400" err="1">
                <a:solidFill>
                  <a:srgbClr val="00B050"/>
                </a:solidFill>
              </a:rPr>
              <a:t>Helppolukuisuutta</a:t>
            </a:r>
            <a:r>
              <a:rPr lang="sv-SE" sz="1400">
                <a:solidFill>
                  <a:srgbClr val="00B050"/>
                </a:solidFill>
              </a:rPr>
              <a:t> </a:t>
            </a:r>
            <a:r>
              <a:rPr lang="sv-SE" sz="1400" err="1">
                <a:solidFill>
                  <a:srgbClr val="00B050"/>
                </a:solidFill>
              </a:rPr>
              <a:t>voisi</a:t>
            </a:r>
            <a:r>
              <a:rPr lang="sv-SE" sz="1400">
                <a:solidFill>
                  <a:srgbClr val="00B050"/>
                </a:solidFill>
              </a:rPr>
              <a:t> </a:t>
            </a:r>
            <a:r>
              <a:rPr lang="sv-SE" sz="1400" err="1">
                <a:solidFill>
                  <a:srgbClr val="00B050"/>
                </a:solidFill>
              </a:rPr>
              <a:t>kehittää</a:t>
            </a:r>
            <a:endParaRPr lang="sv-SE" sz="1400">
              <a:solidFill>
                <a:srgbClr val="00B050"/>
              </a:solidFill>
            </a:endParaRPr>
          </a:p>
        </p:txBody>
      </p:sp>
      <p:pic>
        <p:nvPicPr>
          <p:cNvPr id="6" name="Bildobjekt 16" descr="En bild som visar Teckensnitt, logotyp, Grafik, symbol&#10;&#10;AI-genererat innehåll kan vara felaktigt.">
            <a:extLst>
              <a:ext uri="{FF2B5EF4-FFF2-40B4-BE49-F238E27FC236}">
                <a16:creationId xmlns:a16="http://schemas.microsoft.com/office/drawing/2014/main" id="{B5111A3A-EF4C-5005-6108-DAD693D4E12D}"/>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342981" y="173505"/>
            <a:ext cx="1237410" cy="522651"/>
          </a:xfrm>
          <a:prstGeom prst="rect">
            <a:avLst/>
          </a:prstGeom>
        </p:spPr>
      </p:pic>
    </p:spTree>
    <p:extLst>
      <p:ext uri="{BB962C8B-B14F-4D97-AF65-F5344CB8AC3E}">
        <p14:creationId xmlns:p14="http://schemas.microsoft.com/office/powerpoint/2010/main" val="221726078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AF363F9D-7CA0-8D50-ED9C-A79A02BA89D4}"/>
              </a:ext>
            </a:extLst>
          </p:cNvPr>
          <p:cNvSpPr>
            <a:spLocks noGrp="1"/>
          </p:cNvSpPr>
          <p:nvPr>
            <p:ph type="sldNum" sz="quarter" idx="12"/>
          </p:nvPr>
        </p:nvSpPr>
        <p:spPr/>
        <p:txBody>
          <a:bodyPr/>
          <a:lstStyle/>
          <a:p>
            <a:fld id="{C4B6D6C4-FC56-B942-8CAF-D9B595FF1F43}" type="slidenum">
              <a:rPr lang="sv-SE" smtClean="0"/>
              <a:pPr/>
              <a:t>44</a:t>
            </a:fld>
            <a:endParaRPr lang="sv-SE"/>
          </a:p>
        </p:txBody>
      </p:sp>
      <p:sp>
        <p:nvSpPr>
          <p:cNvPr id="3" name="Rubrik 2">
            <a:extLst>
              <a:ext uri="{FF2B5EF4-FFF2-40B4-BE49-F238E27FC236}">
                <a16:creationId xmlns:a16="http://schemas.microsoft.com/office/drawing/2014/main" id="{FFD96D4F-CB72-D699-CF16-D9916C12E361}"/>
              </a:ext>
            </a:extLst>
          </p:cNvPr>
          <p:cNvSpPr>
            <a:spLocks noGrp="1"/>
          </p:cNvSpPr>
          <p:nvPr>
            <p:ph type="title"/>
          </p:nvPr>
        </p:nvSpPr>
        <p:spPr/>
        <p:txBody>
          <a:bodyPr/>
          <a:lstStyle/>
          <a:p>
            <a:endParaRPr lang="sv-SE"/>
          </a:p>
        </p:txBody>
      </p:sp>
      <p:sp>
        <p:nvSpPr>
          <p:cNvPr id="4" name="Platshållare för innehåll 3">
            <a:extLst>
              <a:ext uri="{FF2B5EF4-FFF2-40B4-BE49-F238E27FC236}">
                <a16:creationId xmlns:a16="http://schemas.microsoft.com/office/drawing/2014/main" id="{F8480A8E-983D-A17A-02D8-D6B68AF0C567}"/>
              </a:ext>
            </a:extLst>
          </p:cNvPr>
          <p:cNvSpPr>
            <a:spLocks noGrp="1"/>
          </p:cNvSpPr>
          <p:nvPr>
            <p:ph sz="quarter" idx="13"/>
          </p:nvPr>
        </p:nvSpPr>
        <p:spPr/>
        <p:txBody>
          <a:bodyPr/>
          <a:lstStyle/>
          <a:p>
            <a:endParaRPr lang="sv-SE"/>
          </a:p>
        </p:txBody>
      </p:sp>
      <p:pic>
        <p:nvPicPr>
          <p:cNvPr id="6" name="Bildobjekt 5">
            <a:extLst>
              <a:ext uri="{FF2B5EF4-FFF2-40B4-BE49-F238E27FC236}">
                <a16:creationId xmlns:a16="http://schemas.microsoft.com/office/drawing/2014/main" id="{067B5652-B4FC-A03E-E2AE-12D005E7B2D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2721"/>
            <a:ext cx="9144000" cy="5138057"/>
          </a:xfrm>
          <a:prstGeom prst="rect">
            <a:avLst/>
          </a:prstGeom>
        </p:spPr>
      </p:pic>
    </p:spTree>
    <p:extLst>
      <p:ext uri="{BB962C8B-B14F-4D97-AF65-F5344CB8AC3E}">
        <p14:creationId xmlns:p14="http://schemas.microsoft.com/office/powerpoint/2010/main" val="18796962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Autofit/>
          </a:bodyPr>
          <a:lstStyle/>
          <a:p>
            <a:r>
              <a:rPr lang="sv-SE" sz="3200" err="1"/>
              <a:t>Kiitos</a:t>
            </a:r>
            <a:r>
              <a:rPr lang="sv-SE" sz="3200"/>
              <a:t> </a:t>
            </a:r>
            <a:r>
              <a:rPr lang="sv-SE" sz="3200" err="1"/>
              <a:t>hienosta</a:t>
            </a:r>
            <a:r>
              <a:rPr lang="sv-SE" sz="3200"/>
              <a:t> ja </a:t>
            </a:r>
            <a:r>
              <a:rPr lang="sv-SE" sz="3200" err="1"/>
              <a:t>antoisasta</a:t>
            </a:r>
            <a:r>
              <a:rPr lang="sv-SE" sz="3200"/>
              <a:t> </a:t>
            </a:r>
            <a:r>
              <a:rPr lang="sv-SE" sz="3200" err="1"/>
              <a:t>päivästä</a:t>
            </a:r>
            <a:r>
              <a:rPr lang="sv-SE" sz="3200"/>
              <a:t>!!!</a:t>
            </a:r>
          </a:p>
        </p:txBody>
      </p:sp>
    </p:spTree>
    <p:extLst>
      <p:ext uri="{BB962C8B-B14F-4D97-AF65-F5344CB8AC3E}">
        <p14:creationId xmlns:p14="http://schemas.microsoft.com/office/powerpoint/2010/main" val="315463026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43816-929F-00E3-F0B5-5EB838EF0C4F}"/>
            </a:ext>
          </a:extLst>
        </p:cNvPr>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96618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nummer 1">
            <a:extLst>
              <a:ext uri="{FF2B5EF4-FFF2-40B4-BE49-F238E27FC236}">
                <a16:creationId xmlns:a16="http://schemas.microsoft.com/office/drawing/2014/main" id="{B94964C3-01B7-C96C-F1C3-85CEA86A1115}"/>
              </a:ext>
            </a:extLst>
          </p:cNvPr>
          <p:cNvSpPr>
            <a:spLocks noGrp="1"/>
          </p:cNvSpPr>
          <p:nvPr>
            <p:ph type="sldNum" sz="quarter" idx="12"/>
          </p:nvPr>
        </p:nvSpPr>
        <p:spPr/>
        <p:txBody>
          <a:bodyPr/>
          <a:lstStyle/>
          <a:p>
            <a:fld id="{C4B6D6C4-FC56-B942-8CAF-D9B595FF1F43}" type="slidenum">
              <a:rPr lang="sv-SE" smtClean="0"/>
              <a:pPr/>
              <a:t>5</a:t>
            </a:fld>
            <a:endParaRPr lang="sv-SE"/>
          </a:p>
        </p:txBody>
      </p:sp>
      <p:sp>
        <p:nvSpPr>
          <p:cNvPr id="3" name="Rubrik 2">
            <a:extLst>
              <a:ext uri="{FF2B5EF4-FFF2-40B4-BE49-F238E27FC236}">
                <a16:creationId xmlns:a16="http://schemas.microsoft.com/office/drawing/2014/main" id="{B89B95F8-CD6A-338B-ACD2-12AFF0763395}"/>
              </a:ext>
            </a:extLst>
          </p:cNvPr>
          <p:cNvSpPr>
            <a:spLocks noGrp="1"/>
          </p:cNvSpPr>
          <p:nvPr>
            <p:ph type="title"/>
          </p:nvPr>
        </p:nvSpPr>
        <p:spPr>
          <a:xfrm>
            <a:off x="125432" y="239720"/>
            <a:ext cx="7713335" cy="525044"/>
          </a:xfrm>
        </p:spPr>
        <p:txBody>
          <a:bodyPr/>
          <a:lstStyle/>
          <a:p>
            <a:r>
              <a:rPr lang="sv-SE" sz="2400" err="1">
                <a:solidFill>
                  <a:srgbClr val="00B050"/>
                </a:solidFill>
              </a:rPr>
              <a:t>Kyllä</a:t>
            </a:r>
            <a:r>
              <a:rPr lang="sv-SE" sz="2400">
                <a:solidFill>
                  <a:srgbClr val="00B050"/>
                </a:solidFill>
              </a:rPr>
              <a:t> +1</a:t>
            </a:r>
            <a:r>
              <a:rPr lang="sv-SE" sz="2400"/>
              <a:t>		En </a:t>
            </a:r>
            <a:r>
              <a:rPr lang="sv-SE" sz="2400" err="1"/>
              <a:t>tiedä</a:t>
            </a:r>
            <a:r>
              <a:rPr lang="sv-SE" sz="2400"/>
              <a:t> 0		</a:t>
            </a:r>
            <a:r>
              <a:rPr lang="sv-SE" sz="2400" err="1">
                <a:solidFill>
                  <a:srgbClr val="FF0000"/>
                </a:solidFill>
              </a:rPr>
              <a:t>Ei</a:t>
            </a:r>
            <a:r>
              <a:rPr lang="sv-SE" sz="2400">
                <a:solidFill>
                  <a:srgbClr val="FF0000"/>
                </a:solidFill>
              </a:rPr>
              <a:t> -1</a:t>
            </a:r>
            <a:endParaRPr lang="sv-SE" sz="2400">
              <a:solidFill>
                <a:srgbClr val="FF0000"/>
              </a:solidFill>
              <a:highlight>
                <a:srgbClr val="FFFF00"/>
              </a:highlight>
            </a:endParaRPr>
          </a:p>
        </p:txBody>
      </p:sp>
      <p:sp>
        <p:nvSpPr>
          <p:cNvPr id="4" name="Platshållare för innehåll 3">
            <a:extLst>
              <a:ext uri="{FF2B5EF4-FFF2-40B4-BE49-F238E27FC236}">
                <a16:creationId xmlns:a16="http://schemas.microsoft.com/office/drawing/2014/main" id="{50486CA5-BCDD-564D-FBA0-52438DD12F1B}"/>
              </a:ext>
            </a:extLst>
          </p:cNvPr>
          <p:cNvSpPr>
            <a:spLocks noGrp="1"/>
          </p:cNvSpPr>
          <p:nvPr>
            <p:ph sz="quarter" idx="13"/>
          </p:nvPr>
        </p:nvSpPr>
        <p:spPr/>
        <p:txBody>
          <a:bodyPr/>
          <a:lstStyle/>
          <a:p>
            <a:endParaRPr lang="sv-SE" b="1"/>
          </a:p>
          <a:p>
            <a:pPr marL="342900" indent="-342900">
              <a:spcBef>
                <a:spcPts val="600"/>
              </a:spcBef>
              <a:buAutoNum type="arabicPeriod"/>
            </a:pPr>
            <a:r>
              <a:rPr lang="sv-SE" err="1"/>
              <a:t>Oletteko</a:t>
            </a:r>
            <a:r>
              <a:rPr lang="sv-SE"/>
              <a:t> </a:t>
            </a:r>
            <a:r>
              <a:rPr lang="sv-SE" err="1"/>
              <a:t>aloittaneet</a:t>
            </a:r>
            <a:r>
              <a:rPr lang="sv-SE"/>
              <a:t> </a:t>
            </a:r>
            <a:r>
              <a:rPr lang="sv-SE" err="1"/>
              <a:t>arvoketjun</a:t>
            </a:r>
            <a:r>
              <a:rPr lang="sv-SE"/>
              <a:t> </a:t>
            </a:r>
            <a:r>
              <a:rPr lang="sv-SE" b="1" err="1"/>
              <a:t>kartoittamista</a:t>
            </a:r>
            <a:r>
              <a:rPr lang="sv-SE" b="1"/>
              <a:t> </a:t>
            </a:r>
            <a:r>
              <a:rPr lang="sv-SE" b="1" err="1"/>
              <a:t>yrityksessänne</a:t>
            </a:r>
            <a:r>
              <a:rPr lang="sv-SE"/>
              <a:t>? </a:t>
            </a:r>
          </a:p>
          <a:p>
            <a:pPr marL="342900" indent="-342900">
              <a:spcBef>
                <a:spcPts val="600"/>
              </a:spcBef>
              <a:buAutoNum type="arabicPeriod"/>
            </a:pPr>
            <a:r>
              <a:rPr lang="sv-SE" err="1"/>
              <a:t>Onko</a:t>
            </a:r>
            <a:r>
              <a:rPr lang="sv-SE"/>
              <a:t> </a:t>
            </a:r>
            <a:r>
              <a:rPr lang="sv-SE" b="1" err="1"/>
              <a:t>sinulla</a:t>
            </a:r>
            <a:r>
              <a:rPr lang="sv-SE"/>
              <a:t> </a:t>
            </a:r>
            <a:r>
              <a:rPr lang="sv-SE" err="1"/>
              <a:t>mielestäsi</a:t>
            </a:r>
            <a:r>
              <a:rPr lang="sv-SE"/>
              <a:t> </a:t>
            </a:r>
            <a:r>
              <a:rPr lang="sv-SE" err="1"/>
              <a:t>hyvä</a:t>
            </a:r>
            <a:r>
              <a:rPr lang="sv-SE"/>
              <a:t> </a:t>
            </a:r>
            <a:r>
              <a:rPr lang="sv-SE" err="1"/>
              <a:t>ymmärrys</a:t>
            </a:r>
            <a:r>
              <a:rPr lang="sv-SE"/>
              <a:t> </a:t>
            </a:r>
            <a:r>
              <a:rPr lang="sv-SE" err="1"/>
              <a:t>mitä</a:t>
            </a:r>
            <a:r>
              <a:rPr lang="sv-SE"/>
              <a:t> </a:t>
            </a:r>
            <a:r>
              <a:rPr lang="sv-SE" err="1"/>
              <a:t>arvoketjun</a:t>
            </a:r>
            <a:r>
              <a:rPr lang="sv-SE"/>
              <a:t> </a:t>
            </a:r>
            <a:r>
              <a:rPr lang="sv-SE" err="1"/>
              <a:t>kartoitus</a:t>
            </a:r>
            <a:r>
              <a:rPr lang="sv-SE"/>
              <a:t> </a:t>
            </a:r>
            <a:r>
              <a:rPr lang="sv-SE" err="1"/>
              <a:t>sisältää</a:t>
            </a:r>
            <a:r>
              <a:rPr lang="sv-SE"/>
              <a:t>?</a:t>
            </a:r>
          </a:p>
          <a:p>
            <a:pPr marL="342900" indent="-342900">
              <a:spcBef>
                <a:spcPts val="600"/>
              </a:spcBef>
              <a:buAutoNum type="arabicPeriod"/>
            </a:pPr>
            <a:r>
              <a:rPr lang="sv-SE" err="1"/>
              <a:t>Onko</a:t>
            </a:r>
            <a:r>
              <a:rPr lang="sv-SE"/>
              <a:t> </a:t>
            </a:r>
            <a:r>
              <a:rPr lang="sv-SE" err="1"/>
              <a:t>yrityksenne</a:t>
            </a:r>
            <a:r>
              <a:rPr lang="sv-SE"/>
              <a:t> </a:t>
            </a:r>
            <a:r>
              <a:rPr lang="sv-SE" err="1"/>
              <a:t>kartoitus</a:t>
            </a:r>
            <a:r>
              <a:rPr lang="sv-SE"/>
              <a:t> </a:t>
            </a:r>
            <a:r>
              <a:rPr lang="sv-SE" err="1"/>
              <a:t>tehty</a:t>
            </a:r>
            <a:r>
              <a:rPr lang="sv-SE"/>
              <a:t>/</a:t>
            </a:r>
            <a:r>
              <a:rPr lang="sv-SE" err="1"/>
              <a:t>aikeessa</a:t>
            </a:r>
            <a:r>
              <a:rPr lang="sv-SE"/>
              <a:t> </a:t>
            </a:r>
            <a:r>
              <a:rPr lang="sv-SE" err="1"/>
              <a:t>tehdä</a:t>
            </a:r>
            <a:r>
              <a:rPr lang="sv-SE"/>
              <a:t> </a:t>
            </a:r>
            <a:r>
              <a:rPr lang="sv-SE" err="1"/>
              <a:t>yhteistyössä</a:t>
            </a:r>
            <a:r>
              <a:rPr lang="sv-SE"/>
              <a:t> </a:t>
            </a:r>
            <a:r>
              <a:rPr lang="sv-SE" b="1" err="1"/>
              <a:t>sidosryhmien</a:t>
            </a:r>
            <a:r>
              <a:rPr lang="sv-SE" b="1"/>
              <a:t> </a:t>
            </a:r>
            <a:r>
              <a:rPr lang="sv-SE" b="1" err="1"/>
              <a:t>kanssa</a:t>
            </a:r>
            <a:r>
              <a:rPr lang="sv-SE"/>
              <a:t>? </a:t>
            </a:r>
          </a:p>
          <a:p>
            <a:pPr marL="342900" indent="-342900">
              <a:spcBef>
                <a:spcPts val="600"/>
              </a:spcBef>
              <a:buAutoNum type="arabicPeriod"/>
            </a:pPr>
            <a:r>
              <a:rPr lang="sv-SE" err="1"/>
              <a:t>Onko</a:t>
            </a:r>
            <a:r>
              <a:rPr lang="sv-SE"/>
              <a:t> </a:t>
            </a:r>
            <a:r>
              <a:rPr lang="sv-SE" err="1"/>
              <a:t>yrityksestänne</a:t>
            </a:r>
            <a:r>
              <a:rPr lang="sv-SE"/>
              <a:t> </a:t>
            </a:r>
            <a:r>
              <a:rPr lang="sv-SE" err="1"/>
              <a:t>ollut</a:t>
            </a:r>
            <a:r>
              <a:rPr lang="sv-SE"/>
              <a:t>/</a:t>
            </a:r>
            <a:r>
              <a:rPr lang="sv-SE" err="1"/>
              <a:t>tuleeko</a:t>
            </a:r>
            <a:r>
              <a:rPr lang="sv-SE"/>
              <a:t> </a:t>
            </a:r>
            <a:r>
              <a:rPr lang="sv-SE" err="1"/>
              <a:t>olemaan</a:t>
            </a:r>
            <a:r>
              <a:rPr lang="sv-SE"/>
              <a:t> </a:t>
            </a:r>
            <a:r>
              <a:rPr lang="sv-SE" b="1" err="1"/>
              <a:t>kaikki</a:t>
            </a:r>
            <a:r>
              <a:rPr lang="sv-SE" b="1"/>
              <a:t> </a:t>
            </a:r>
            <a:r>
              <a:rPr lang="sv-SE" b="1" err="1"/>
              <a:t>oleelliset</a:t>
            </a:r>
            <a:r>
              <a:rPr lang="sv-SE" b="1"/>
              <a:t> </a:t>
            </a:r>
            <a:r>
              <a:rPr lang="sv-SE" b="1" err="1"/>
              <a:t>avainhenkilöt</a:t>
            </a:r>
            <a:r>
              <a:rPr lang="sv-SE" b="1"/>
              <a:t> </a:t>
            </a:r>
            <a:r>
              <a:rPr lang="sv-SE" err="1"/>
              <a:t>mukana</a:t>
            </a:r>
            <a:r>
              <a:rPr lang="sv-SE"/>
              <a:t>?</a:t>
            </a:r>
          </a:p>
          <a:p>
            <a:pPr marL="342900" indent="-342900">
              <a:spcBef>
                <a:spcPts val="600"/>
              </a:spcBef>
              <a:buAutoNum type="arabicPeriod"/>
            </a:pPr>
            <a:r>
              <a:rPr lang="sv-SE" err="1"/>
              <a:t>Onko</a:t>
            </a:r>
            <a:r>
              <a:rPr lang="sv-SE"/>
              <a:t> </a:t>
            </a:r>
            <a:r>
              <a:rPr lang="sv-SE" err="1"/>
              <a:t>yrityksenne</a:t>
            </a:r>
            <a:r>
              <a:rPr lang="sv-SE"/>
              <a:t> </a:t>
            </a:r>
            <a:r>
              <a:rPr lang="sv-SE" err="1"/>
              <a:t>arvoketjussa</a:t>
            </a:r>
            <a:r>
              <a:rPr lang="sv-SE"/>
              <a:t> </a:t>
            </a:r>
            <a:r>
              <a:rPr lang="sv-SE" err="1"/>
              <a:t>mukana</a:t>
            </a:r>
            <a:r>
              <a:rPr lang="sv-SE"/>
              <a:t> </a:t>
            </a:r>
            <a:r>
              <a:rPr lang="sv-SE" b="1" err="1"/>
              <a:t>korkeariskin</a:t>
            </a:r>
            <a:r>
              <a:rPr lang="sv-SE" b="1"/>
              <a:t> </a:t>
            </a:r>
            <a:r>
              <a:rPr lang="sv-SE" b="1" err="1"/>
              <a:t>toimijoita</a:t>
            </a:r>
            <a:r>
              <a:rPr lang="sv-SE" b="1"/>
              <a:t>/</a:t>
            </a:r>
            <a:r>
              <a:rPr lang="sv-SE" b="1" err="1"/>
              <a:t>markkinoita</a:t>
            </a:r>
            <a:r>
              <a:rPr lang="sv-SE" b="1"/>
              <a:t>/</a:t>
            </a:r>
            <a:r>
              <a:rPr lang="sv-SE" b="1" err="1"/>
              <a:t>maita</a:t>
            </a:r>
            <a:r>
              <a:rPr lang="sv-SE"/>
              <a:t>? </a:t>
            </a:r>
          </a:p>
          <a:p>
            <a:pPr marL="342900" indent="-342900">
              <a:spcBef>
                <a:spcPts val="600"/>
              </a:spcBef>
              <a:buAutoNum type="arabicPeriod"/>
            </a:pPr>
            <a:endParaRPr lang="sv-SE"/>
          </a:p>
          <a:p>
            <a:pPr marL="342900" indent="-342900">
              <a:spcBef>
                <a:spcPts val="600"/>
              </a:spcBef>
              <a:buAutoNum type="arabicPeriod"/>
            </a:pPr>
            <a:r>
              <a:rPr lang="sv-SE" err="1"/>
              <a:t>Oliko</a:t>
            </a:r>
            <a:r>
              <a:rPr lang="sv-SE"/>
              <a:t> </a:t>
            </a:r>
            <a:r>
              <a:rPr lang="sv-SE" b="1" err="1"/>
              <a:t>aamupalallasi</a:t>
            </a:r>
            <a:r>
              <a:rPr lang="sv-SE"/>
              <a:t> </a:t>
            </a:r>
            <a:r>
              <a:rPr lang="sv-SE" err="1"/>
              <a:t>tuotteita</a:t>
            </a:r>
            <a:r>
              <a:rPr lang="sv-SE"/>
              <a:t> </a:t>
            </a:r>
            <a:r>
              <a:rPr lang="sv-SE" err="1"/>
              <a:t>korkeariskin</a:t>
            </a:r>
            <a:r>
              <a:rPr lang="sv-SE"/>
              <a:t> </a:t>
            </a:r>
            <a:r>
              <a:rPr lang="sv-SE" err="1"/>
              <a:t>maista</a:t>
            </a:r>
            <a:r>
              <a:rPr lang="sv-SE"/>
              <a:t>? </a:t>
            </a:r>
          </a:p>
          <a:p>
            <a:pPr marL="342900" indent="-342900">
              <a:spcBef>
                <a:spcPts val="600"/>
              </a:spcBef>
              <a:buAutoNum type="arabicPeriod"/>
            </a:pPr>
            <a:r>
              <a:rPr lang="sv-SE" err="1"/>
              <a:t>Onko</a:t>
            </a:r>
            <a:r>
              <a:rPr lang="sv-SE"/>
              <a:t> </a:t>
            </a:r>
            <a:r>
              <a:rPr lang="sv-SE" err="1"/>
              <a:t>sinulla</a:t>
            </a:r>
            <a:r>
              <a:rPr lang="sv-SE"/>
              <a:t> </a:t>
            </a:r>
            <a:r>
              <a:rPr lang="sv-SE" b="1" err="1"/>
              <a:t>päälläsi</a:t>
            </a:r>
            <a:r>
              <a:rPr lang="sv-SE" b="1"/>
              <a:t> </a:t>
            </a:r>
            <a:r>
              <a:rPr lang="sv-SE" b="1" err="1"/>
              <a:t>vaate</a:t>
            </a:r>
            <a:r>
              <a:rPr lang="sv-SE" b="1"/>
              <a:t> </a:t>
            </a:r>
            <a:r>
              <a:rPr lang="sv-SE" err="1"/>
              <a:t>joka</a:t>
            </a:r>
            <a:r>
              <a:rPr lang="sv-SE"/>
              <a:t> on </a:t>
            </a:r>
            <a:r>
              <a:rPr lang="sv-SE" err="1"/>
              <a:t>korkeariskin</a:t>
            </a:r>
            <a:r>
              <a:rPr lang="sv-SE"/>
              <a:t> </a:t>
            </a:r>
            <a:r>
              <a:rPr lang="sv-SE" err="1"/>
              <a:t>maasta</a:t>
            </a:r>
            <a:r>
              <a:rPr lang="sv-SE"/>
              <a:t>?</a:t>
            </a:r>
          </a:p>
          <a:p>
            <a:pPr marL="342900" indent="-342900">
              <a:spcBef>
                <a:spcPts val="600"/>
              </a:spcBef>
              <a:buAutoNum type="arabicPeriod"/>
            </a:pPr>
            <a:r>
              <a:rPr lang="sv-SE" b="1" err="1"/>
              <a:t>Kuinka</a:t>
            </a:r>
            <a:r>
              <a:rPr lang="sv-SE" b="1"/>
              <a:t> </a:t>
            </a:r>
            <a:r>
              <a:rPr lang="sv-SE" b="1" err="1"/>
              <a:t>kiinnostavana</a:t>
            </a:r>
            <a:r>
              <a:rPr lang="sv-SE" b="1"/>
              <a:t> </a:t>
            </a:r>
            <a:r>
              <a:rPr lang="sv-SE" err="1"/>
              <a:t>pidät</a:t>
            </a:r>
            <a:r>
              <a:rPr lang="sv-SE"/>
              <a:t> </a:t>
            </a:r>
            <a:r>
              <a:rPr lang="sv-SE" err="1"/>
              <a:t>tämän</a:t>
            </a:r>
            <a:r>
              <a:rPr lang="sv-SE"/>
              <a:t> </a:t>
            </a:r>
            <a:r>
              <a:rPr lang="sv-SE" err="1"/>
              <a:t>päivän</a:t>
            </a:r>
            <a:r>
              <a:rPr lang="sv-SE"/>
              <a:t> </a:t>
            </a:r>
            <a:r>
              <a:rPr lang="sv-SE" err="1"/>
              <a:t>verkostotapaamisen</a:t>
            </a:r>
            <a:r>
              <a:rPr lang="sv-SE"/>
              <a:t> </a:t>
            </a:r>
            <a:r>
              <a:rPr lang="sv-SE" err="1"/>
              <a:t>aihetta</a:t>
            </a:r>
            <a:r>
              <a:rPr lang="sv-SE"/>
              <a:t>: </a:t>
            </a:r>
          </a:p>
          <a:p>
            <a:pPr lvl="1" indent="0">
              <a:spcBef>
                <a:spcPts val="600"/>
              </a:spcBef>
              <a:buNone/>
            </a:pPr>
            <a:r>
              <a:rPr lang="sv-SE" sz="1400"/>
              <a:t>	Ota </a:t>
            </a:r>
            <a:r>
              <a:rPr lang="sv-SE" sz="1400" err="1"/>
              <a:t>askel</a:t>
            </a:r>
            <a:r>
              <a:rPr lang="sv-SE" sz="1400"/>
              <a:t> sen </a:t>
            </a:r>
            <a:r>
              <a:rPr lang="sv-SE" sz="1400" err="1"/>
              <a:t>mukaan</a:t>
            </a:r>
            <a:r>
              <a:rPr lang="sv-SE" sz="1400"/>
              <a:t> </a:t>
            </a:r>
            <a:r>
              <a:rPr lang="sv-SE" sz="1400" err="1"/>
              <a:t>kuinka</a:t>
            </a:r>
            <a:r>
              <a:rPr lang="sv-SE" sz="1400"/>
              <a:t> </a:t>
            </a:r>
            <a:r>
              <a:rPr lang="sv-SE" sz="1400" err="1"/>
              <a:t>kiinnostavana</a:t>
            </a:r>
            <a:r>
              <a:rPr lang="sv-SE" sz="1400"/>
              <a:t> </a:t>
            </a:r>
            <a:r>
              <a:rPr lang="sv-SE" sz="1400" err="1"/>
              <a:t>pidät</a:t>
            </a:r>
            <a:r>
              <a:rPr lang="sv-SE" sz="1400"/>
              <a:t>: </a:t>
            </a:r>
          </a:p>
          <a:p>
            <a:pPr marL="846900" lvl="3" indent="-342900">
              <a:spcBef>
                <a:spcPts val="600"/>
              </a:spcBef>
              <a:buAutoNum type="arabicPeriod"/>
            </a:pPr>
            <a:r>
              <a:rPr lang="sv-SE" sz="1400" err="1"/>
              <a:t>Ei</a:t>
            </a:r>
            <a:r>
              <a:rPr lang="sv-SE" sz="1400"/>
              <a:t> </a:t>
            </a:r>
            <a:r>
              <a:rPr lang="sv-SE" sz="1400" err="1"/>
              <a:t>kovinkaan</a:t>
            </a:r>
            <a:r>
              <a:rPr lang="sv-SE" sz="1400"/>
              <a:t>	2. </a:t>
            </a:r>
            <a:r>
              <a:rPr lang="sv-SE" sz="1400" err="1"/>
              <a:t>Hiukkasen</a:t>
            </a:r>
            <a:r>
              <a:rPr lang="sv-SE" sz="1400"/>
              <a:t>	3. </a:t>
            </a:r>
            <a:r>
              <a:rPr lang="sv-SE" sz="1400" err="1"/>
              <a:t>Hyvin</a:t>
            </a:r>
            <a:r>
              <a:rPr lang="sv-SE" sz="1400"/>
              <a:t> 	4. </a:t>
            </a:r>
            <a:r>
              <a:rPr lang="sv-SE" sz="1400" err="1"/>
              <a:t>Erittäin</a:t>
            </a:r>
            <a:endParaRPr lang="sv-SE" sz="1400"/>
          </a:p>
          <a:p>
            <a:pPr marL="846900" lvl="3" indent="-342900">
              <a:buAutoNum type="arabicPeriod"/>
            </a:pPr>
            <a:endParaRPr lang="sv-SE" sz="1400"/>
          </a:p>
          <a:p>
            <a:pPr marL="342900" indent="-342900">
              <a:buAutoNum type="arabicPeriod"/>
            </a:pPr>
            <a:endParaRPr lang="sv-SE"/>
          </a:p>
          <a:p>
            <a:endParaRPr lang="sv-SE"/>
          </a:p>
        </p:txBody>
      </p:sp>
    </p:spTree>
    <p:extLst>
      <p:ext uri="{BB962C8B-B14F-4D97-AF65-F5344CB8AC3E}">
        <p14:creationId xmlns:p14="http://schemas.microsoft.com/office/powerpoint/2010/main" val="3121040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5DCCB-4346-15C8-6C7A-68F6B5454AC6}"/>
            </a:ext>
          </a:extLst>
        </p:cNvPr>
        <p:cNvGrpSpPr/>
        <p:nvPr/>
      </p:nvGrpSpPr>
      <p:grpSpPr>
        <a:xfrm>
          <a:off x="0" y="0"/>
          <a:ext cx="0" cy="0"/>
          <a:chOff x="0" y="0"/>
          <a:chExt cx="0" cy="0"/>
        </a:xfrm>
      </p:grpSpPr>
      <p:pic>
        <p:nvPicPr>
          <p:cNvPr id="5" name="Kuva 4" descr="Yksivärinen harmaa kuva norsu">
            <a:extLst>
              <a:ext uri="{FF2B5EF4-FFF2-40B4-BE49-F238E27FC236}">
                <a16:creationId xmlns:a16="http://schemas.microsoft.com/office/drawing/2014/main" id="{978B6C2E-8022-54B0-C389-5779966FDCFA}"/>
              </a:ext>
            </a:extLst>
          </p:cNvPr>
          <p:cNvPicPr>
            <a:picLocks noChangeAspect="1"/>
          </p:cNvPicPr>
          <p:nvPr/>
        </p:nvPicPr>
        <p:blipFill>
          <a:blip r:embed="rId2" cstate="screen">
            <a:duotone>
              <a:prstClr val="black"/>
              <a:schemeClr val="accent1">
                <a:tint val="45000"/>
                <a:satMod val="400000"/>
              </a:schemeClr>
            </a:duotone>
            <a:extLst>
              <a:ext uri="{28A0092B-C50C-407E-A947-70E740481C1C}">
                <a14:useLocalDpi xmlns:a14="http://schemas.microsoft.com/office/drawing/2010/main"/>
              </a:ext>
            </a:extLst>
          </a:blip>
          <a:stretch>
            <a:fillRect/>
          </a:stretch>
        </p:blipFill>
        <p:spPr>
          <a:xfrm>
            <a:off x="-316047" y="-464832"/>
            <a:ext cx="9583418" cy="5608332"/>
          </a:xfrm>
          <a:prstGeom prst="rect">
            <a:avLst/>
          </a:prstGeom>
        </p:spPr>
      </p:pic>
      <p:sp>
        <p:nvSpPr>
          <p:cNvPr id="2" name="Otsikko 1">
            <a:extLst>
              <a:ext uri="{FF2B5EF4-FFF2-40B4-BE49-F238E27FC236}">
                <a16:creationId xmlns:a16="http://schemas.microsoft.com/office/drawing/2014/main" id="{6D2959E2-B818-B798-5EA1-CEFA60AE7BD2}"/>
              </a:ext>
            </a:extLst>
          </p:cNvPr>
          <p:cNvSpPr>
            <a:spLocks noGrp="1"/>
          </p:cNvSpPr>
          <p:nvPr>
            <p:ph type="title"/>
          </p:nvPr>
        </p:nvSpPr>
        <p:spPr>
          <a:xfrm>
            <a:off x="679451" y="2757805"/>
            <a:ext cx="6976835" cy="708971"/>
          </a:xfrm>
        </p:spPr>
        <p:txBody>
          <a:bodyPr/>
          <a:lstStyle/>
          <a:p>
            <a:r>
              <a:rPr lang="fi-FI"/>
              <a:t>N</a:t>
            </a:r>
            <a:r>
              <a:rPr lang="en-US" err="1"/>
              <a:t>orsu</a:t>
            </a:r>
            <a:r>
              <a:rPr lang="en-US"/>
              <a:t> </a:t>
            </a:r>
            <a:r>
              <a:rPr lang="en-US" err="1"/>
              <a:t>huoneessamme</a:t>
            </a:r>
            <a:endParaRPr lang="en-US"/>
          </a:p>
        </p:txBody>
      </p:sp>
      <p:sp>
        <p:nvSpPr>
          <p:cNvPr id="3" name="Tekstin paikkamerkki 2">
            <a:extLst>
              <a:ext uri="{FF2B5EF4-FFF2-40B4-BE49-F238E27FC236}">
                <a16:creationId xmlns:a16="http://schemas.microsoft.com/office/drawing/2014/main" id="{87B28539-95EA-FD8F-81BB-761DBA560A78}"/>
              </a:ext>
            </a:extLst>
          </p:cNvPr>
          <p:cNvSpPr>
            <a:spLocks noGrp="1"/>
          </p:cNvSpPr>
          <p:nvPr>
            <p:ph type="body" sz="quarter" idx="10"/>
          </p:nvPr>
        </p:nvSpPr>
        <p:spPr/>
        <p:txBody>
          <a:bodyPr/>
          <a:lstStyle/>
          <a:p>
            <a:r>
              <a:rPr lang="fi-FI" err="1"/>
              <a:t>Omnibus</a:t>
            </a:r>
            <a:endParaRPr lang="en-US"/>
          </a:p>
        </p:txBody>
      </p:sp>
    </p:spTree>
    <p:extLst>
      <p:ext uri="{BB962C8B-B14F-4D97-AF65-F5344CB8AC3E}">
        <p14:creationId xmlns:p14="http://schemas.microsoft.com/office/powerpoint/2010/main" val="29556162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E64A48FC-EB4B-DBCB-9D60-C13CABCB1851}"/>
              </a:ext>
            </a:extLst>
          </p:cNvPr>
          <p:cNvSpPr>
            <a:spLocks noGrp="1"/>
          </p:cNvSpPr>
          <p:nvPr>
            <p:ph type="title"/>
          </p:nvPr>
        </p:nvSpPr>
        <p:spPr>
          <a:xfrm>
            <a:off x="191208" y="111090"/>
            <a:ext cx="5684805" cy="525044"/>
          </a:xfrm>
        </p:spPr>
        <p:txBody>
          <a:bodyPr/>
          <a:lstStyle/>
          <a:p>
            <a:r>
              <a:rPr lang="fi-FI"/>
              <a:t>Key </a:t>
            </a:r>
            <a:r>
              <a:rPr lang="fi-FI" err="1"/>
              <a:t>Proposed</a:t>
            </a:r>
            <a:r>
              <a:rPr lang="fi-FI"/>
              <a:t> </a:t>
            </a:r>
            <a:r>
              <a:rPr lang="fi-FI" err="1"/>
              <a:t>Changes</a:t>
            </a:r>
            <a:r>
              <a:rPr lang="fi-FI"/>
              <a:t> </a:t>
            </a:r>
            <a:r>
              <a:rPr lang="fi-FI" err="1"/>
              <a:t>Omnibus</a:t>
            </a:r>
            <a:endParaRPr lang="en-US"/>
          </a:p>
        </p:txBody>
      </p:sp>
      <p:sp>
        <p:nvSpPr>
          <p:cNvPr id="5" name="Rectangle 4">
            <a:extLst>
              <a:ext uri="{FF2B5EF4-FFF2-40B4-BE49-F238E27FC236}">
                <a16:creationId xmlns:a16="http://schemas.microsoft.com/office/drawing/2014/main" id="{84E23AE9-FF89-18C4-D6AD-115D37B2D7E4}"/>
              </a:ext>
            </a:extLst>
          </p:cNvPr>
          <p:cNvSpPr/>
          <p:nvPr/>
        </p:nvSpPr>
        <p:spPr>
          <a:xfrm>
            <a:off x="191209" y="697230"/>
            <a:ext cx="2834640" cy="4074795"/>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chemeClr val="tx1"/>
              </a:solidFill>
              <a:effectLst/>
              <a:uLnTx/>
              <a:uFillTx/>
              <a:latin typeface="Georgia" panose="02040502050405020303" pitchFamily="18" charset="0"/>
              <a:ea typeface="+mn-ea"/>
              <a:cs typeface="+mn-cs"/>
            </a:endParaRPr>
          </a:p>
        </p:txBody>
      </p:sp>
      <p:sp>
        <p:nvSpPr>
          <p:cNvPr id="6" name="Suorakulmio 5">
            <a:extLst>
              <a:ext uri="{FF2B5EF4-FFF2-40B4-BE49-F238E27FC236}">
                <a16:creationId xmlns:a16="http://schemas.microsoft.com/office/drawing/2014/main" id="{3B6413D5-E839-E266-263D-20743A9B4405}"/>
              </a:ext>
            </a:extLst>
          </p:cNvPr>
          <p:cNvSpPr/>
          <p:nvPr/>
        </p:nvSpPr>
        <p:spPr>
          <a:xfrm>
            <a:off x="795796" y="900356"/>
            <a:ext cx="1737360" cy="84277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noProof="0">
              <a:solidFill>
                <a:schemeClr val="tx1"/>
              </a:solidFill>
            </a:endParaRPr>
          </a:p>
        </p:txBody>
      </p:sp>
      <p:sp>
        <p:nvSpPr>
          <p:cNvPr id="7" name="Rectangle 6">
            <a:extLst>
              <a:ext uri="{FF2B5EF4-FFF2-40B4-BE49-F238E27FC236}">
                <a16:creationId xmlns:a16="http://schemas.microsoft.com/office/drawing/2014/main" id="{20AC2610-B4E1-D8DB-2C2F-2E26D4CD0834}"/>
              </a:ext>
            </a:extLst>
          </p:cNvPr>
          <p:cNvSpPr/>
          <p:nvPr/>
        </p:nvSpPr>
        <p:spPr>
          <a:xfrm>
            <a:off x="6028286" y="697230"/>
            <a:ext cx="2834640" cy="4074795"/>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a:ln>
                <a:noFill/>
              </a:ln>
              <a:solidFill>
                <a:srgbClr val="FFFFFF"/>
              </a:solidFill>
              <a:effectLst/>
              <a:uLnTx/>
              <a:uFillTx/>
              <a:latin typeface="Georgia" panose="02040502050405020303" pitchFamily="18" charset="0"/>
              <a:ea typeface="+mn-ea"/>
              <a:cs typeface="+mn-cs"/>
            </a:endParaRPr>
          </a:p>
        </p:txBody>
      </p:sp>
      <p:sp>
        <p:nvSpPr>
          <p:cNvPr id="9" name="Rectangle 5">
            <a:extLst>
              <a:ext uri="{FF2B5EF4-FFF2-40B4-BE49-F238E27FC236}">
                <a16:creationId xmlns:a16="http://schemas.microsoft.com/office/drawing/2014/main" id="{D942778B-C9B5-7590-FCAD-31CCB2AD6D52}"/>
              </a:ext>
            </a:extLst>
          </p:cNvPr>
          <p:cNvSpPr/>
          <p:nvPr/>
        </p:nvSpPr>
        <p:spPr>
          <a:xfrm>
            <a:off x="3114484" y="697230"/>
            <a:ext cx="2834640" cy="4074795"/>
          </a:xfrm>
          <a:prstGeom prst="rect">
            <a:avLst/>
          </a:prstGeom>
          <a:solidFill>
            <a:schemeClr val="accent5"/>
          </a:solidFill>
          <a:ln>
            <a:noFill/>
          </a:ln>
          <a:effectLst/>
        </p:spPr>
        <p:style>
          <a:lnRef idx="1">
            <a:schemeClr val="accent1"/>
          </a:lnRef>
          <a:fillRef idx="3">
            <a:schemeClr val="accent1"/>
          </a:fillRef>
          <a:effectRef idx="2">
            <a:schemeClr val="accent1"/>
          </a:effectRef>
          <a:fontRef idx="minor">
            <a:schemeClr val="lt1"/>
          </a:fontRef>
        </p:style>
        <p:txBody>
          <a:bodyPr tIns="108000" rtlCol="0" anchor="t" anchorCtr="0"/>
          <a:lstStyle/>
          <a:p>
            <a:pPr marR="0" lvl="0" algn="ctr" defTabSz="457200" rtl="0" eaLnBrk="1" fontAlgn="auto" latinLnBrk="0" hangingPunct="1">
              <a:lnSpc>
                <a:spcPct val="100000"/>
              </a:lnSpc>
              <a:spcBef>
                <a:spcPts val="0"/>
              </a:spcBef>
              <a:spcAft>
                <a:spcPts val="0"/>
              </a:spcAft>
              <a:buClrTx/>
              <a:buSzTx/>
              <a:tabLst/>
              <a:defRPr/>
            </a:pPr>
            <a:endParaRPr kumimoji="0" lang="en-GB" sz="1200" b="0" i="0" u="none" strike="noStrike" kern="1200" cap="none" spc="0" normalizeH="0" baseline="0" noProof="0">
              <a:ln>
                <a:noFill/>
              </a:ln>
              <a:solidFill>
                <a:schemeClr val="tx1"/>
              </a:solidFill>
              <a:effectLst/>
              <a:uLnTx/>
              <a:uFillTx/>
              <a:latin typeface="Georgia" panose="02040502050405020303" pitchFamily="18" charset="0"/>
              <a:ea typeface="+mn-ea"/>
              <a:cs typeface="+mn-cs"/>
            </a:endParaRPr>
          </a:p>
        </p:txBody>
      </p:sp>
      <p:sp>
        <p:nvSpPr>
          <p:cNvPr id="14" name="Rechthoek 10">
            <a:extLst>
              <a:ext uri="{FF2B5EF4-FFF2-40B4-BE49-F238E27FC236}">
                <a16:creationId xmlns:a16="http://schemas.microsoft.com/office/drawing/2014/main" id="{79A68D8A-1551-AD52-B8F6-B06D440E07AB}"/>
              </a:ext>
            </a:extLst>
          </p:cNvPr>
          <p:cNvSpPr/>
          <p:nvPr/>
        </p:nvSpPr>
        <p:spPr>
          <a:xfrm>
            <a:off x="214455" y="1743908"/>
            <a:ext cx="2763204" cy="3028116"/>
          </a:xfrm>
          <a:prstGeom prst="rect">
            <a:avLst/>
          </a:prstGeom>
          <a:noFill/>
          <a:ln w="12700" cap="flat" cmpd="sng" algn="ctr">
            <a:noFill/>
            <a:prstDash val="solid"/>
            <a:miter lim="800000"/>
          </a:ln>
          <a:effectLst/>
        </p:spPr>
        <p:txBody>
          <a:bodyPr lIns="91440" tIns="45720" rIns="91440" bIns="45720"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457189"/>
            <a:r>
              <a:rPr lang="en-GB" sz="1400" b="1" noProof="0">
                <a:solidFill>
                  <a:schemeClr val="bg1"/>
                </a:solidFill>
                <a:latin typeface="Georgia"/>
              </a:rPr>
              <a:t>CSDDD</a:t>
            </a:r>
          </a:p>
          <a:p>
            <a:pPr algn="ctr" defTabSz="457189"/>
            <a:endParaRPr lang="en-GB" sz="1400" noProof="0">
              <a:solidFill>
                <a:schemeClr val="bg1"/>
              </a:solidFill>
              <a:latin typeface="Georgia"/>
            </a:endParaRPr>
          </a:p>
          <a:p>
            <a:pPr marL="285750" indent="-285750">
              <a:buFont typeface="Arial" panose="020B0604020202020204" pitchFamily="34" charset="0"/>
              <a:buChar char="•"/>
            </a:pPr>
            <a:r>
              <a:rPr lang="sv-SE" sz="1400" err="1">
                <a:solidFill>
                  <a:schemeClr val="bg1"/>
                </a:solidFill>
              </a:rPr>
              <a:t>Delay</a:t>
            </a:r>
            <a:r>
              <a:rPr lang="sv-SE" sz="1400">
                <a:solidFill>
                  <a:schemeClr val="bg1"/>
                </a:solidFill>
              </a:rPr>
              <a:t> </a:t>
            </a:r>
            <a:r>
              <a:rPr lang="sv-SE" sz="1400" err="1">
                <a:solidFill>
                  <a:schemeClr val="bg1"/>
                </a:solidFill>
              </a:rPr>
              <a:t>of</a:t>
            </a:r>
            <a:r>
              <a:rPr lang="sv-SE" sz="1400">
                <a:solidFill>
                  <a:schemeClr val="bg1"/>
                </a:solidFill>
              </a:rPr>
              <a:t> </a:t>
            </a:r>
            <a:r>
              <a:rPr lang="sv-SE" sz="1400" err="1">
                <a:solidFill>
                  <a:schemeClr val="bg1"/>
                </a:solidFill>
              </a:rPr>
              <a:t>entry</a:t>
            </a:r>
            <a:r>
              <a:rPr lang="sv-SE" sz="1400">
                <a:solidFill>
                  <a:schemeClr val="bg1"/>
                </a:solidFill>
              </a:rPr>
              <a:t> </a:t>
            </a:r>
            <a:r>
              <a:rPr lang="sv-SE" sz="1400" err="1">
                <a:solidFill>
                  <a:schemeClr val="bg1"/>
                </a:solidFill>
              </a:rPr>
              <a:t>into</a:t>
            </a:r>
            <a:r>
              <a:rPr lang="sv-SE" sz="1400">
                <a:solidFill>
                  <a:schemeClr val="bg1"/>
                </a:solidFill>
              </a:rPr>
              <a:t> force</a:t>
            </a:r>
            <a:endParaRPr lang="en-SE" sz="1400">
              <a:solidFill>
                <a:schemeClr val="bg1"/>
              </a:solidFill>
            </a:endParaRPr>
          </a:p>
          <a:p>
            <a:pPr marL="285750" indent="-285750">
              <a:buFont typeface="Arial" panose="020B0604020202020204" pitchFamily="34" charset="0"/>
              <a:buChar char="•"/>
            </a:pPr>
            <a:r>
              <a:rPr lang="en-GB" sz="1400">
                <a:solidFill>
                  <a:schemeClr val="bg1"/>
                </a:solidFill>
              </a:rPr>
              <a:t>Limited value chain scope</a:t>
            </a:r>
          </a:p>
          <a:p>
            <a:pPr marL="285750" indent="-285750">
              <a:buFont typeface="Arial" panose="020B0604020202020204" pitchFamily="34" charset="0"/>
              <a:buChar char="•"/>
            </a:pPr>
            <a:r>
              <a:rPr lang="en-GB" sz="1400">
                <a:solidFill>
                  <a:schemeClr val="bg1"/>
                </a:solidFill>
              </a:rPr>
              <a:t>Changed due diligence requirements</a:t>
            </a:r>
            <a:endParaRPr lang="sv-SE" sz="1400">
              <a:solidFill>
                <a:schemeClr val="bg1"/>
              </a:solidFill>
            </a:endParaRPr>
          </a:p>
          <a:p>
            <a:pPr marL="285750" indent="-285750">
              <a:buFont typeface="Arial" panose="020B0604020202020204" pitchFamily="34" charset="0"/>
              <a:buChar char="•"/>
            </a:pPr>
            <a:r>
              <a:rPr lang="sv-SE" sz="1400" err="1">
                <a:solidFill>
                  <a:schemeClr val="bg1"/>
                </a:solidFill>
              </a:rPr>
              <a:t>Weakened</a:t>
            </a:r>
            <a:r>
              <a:rPr lang="sv-SE" sz="1400">
                <a:solidFill>
                  <a:schemeClr val="bg1"/>
                </a:solidFill>
              </a:rPr>
              <a:t> </a:t>
            </a:r>
            <a:r>
              <a:rPr lang="sv-SE" sz="1400" err="1">
                <a:solidFill>
                  <a:schemeClr val="bg1"/>
                </a:solidFill>
              </a:rPr>
              <a:t>enforcement</a:t>
            </a:r>
            <a:endParaRPr lang="sv-SE" sz="1400">
              <a:solidFill>
                <a:schemeClr val="bg1"/>
              </a:solidFill>
            </a:endParaRPr>
          </a:p>
          <a:p>
            <a:pPr marL="285750" indent="-285750">
              <a:buFont typeface="Arial" panose="020B0604020202020204" pitchFamily="34" charset="0"/>
              <a:buChar char="•"/>
            </a:pPr>
            <a:r>
              <a:rPr lang="en-US" sz="1400">
                <a:solidFill>
                  <a:schemeClr val="bg1"/>
                </a:solidFill>
              </a:rPr>
              <a:t>Less frequent monitoring</a:t>
            </a:r>
            <a:endParaRPr lang="en-SE" sz="1400">
              <a:solidFill>
                <a:schemeClr val="bg1"/>
              </a:solidFill>
              <a:latin typeface="+mj-lt"/>
            </a:endParaRPr>
          </a:p>
          <a:p>
            <a:pPr marL="285750" indent="-285750">
              <a:buFont typeface="Arial" panose="020B0604020202020204" pitchFamily="34" charset="0"/>
              <a:buChar char="•"/>
            </a:pPr>
            <a:r>
              <a:rPr lang="en-US" sz="1400">
                <a:solidFill>
                  <a:schemeClr val="bg1"/>
                </a:solidFill>
              </a:rPr>
              <a:t>No required disengagement of suppliers</a:t>
            </a:r>
            <a:endParaRPr lang="en-SE" sz="1400">
              <a:solidFill>
                <a:schemeClr val="bg1"/>
              </a:solidFill>
              <a:latin typeface="+mj-lt"/>
            </a:endParaRPr>
          </a:p>
        </p:txBody>
      </p:sp>
      <p:sp>
        <p:nvSpPr>
          <p:cNvPr id="15" name="Rechthoek 11">
            <a:extLst>
              <a:ext uri="{FF2B5EF4-FFF2-40B4-BE49-F238E27FC236}">
                <a16:creationId xmlns:a16="http://schemas.microsoft.com/office/drawing/2014/main" id="{352C4CD3-F178-CA55-6624-900B4B48B5E6}"/>
              </a:ext>
            </a:extLst>
          </p:cNvPr>
          <p:cNvSpPr/>
          <p:nvPr/>
        </p:nvSpPr>
        <p:spPr>
          <a:xfrm>
            <a:off x="3113380" y="1743908"/>
            <a:ext cx="2825964" cy="3028116"/>
          </a:xfrm>
          <a:prstGeom prst="rect">
            <a:avLst/>
          </a:prstGeom>
          <a:noFill/>
          <a:ln w="12700" cap="flat" cmpd="sng" algn="ctr">
            <a:noFill/>
            <a:prstDash val="solid"/>
            <a:miter lim="800000"/>
          </a:ln>
          <a:effectLst/>
        </p:spPr>
        <p:txBody>
          <a:bodyPr lIns="91440" tIns="45720" rIns="91440" bIns="45720"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457189"/>
            <a:r>
              <a:rPr lang="en-GB" sz="1400" b="1">
                <a:solidFill>
                  <a:schemeClr val="bg1"/>
                </a:solidFill>
                <a:latin typeface="Georgia"/>
              </a:rPr>
              <a:t>CSRD</a:t>
            </a:r>
            <a:endParaRPr lang="en-GB" sz="1400" b="1" noProof="0">
              <a:solidFill>
                <a:schemeClr val="bg1"/>
              </a:solidFill>
              <a:latin typeface="Georgia"/>
            </a:endParaRPr>
          </a:p>
          <a:p>
            <a:pPr algn="ctr" defTabSz="457189"/>
            <a:endParaRPr lang="en-GB" sz="1400" noProof="0">
              <a:solidFill>
                <a:schemeClr val="bg1"/>
              </a:solidFill>
              <a:latin typeface="Georgia" panose="02040502050405020303" pitchFamily="18" charset="0"/>
            </a:endParaRPr>
          </a:p>
          <a:p>
            <a:pPr marL="285750" lvl="1" indent="-285750">
              <a:buFont typeface="Arial" panose="020B0604020202020204" pitchFamily="34" charset="0"/>
              <a:buChar char="•"/>
            </a:pPr>
            <a:r>
              <a:rPr lang="sv-SE" sz="1400" err="1">
                <a:solidFill>
                  <a:schemeClr val="bg1"/>
                </a:solidFill>
                <a:latin typeface="+mj-lt"/>
              </a:rPr>
              <a:t>Fewer</a:t>
            </a:r>
            <a:r>
              <a:rPr lang="sv-SE" sz="1400">
                <a:solidFill>
                  <a:schemeClr val="bg1"/>
                </a:solidFill>
                <a:latin typeface="+mj-lt"/>
              </a:rPr>
              <a:t> </a:t>
            </a:r>
            <a:r>
              <a:rPr lang="sv-SE" sz="1400" err="1">
                <a:solidFill>
                  <a:schemeClr val="bg1"/>
                </a:solidFill>
                <a:latin typeface="+mj-lt"/>
              </a:rPr>
              <a:t>companies</a:t>
            </a:r>
            <a:r>
              <a:rPr lang="sv-SE" sz="1400">
                <a:solidFill>
                  <a:schemeClr val="bg1"/>
                </a:solidFill>
                <a:latin typeface="+mj-lt"/>
              </a:rPr>
              <a:t> to </a:t>
            </a:r>
            <a:r>
              <a:rPr lang="sv-SE" sz="1400" err="1">
                <a:solidFill>
                  <a:schemeClr val="bg1"/>
                </a:solidFill>
                <a:latin typeface="+mj-lt"/>
              </a:rPr>
              <a:t>report</a:t>
            </a:r>
            <a:endParaRPr lang="en-SE" sz="1400">
              <a:solidFill>
                <a:schemeClr val="bg1"/>
              </a:solidFill>
              <a:latin typeface="+mj-lt"/>
            </a:endParaRPr>
          </a:p>
          <a:p>
            <a:pPr marL="285750" lvl="1" indent="-285750">
              <a:buFont typeface="Arial" panose="020B0604020202020204" pitchFamily="34" charset="0"/>
              <a:buChar char="•"/>
            </a:pPr>
            <a:r>
              <a:rPr lang="en-SE" sz="1400">
                <a:solidFill>
                  <a:schemeClr val="bg1"/>
                </a:solidFill>
                <a:latin typeface="+mj-lt"/>
              </a:rPr>
              <a:t>Postpo</a:t>
            </a:r>
            <a:r>
              <a:rPr lang="sv-SE" sz="1400">
                <a:solidFill>
                  <a:schemeClr val="bg1"/>
                </a:solidFill>
                <a:latin typeface="+mj-lt"/>
              </a:rPr>
              <a:t>ned</a:t>
            </a:r>
            <a:r>
              <a:rPr lang="en-SE" sz="1400">
                <a:solidFill>
                  <a:schemeClr val="bg1"/>
                </a:solidFill>
                <a:latin typeface="+mj-lt"/>
              </a:rPr>
              <a:t> application for some</a:t>
            </a:r>
            <a:r>
              <a:rPr lang="sv-SE" sz="1400">
                <a:solidFill>
                  <a:schemeClr val="bg1"/>
                </a:solidFill>
                <a:latin typeface="+mj-lt"/>
              </a:rPr>
              <a:t> </a:t>
            </a:r>
            <a:r>
              <a:rPr lang="sv-SE" sz="1400" err="1">
                <a:solidFill>
                  <a:schemeClr val="bg1"/>
                </a:solidFill>
                <a:latin typeface="+mj-lt"/>
              </a:rPr>
              <a:t>companies</a:t>
            </a:r>
            <a:endParaRPr lang="en-SE" sz="1400">
              <a:solidFill>
                <a:schemeClr val="bg1"/>
              </a:solidFill>
              <a:latin typeface="+mj-lt"/>
            </a:endParaRPr>
          </a:p>
          <a:p>
            <a:pPr marL="285750" lvl="1" indent="-285750">
              <a:buFont typeface="Arial" panose="020B0604020202020204" pitchFamily="34" charset="0"/>
              <a:buChar char="•"/>
            </a:pPr>
            <a:r>
              <a:rPr lang="en-SE" sz="1400">
                <a:solidFill>
                  <a:schemeClr val="bg1"/>
                </a:solidFill>
                <a:latin typeface="+mj-lt"/>
              </a:rPr>
              <a:t>Limitation</a:t>
            </a:r>
            <a:r>
              <a:rPr lang="sv-SE" sz="1400">
                <a:solidFill>
                  <a:schemeClr val="bg1"/>
                </a:solidFill>
                <a:latin typeface="+mj-lt"/>
              </a:rPr>
              <a:t> </a:t>
            </a:r>
            <a:r>
              <a:rPr lang="sv-SE" sz="1400" err="1">
                <a:solidFill>
                  <a:schemeClr val="bg1"/>
                </a:solidFill>
                <a:latin typeface="+mj-lt"/>
              </a:rPr>
              <a:t>of</a:t>
            </a:r>
            <a:r>
              <a:rPr lang="sv-SE" sz="1400">
                <a:solidFill>
                  <a:schemeClr val="bg1"/>
                </a:solidFill>
                <a:latin typeface="+mj-lt"/>
              </a:rPr>
              <a:t> v</a:t>
            </a:r>
            <a:r>
              <a:rPr lang="en-SE" sz="1400">
                <a:solidFill>
                  <a:schemeClr val="bg1"/>
                </a:solidFill>
                <a:latin typeface="+mj-lt"/>
              </a:rPr>
              <a:t>alue chain</a:t>
            </a:r>
            <a:r>
              <a:rPr lang="sv-SE" sz="1400">
                <a:solidFill>
                  <a:schemeClr val="bg1"/>
                </a:solidFill>
                <a:latin typeface="+mj-lt"/>
              </a:rPr>
              <a:t> asks</a:t>
            </a:r>
            <a:endParaRPr lang="en-SE" sz="1400">
              <a:solidFill>
                <a:schemeClr val="bg1"/>
              </a:solidFill>
              <a:latin typeface="+mj-lt"/>
            </a:endParaRPr>
          </a:p>
          <a:p>
            <a:pPr marL="285750" lvl="1" indent="-285750">
              <a:buFont typeface="Arial" panose="020B0604020202020204" pitchFamily="34" charset="0"/>
              <a:buChar char="•"/>
            </a:pPr>
            <a:r>
              <a:rPr lang="en-SE" sz="1400">
                <a:solidFill>
                  <a:schemeClr val="bg1"/>
                </a:solidFill>
                <a:latin typeface="+mj-lt"/>
              </a:rPr>
              <a:t>Revise the ESRS with target to reduce</a:t>
            </a:r>
            <a:r>
              <a:rPr lang="sv-SE" sz="1400">
                <a:solidFill>
                  <a:schemeClr val="bg1"/>
                </a:solidFill>
                <a:latin typeface="+mj-lt"/>
              </a:rPr>
              <a:t> data </a:t>
            </a:r>
            <a:r>
              <a:rPr lang="sv-SE" sz="1400" err="1">
                <a:solidFill>
                  <a:schemeClr val="bg1"/>
                </a:solidFill>
                <a:latin typeface="+mj-lt"/>
              </a:rPr>
              <a:t>points</a:t>
            </a:r>
            <a:endParaRPr lang="en-SE" sz="1400">
              <a:solidFill>
                <a:schemeClr val="bg1"/>
              </a:solidFill>
              <a:latin typeface="+mj-lt"/>
            </a:endParaRPr>
          </a:p>
          <a:p>
            <a:pPr marL="285750" lvl="1" indent="-285750">
              <a:buFont typeface="Arial" panose="020B0604020202020204" pitchFamily="34" charset="0"/>
              <a:buChar char="•"/>
            </a:pPr>
            <a:r>
              <a:rPr lang="en-SE" sz="1400">
                <a:solidFill>
                  <a:schemeClr val="bg1"/>
                </a:solidFill>
                <a:latin typeface="+mj-lt"/>
              </a:rPr>
              <a:t>Remove sector specific standards</a:t>
            </a:r>
          </a:p>
          <a:p>
            <a:pPr marL="285750" lvl="1" indent="-285750">
              <a:buFont typeface="Arial" panose="020B0604020202020204" pitchFamily="34" charset="0"/>
              <a:buChar char="•"/>
            </a:pPr>
            <a:r>
              <a:rPr lang="sv-SE" sz="1400">
                <a:solidFill>
                  <a:schemeClr val="bg1"/>
                </a:solidFill>
                <a:latin typeface="+mj-lt"/>
              </a:rPr>
              <a:t>No</a:t>
            </a:r>
            <a:r>
              <a:rPr lang="en-SE" sz="1400">
                <a:solidFill>
                  <a:schemeClr val="bg1"/>
                </a:solidFill>
                <a:latin typeface="+mj-lt"/>
              </a:rPr>
              <a:t> reasonable assurance</a:t>
            </a:r>
          </a:p>
        </p:txBody>
      </p:sp>
      <p:sp>
        <p:nvSpPr>
          <p:cNvPr id="16" name="Rechthoek 11">
            <a:extLst>
              <a:ext uri="{FF2B5EF4-FFF2-40B4-BE49-F238E27FC236}">
                <a16:creationId xmlns:a16="http://schemas.microsoft.com/office/drawing/2014/main" id="{83B64517-026D-E28E-8DF3-01900F3094FD}"/>
              </a:ext>
            </a:extLst>
          </p:cNvPr>
          <p:cNvSpPr/>
          <p:nvPr/>
        </p:nvSpPr>
        <p:spPr>
          <a:xfrm>
            <a:off x="6037759" y="1743136"/>
            <a:ext cx="2807132" cy="3028888"/>
          </a:xfrm>
          <a:prstGeom prst="rect">
            <a:avLst/>
          </a:prstGeom>
          <a:noFill/>
          <a:ln w="12700" cap="flat" cmpd="sng" algn="ctr">
            <a:noFill/>
            <a:prstDash val="solid"/>
            <a:miter lim="800000"/>
          </a:ln>
          <a:effectLst/>
        </p:spPr>
        <p:txBody>
          <a:bodyPr lIns="91440" tIns="45720" rIns="91440" bIns="45720" rtlCol="0" anchor="t" anchorCtr="0"/>
          <a:lst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457189"/>
            <a:r>
              <a:rPr lang="en-GB" sz="1400" b="1" noProof="0">
                <a:solidFill>
                  <a:srgbClr val="FFFFFF"/>
                </a:solidFill>
                <a:latin typeface="Georgia"/>
              </a:rPr>
              <a:t>Taxonomy</a:t>
            </a:r>
            <a:br>
              <a:rPr lang="en-GB" sz="1400" noProof="0">
                <a:solidFill>
                  <a:srgbClr val="FFFFFF"/>
                </a:solidFill>
                <a:latin typeface="Georgia"/>
              </a:rPr>
            </a:br>
            <a:endParaRPr lang="en-GB" sz="1400" noProof="0">
              <a:solidFill>
                <a:srgbClr val="FFFFFF"/>
              </a:solidFill>
              <a:latin typeface="Georgia"/>
            </a:endParaRPr>
          </a:p>
          <a:p>
            <a:pPr marL="285750" lvl="1" indent="-285750">
              <a:buFont typeface="Arial" panose="020B0604020202020204" pitchFamily="34" charset="0"/>
              <a:buChar char="•"/>
            </a:pPr>
            <a:r>
              <a:rPr lang="sv-SE" sz="1400" err="1">
                <a:solidFill>
                  <a:srgbClr val="FFFFFF"/>
                </a:solidFill>
                <a:latin typeface="+mj-lt"/>
              </a:rPr>
              <a:t>Fewer</a:t>
            </a:r>
            <a:r>
              <a:rPr lang="sv-SE" sz="1400">
                <a:solidFill>
                  <a:srgbClr val="FFFFFF"/>
                </a:solidFill>
                <a:latin typeface="+mj-lt"/>
              </a:rPr>
              <a:t> </a:t>
            </a:r>
            <a:r>
              <a:rPr lang="sv-SE" sz="1400" err="1">
                <a:solidFill>
                  <a:srgbClr val="FFFFFF"/>
                </a:solidFill>
                <a:latin typeface="+mj-lt"/>
              </a:rPr>
              <a:t>companies</a:t>
            </a:r>
            <a:r>
              <a:rPr lang="sv-SE" sz="1400">
                <a:solidFill>
                  <a:srgbClr val="FFFFFF"/>
                </a:solidFill>
                <a:latin typeface="+mj-lt"/>
              </a:rPr>
              <a:t> to </a:t>
            </a:r>
            <a:r>
              <a:rPr lang="sv-SE" sz="1400" err="1">
                <a:solidFill>
                  <a:srgbClr val="FFFFFF"/>
                </a:solidFill>
                <a:latin typeface="+mj-lt"/>
              </a:rPr>
              <a:t>report</a:t>
            </a:r>
            <a:endParaRPr lang="en-SE" sz="1400">
              <a:solidFill>
                <a:srgbClr val="FFFFFF"/>
              </a:solidFill>
              <a:latin typeface="+mj-lt"/>
            </a:endParaRPr>
          </a:p>
          <a:p>
            <a:pPr marL="285750" lvl="1" indent="-285750">
              <a:buFont typeface="Arial" panose="020B0604020202020204" pitchFamily="34" charset="0"/>
              <a:buChar char="•"/>
            </a:pPr>
            <a:r>
              <a:rPr lang="sv-SE" sz="1400" err="1">
                <a:solidFill>
                  <a:srgbClr val="FFFFFF"/>
                </a:solidFill>
                <a:latin typeface="+mj-lt"/>
              </a:rPr>
              <a:t>Simplified</a:t>
            </a:r>
            <a:r>
              <a:rPr lang="sv-SE" sz="1400">
                <a:solidFill>
                  <a:srgbClr val="FFFFFF"/>
                </a:solidFill>
                <a:latin typeface="+mj-lt"/>
              </a:rPr>
              <a:t> templates</a:t>
            </a:r>
          </a:p>
          <a:p>
            <a:pPr marL="285750" lvl="1" indent="-285750">
              <a:buFont typeface="Arial" panose="020B0604020202020204" pitchFamily="34" charset="0"/>
              <a:buChar char="•"/>
            </a:pPr>
            <a:r>
              <a:rPr lang="sv-SE" sz="1400" err="1">
                <a:solidFill>
                  <a:srgbClr val="FFFFFF"/>
                </a:solidFill>
                <a:latin typeface="+mj-lt"/>
              </a:rPr>
              <a:t>Fewer</a:t>
            </a:r>
            <a:r>
              <a:rPr lang="sv-SE" sz="1400">
                <a:solidFill>
                  <a:srgbClr val="FFFFFF"/>
                </a:solidFill>
                <a:latin typeface="+mj-lt"/>
              </a:rPr>
              <a:t> </a:t>
            </a:r>
            <a:r>
              <a:rPr lang="sv-SE" sz="1400" err="1">
                <a:solidFill>
                  <a:srgbClr val="FFFFFF"/>
                </a:solidFill>
                <a:latin typeface="+mj-lt"/>
              </a:rPr>
              <a:t>datapoints</a:t>
            </a:r>
            <a:endParaRPr lang="en-SE" sz="1400">
              <a:solidFill>
                <a:srgbClr val="FFFFFF"/>
              </a:solidFill>
              <a:latin typeface="+mj-lt"/>
            </a:endParaRPr>
          </a:p>
          <a:p>
            <a:pPr marL="285750" lvl="1" indent="-285750">
              <a:buFont typeface="Arial" panose="020B0604020202020204" pitchFamily="34" charset="0"/>
              <a:buChar char="•"/>
            </a:pPr>
            <a:r>
              <a:rPr lang="en-GB" sz="1400">
                <a:solidFill>
                  <a:srgbClr val="FFFFFF"/>
                </a:solidFill>
                <a:latin typeface="+mj-lt"/>
              </a:rPr>
              <a:t>Materiality threshold</a:t>
            </a:r>
            <a:endParaRPr lang="en-SE" sz="1400">
              <a:solidFill>
                <a:srgbClr val="FFFFFF"/>
              </a:solidFill>
              <a:latin typeface="+mj-lt"/>
            </a:endParaRPr>
          </a:p>
          <a:p>
            <a:pPr marL="285750" lvl="1" indent="-285750">
              <a:buFont typeface="Arial" panose="020B0604020202020204" pitchFamily="34" charset="0"/>
              <a:buChar char="•"/>
            </a:pPr>
            <a:r>
              <a:rPr lang="en-GB" sz="1400">
                <a:solidFill>
                  <a:srgbClr val="FFFFFF"/>
                </a:solidFill>
                <a:latin typeface="+mj-lt"/>
              </a:rPr>
              <a:t>Simplify the Green Asset Ratio</a:t>
            </a:r>
            <a:endParaRPr lang="en-SE" sz="1400">
              <a:solidFill>
                <a:srgbClr val="FFFFFF"/>
              </a:solidFill>
              <a:latin typeface="+mj-lt"/>
            </a:endParaRPr>
          </a:p>
          <a:p>
            <a:pPr marL="285750" lvl="1" indent="-285750">
              <a:buFont typeface="Arial" panose="020B0604020202020204" pitchFamily="34" charset="0"/>
              <a:buChar char="•"/>
            </a:pPr>
            <a:r>
              <a:rPr lang="en-GB" sz="1400">
                <a:solidFill>
                  <a:srgbClr val="FFFFFF"/>
                </a:solidFill>
                <a:latin typeface="+mj-lt"/>
              </a:rPr>
              <a:t>Simplify the “Do No Significant Harm” requirement</a:t>
            </a:r>
            <a:endParaRPr lang="en-SE" sz="1400">
              <a:solidFill>
                <a:srgbClr val="FFFFFF"/>
              </a:solidFill>
              <a:latin typeface="+mj-lt"/>
            </a:endParaRPr>
          </a:p>
          <a:p>
            <a:pPr algn="l"/>
            <a:endParaRPr lang="en-US" sz="1400">
              <a:solidFill>
                <a:srgbClr val="FFFFFF"/>
              </a:solidFill>
              <a:latin typeface="+mj-lt"/>
            </a:endParaRPr>
          </a:p>
          <a:p>
            <a:pPr algn="l"/>
            <a:endParaRPr lang="en-GB" sz="1400" i="0" noProof="0">
              <a:solidFill>
                <a:srgbClr val="FFFFFF"/>
              </a:solidFill>
              <a:effectLst/>
              <a:latin typeface="+mj-lt"/>
            </a:endParaRPr>
          </a:p>
          <a:p>
            <a:pPr algn="ctr"/>
            <a:endParaRPr lang="en-US" sz="1400">
              <a:solidFill>
                <a:srgbClr val="FFFFFF"/>
              </a:solidFill>
            </a:endParaRPr>
          </a:p>
          <a:p>
            <a:pPr defTabSz="457189"/>
            <a:endParaRPr lang="en-GB" sz="1400" noProof="0">
              <a:solidFill>
                <a:srgbClr val="FFFFFF"/>
              </a:solidFill>
              <a:latin typeface="Georgia" panose="02040502050405020303" pitchFamily="18" charset="0"/>
            </a:endParaRPr>
          </a:p>
        </p:txBody>
      </p:sp>
      <p:pic>
        <p:nvPicPr>
          <p:cNvPr id="23" name="Kuva 22" descr="Salkku ääriviiva">
            <a:extLst>
              <a:ext uri="{FF2B5EF4-FFF2-40B4-BE49-F238E27FC236}">
                <a16:creationId xmlns:a16="http://schemas.microsoft.com/office/drawing/2014/main" id="{276F7EC5-EB8B-57EF-19A2-065786BB763E}"/>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185921" y="994991"/>
            <a:ext cx="643903" cy="610509"/>
          </a:xfrm>
          <a:prstGeom prst="rect">
            <a:avLst/>
          </a:prstGeom>
        </p:spPr>
      </p:pic>
      <p:pic>
        <p:nvPicPr>
          <p:cNvPr id="24" name="Kuva 23" descr="Asiakirja ääriviiva">
            <a:extLst>
              <a:ext uri="{FF2B5EF4-FFF2-40B4-BE49-F238E27FC236}">
                <a16:creationId xmlns:a16="http://schemas.microsoft.com/office/drawing/2014/main" id="{5BDB0F6A-4E1A-65F2-D3F5-8419CECBA7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234195" y="994991"/>
            <a:ext cx="675609" cy="640571"/>
          </a:xfrm>
          <a:prstGeom prst="rect">
            <a:avLst/>
          </a:prstGeom>
        </p:spPr>
      </p:pic>
      <p:pic>
        <p:nvPicPr>
          <p:cNvPr id="25" name="Kuva 24" descr="Aukko ääriviiva">
            <a:extLst>
              <a:ext uri="{FF2B5EF4-FFF2-40B4-BE49-F238E27FC236}">
                <a16:creationId xmlns:a16="http://schemas.microsoft.com/office/drawing/2014/main" id="{86130EC2-896D-0F59-009B-374C7904B65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90608" y="964929"/>
            <a:ext cx="672513" cy="637635"/>
          </a:xfrm>
          <a:prstGeom prst="rect">
            <a:avLst/>
          </a:prstGeom>
        </p:spPr>
      </p:pic>
    </p:spTree>
    <p:extLst>
      <p:ext uri="{BB962C8B-B14F-4D97-AF65-F5344CB8AC3E}">
        <p14:creationId xmlns:p14="http://schemas.microsoft.com/office/powerpoint/2010/main" val="5939457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D8E6E7FA-2427-62BA-C13E-01AD15920BD9}"/>
              </a:ext>
            </a:extLst>
          </p:cNvPr>
          <p:cNvSpPr>
            <a:spLocks noGrp="1"/>
          </p:cNvSpPr>
          <p:nvPr>
            <p:ph type="sldNum" sz="quarter" idx="12"/>
          </p:nvPr>
        </p:nvSpPr>
        <p:spPr/>
        <p:txBody>
          <a:bodyPr/>
          <a:lstStyle/>
          <a:p>
            <a:fld id="{C4B6D6C4-FC56-B942-8CAF-D9B595FF1F43}" type="slidenum">
              <a:rPr lang="sv-SE" smtClean="0"/>
              <a:pPr/>
              <a:t>8</a:t>
            </a:fld>
            <a:endParaRPr lang="sv-SE"/>
          </a:p>
        </p:txBody>
      </p:sp>
      <p:sp>
        <p:nvSpPr>
          <p:cNvPr id="3" name="Otsikko 2">
            <a:extLst>
              <a:ext uri="{FF2B5EF4-FFF2-40B4-BE49-F238E27FC236}">
                <a16:creationId xmlns:a16="http://schemas.microsoft.com/office/drawing/2014/main" id="{40E4FC8F-19C3-43D2-03D6-523EA02DA2FD}"/>
              </a:ext>
            </a:extLst>
          </p:cNvPr>
          <p:cNvSpPr>
            <a:spLocks noGrp="1"/>
          </p:cNvSpPr>
          <p:nvPr>
            <p:ph type="title"/>
          </p:nvPr>
        </p:nvSpPr>
        <p:spPr>
          <a:xfrm>
            <a:off x="125433" y="239720"/>
            <a:ext cx="5493590" cy="525044"/>
          </a:xfrm>
        </p:spPr>
        <p:txBody>
          <a:bodyPr/>
          <a:lstStyle/>
          <a:p>
            <a:r>
              <a:rPr lang="fi-FI" err="1"/>
              <a:t>Omnibus</a:t>
            </a:r>
            <a:r>
              <a:rPr lang="fi-FI"/>
              <a:t> ja arvoketju</a:t>
            </a:r>
            <a:endParaRPr lang="en-US"/>
          </a:p>
        </p:txBody>
      </p:sp>
      <p:sp>
        <p:nvSpPr>
          <p:cNvPr id="4" name="Sisällön paikkamerkki 3">
            <a:extLst>
              <a:ext uri="{FF2B5EF4-FFF2-40B4-BE49-F238E27FC236}">
                <a16:creationId xmlns:a16="http://schemas.microsoft.com/office/drawing/2014/main" id="{83792E44-F12E-DBAC-CAFF-A24988635C49}"/>
              </a:ext>
            </a:extLst>
          </p:cNvPr>
          <p:cNvSpPr>
            <a:spLocks noGrp="1"/>
          </p:cNvSpPr>
          <p:nvPr>
            <p:ph sz="quarter" idx="13"/>
          </p:nvPr>
        </p:nvSpPr>
        <p:spPr>
          <a:xfrm>
            <a:off x="358207" y="936300"/>
            <a:ext cx="4602950" cy="3967480"/>
          </a:xfrm>
        </p:spPr>
        <p:txBody>
          <a:bodyPr/>
          <a:lstStyle/>
          <a:p>
            <a:pPr lvl="1">
              <a:buFont typeface="Arial" panose="020B0604020202020204" pitchFamily="34" charset="0"/>
              <a:buChar char="•"/>
            </a:pPr>
            <a:r>
              <a:rPr lang="fi-FI"/>
              <a:t>Edelleen on tunnistettava olennaiset riskit ja -vaikutukset arvoketjuissa.</a:t>
            </a:r>
          </a:p>
          <a:p>
            <a:pPr lvl="1">
              <a:buFont typeface="Arial" panose="020B0604020202020204" pitchFamily="34" charset="0"/>
              <a:buChar char="•"/>
            </a:pPr>
            <a:r>
              <a:rPr lang="fi-FI"/>
              <a:t>Nyt yritetään vähentää hallinnollista taakkaa erityisesti pk-yritysten osalta. Sen tarkempi sisältö vielä tarkentuu (</a:t>
            </a:r>
            <a:r>
              <a:rPr lang="fi-FI" err="1">
                <a:solidFill>
                  <a:schemeClr val="accent1">
                    <a:lumMod val="60000"/>
                    <a:lumOff val="40000"/>
                  </a:schemeClr>
                </a:solidFill>
              </a:rPr>
              <a:t>value-chain-cap</a:t>
            </a:r>
            <a:r>
              <a:rPr lang="fi-FI"/>
              <a:t>)</a:t>
            </a:r>
          </a:p>
          <a:p>
            <a:pPr marL="2250" lvl="1" indent="0">
              <a:buNone/>
            </a:pPr>
            <a:r>
              <a:rPr lang="fi-FI" b="1"/>
              <a:t>	Oikeasuhteisuus: </a:t>
            </a:r>
            <a:r>
              <a:rPr lang="fi-FI"/>
              <a:t>Pk-yritysten ei tarvitse toimittaa 	laajoja tai erittäin yksityiskohtaisia kestävyystietoja.</a:t>
            </a:r>
          </a:p>
          <a:p>
            <a:pPr marL="2250" lvl="1" indent="0">
              <a:buNone/>
            </a:pPr>
            <a:r>
              <a:rPr lang="fi-FI" b="1"/>
              <a:t>	Asteittainen käyttöönotto</a:t>
            </a:r>
            <a:r>
              <a:rPr lang="fi-FI"/>
              <a:t>: On tunnistettu, että </a:t>
            </a:r>
            <a:r>
              <a:rPr lang="fi-FI" err="1"/>
              <a:t>pk-</a:t>
            </a:r>
            <a:r>
              <a:rPr lang="fi-FI"/>
              <a:t>	yritykset saattavat tarvita lisäaikaa sopeutuakseen 	kestävän kehityksen raportoinnin vaatimuksiin.</a:t>
            </a:r>
          </a:p>
          <a:p>
            <a:pPr lvl="1"/>
            <a:r>
              <a:rPr lang="fi-FI"/>
              <a:t>Julkisesti noteerattuihin pk-yrityksiin sovelletaan kevyempiä raportointivelvoitteita. Vasta 2028 astuisi kakkosaallon yrityksille voimaan. </a:t>
            </a:r>
          </a:p>
          <a:p>
            <a:pPr lvl="1">
              <a:buFont typeface="Arial" panose="020B0604020202020204" pitchFamily="34" charset="0"/>
              <a:buChar char="•"/>
            </a:pPr>
            <a:r>
              <a:rPr lang="fi-FI" err="1"/>
              <a:t>CSRDn</a:t>
            </a:r>
            <a:r>
              <a:rPr lang="fi-FI"/>
              <a:t> tärkeään kumppaniin </a:t>
            </a:r>
            <a:r>
              <a:rPr lang="fi-FI" b="1" err="1"/>
              <a:t>CSDDD:seen</a:t>
            </a:r>
            <a:r>
              <a:rPr lang="fi-FI" b="1"/>
              <a:t> </a:t>
            </a:r>
            <a:r>
              <a:rPr lang="fi-FI"/>
              <a:t>ehdotetaan, että yritykset tunnistavat ja lieventävät aktiivisesti ihmisoikeus- ja ympäristöriskejä arvoketjuissaan </a:t>
            </a:r>
            <a:r>
              <a:rPr lang="fi-FI">
                <a:solidFill>
                  <a:schemeClr val="accent1">
                    <a:lumMod val="60000"/>
                    <a:lumOff val="40000"/>
                  </a:schemeClr>
                </a:solidFill>
              </a:rPr>
              <a:t>vain tason 1 osalta</a:t>
            </a:r>
            <a:r>
              <a:rPr lang="fi-FI"/>
              <a:t>.</a:t>
            </a:r>
          </a:p>
          <a:p>
            <a:pPr marL="2250" lvl="1" indent="0">
              <a:buNone/>
            </a:pPr>
            <a:endParaRPr lang="fi-FI"/>
          </a:p>
        </p:txBody>
      </p:sp>
      <p:pic>
        <p:nvPicPr>
          <p:cNvPr id="1028" name="Picture 4">
            <a:extLst>
              <a:ext uri="{FF2B5EF4-FFF2-40B4-BE49-F238E27FC236}">
                <a16:creationId xmlns:a16="http://schemas.microsoft.com/office/drawing/2014/main" id="{C6D15B4E-6A37-141E-481D-A38FEBAC1CEA}"/>
              </a:ext>
            </a:extLst>
          </p:cNvPr>
          <p:cNvPicPr>
            <a:picLocks noChangeAspect="1" noChangeArrowheads="1"/>
          </p:cNvPicPr>
          <p:nvPr/>
        </p:nvPicPr>
        <p:blipFill rotWithShape="1">
          <a:blip r:embed="rId3" cstate="screen">
            <a:duotone>
              <a:schemeClr val="accent1">
                <a:shade val="45000"/>
                <a:satMod val="135000"/>
              </a:schemeClr>
              <a:prstClr val="white"/>
            </a:duotone>
            <a:extLst>
              <a:ext uri="{BEBA8EAE-BF5A-486C-A8C5-ECC9F3942E4B}">
                <a14:imgProps xmlns:a14="http://schemas.microsoft.com/office/drawing/2010/main">
                  <a14:imgLayer r:embed="rId4">
                    <a14:imgEffect>
                      <a14:brightnessContrast bright="20000" contrast="-20000"/>
                    </a14:imgEffect>
                  </a14:imgLayer>
                </a14:imgProps>
              </a:ext>
              <a:ext uri="{28A0092B-C50C-407E-A947-70E740481C1C}">
                <a14:useLocalDpi xmlns:a14="http://schemas.microsoft.com/office/drawing/2010/main"/>
              </a:ext>
            </a:extLst>
          </a:blip>
          <a:srcRect/>
          <a:stretch/>
        </p:blipFill>
        <p:spPr bwMode="auto">
          <a:xfrm>
            <a:off x="5193931" y="0"/>
            <a:ext cx="4008519"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5852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numeron paikkamerkki 1">
            <a:extLst>
              <a:ext uri="{FF2B5EF4-FFF2-40B4-BE49-F238E27FC236}">
                <a16:creationId xmlns:a16="http://schemas.microsoft.com/office/drawing/2014/main" id="{78277C7C-AE23-17B2-9AC7-758EF6918BC8}"/>
              </a:ext>
            </a:extLst>
          </p:cNvPr>
          <p:cNvSpPr>
            <a:spLocks noGrp="1"/>
          </p:cNvSpPr>
          <p:nvPr>
            <p:ph type="sldNum" sz="quarter" idx="12"/>
          </p:nvPr>
        </p:nvSpPr>
        <p:spPr>
          <a:xfrm>
            <a:off x="8222251" y="4830059"/>
            <a:ext cx="411540" cy="273844"/>
          </a:xfrm>
        </p:spPr>
        <p:txBody>
          <a:bodyPr/>
          <a:lstStyle/>
          <a:p>
            <a:fld id="{C4B6D6C4-FC56-B942-8CAF-D9B595FF1F43}" type="slidenum">
              <a:rPr lang="sv-SE" smtClean="0"/>
              <a:pPr/>
              <a:t>9</a:t>
            </a:fld>
            <a:endParaRPr lang="sv-SE"/>
          </a:p>
        </p:txBody>
      </p:sp>
      <p:sp>
        <p:nvSpPr>
          <p:cNvPr id="3" name="Otsikko 2">
            <a:extLst>
              <a:ext uri="{FF2B5EF4-FFF2-40B4-BE49-F238E27FC236}">
                <a16:creationId xmlns:a16="http://schemas.microsoft.com/office/drawing/2014/main" id="{2B70EF0C-5175-22AE-FB98-577F07EC5290}"/>
              </a:ext>
            </a:extLst>
          </p:cNvPr>
          <p:cNvSpPr>
            <a:spLocks noGrp="1"/>
          </p:cNvSpPr>
          <p:nvPr>
            <p:ph type="title"/>
          </p:nvPr>
        </p:nvSpPr>
        <p:spPr>
          <a:xfrm>
            <a:off x="125433" y="239720"/>
            <a:ext cx="8594724" cy="525044"/>
          </a:xfrm>
        </p:spPr>
        <p:txBody>
          <a:bodyPr/>
          <a:lstStyle/>
          <a:p>
            <a:r>
              <a:rPr lang="fi-FI"/>
              <a:t>Elefantista huolimatta arvoketju on ymmärrettävä, koska…</a:t>
            </a:r>
            <a:endParaRPr lang="en-US"/>
          </a:p>
        </p:txBody>
      </p:sp>
      <p:sp>
        <p:nvSpPr>
          <p:cNvPr id="5" name="Sisällön paikkamerkki 3">
            <a:extLst>
              <a:ext uri="{FF2B5EF4-FFF2-40B4-BE49-F238E27FC236}">
                <a16:creationId xmlns:a16="http://schemas.microsoft.com/office/drawing/2014/main" id="{936A04CC-7981-0E11-920D-8D1BCBF6525D}"/>
              </a:ext>
            </a:extLst>
          </p:cNvPr>
          <p:cNvSpPr txBox="1">
            <a:spLocks/>
          </p:cNvSpPr>
          <p:nvPr/>
        </p:nvSpPr>
        <p:spPr>
          <a:xfrm>
            <a:off x="1946938" y="1014274"/>
            <a:ext cx="6752532" cy="3035212"/>
          </a:xfrm>
          <a:prstGeom prst="rect">
            <a:avLst/>
          </a:prstGeom>
        </p:spPr>
        <p:txBody>
          <a:bodyPr vert="horz" lIns="91440" tIns="45720" rIns="91440" bIns="45720" rtlCol="0">
            <a:noAutofit/>
          </a:bodyPr>
          <a:lstStyle>
            <a:lvl1pPr marL="0" indent="0" algn="l" defTabSz="457200" rtl="0" eaLnBrk="1" latinLnBrk="0" hangingPunct="1">
              <a:lnSpc>
                <a:spcPct val="100000"/>
              </a:lnSpc>
              <a:spcBef>
                <a:spcPct val="20000"/>
              </a:spcBef>
              <a:buFont typeface="Arial"/>
              <a:buNone/>
              <a:defRPr sz="1400" b="0" i="0" kern="1200">
                <a:solidFill>
                  <a:schemeClr val="tx1"/>
                </a:solidFill>
                <a:latin typeface="Georgia"/>
                <a:ea typeface="+mn-ea"/>
                <a:cs typeface="Georgia"/>
              </a:defRPr>
            </a:lvl1pPr>
            <a:lvl2pPr marL="288000" indent="-285750" algn="l" defTabSz="457200" rtl="0" eaLnBrk="1" latinLnBrk="0" hangingPunct="1">
              <a:lnSpc>
                <a:spcPct val="100000"/>
              </a:lnSpc>
              <a:spcBef>
                <a:spcPct val="20000"/>
              </a:spcBef>
              <a:buFont typeface="Arial"/>
              <a:buChar char="–"/>
              <a:defRPr sz="1200" b="0" i="0" kern="1200">
                <a:solidFill>
                  <a:schemeClr val="tx1"/>
                </a:solidFill>
                <a:latin typeface="Georgia"/>
                <a:ea typeface="+mn-ea"/>
                <a:cs typeface="Georgia"/>
              </a:defRPr>
            </a:lvl2pPr>
            <a:lvl3pPr marL="396000" indent="-228600" algn="l" defTabSz="457200" rtl="0" eaLnBrk="1" latinLnBrk="0" hangingPunct="1">
              <a:lnSpc>
                <a:spcPct val="100000"/>
              </a:lnSpc>
              <a:spcBef>
                <a:spcPct val="20000"/>
              </a:spcBef>
              <a:buFont typeface="Arial"/>
              <a:buChar char="•"/>
              <a:defRPr sz="1100" b="0" i="0" kern="1200">
                <a:solidFill>
                  <a:schemeClr val="tx1"/>
                </a:solidFill>
                <a:latin typeface="Georgia"/>
                <a:ea typeface="+mn-ea"/>
                <a:cs typeface="Georgia"/>
              </a:defRPr>
            </a:lvl3pPr>
            <a:lvl4pPr marL="504000" indent="-228600" algn="l" defTabSz="457200" rtl="0" eaLnBrk="1" latinLnBrk="0" hangingPunct="1">
              <a:lnSpc>
                <a:spcPct val="100000"/>
              </a:lnSpc>
              <a:spcBef>
                <a:spcPct val="20000"/>
              </a:spcBef>
              <a:buFont typeface="Arial"/>
              <a:buChar char="–"/>
              <a:defRPr sz="1050" b="0" i="0" kern="1200">
                <a:solidFill>
                  <a:schemeClr val="tx1"/>
                </a:solidFill>
                <a:latin typeface="Georgia"/>
                <a:ea typeface="+mn-ea"/>
                <a:cs typeface="Georgia"/>
              </a:defRPr>
            </a:lvl4pPr>
            <a:lvl5pPr marL="612000" indent="-228600" algn="l" defTabSz="457200" rtl="0" eaLnBrk="1" latinLnBrk="0" hangingPunct="1">
              <a:lnSpc>
                <a:spcPct val="100000"/>
              </a:lnSpc>
              <a:spcBef>
                <a:spcPct val="20000"/>
              </a:spcBef>
              <a:buFont typeface="Arial"/>
              <a:buChar char="»"/>
              <a:defRPr sz="1000" b="0" i="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fi-FI" b="1" dirty="0">
                <a:solidFill>
                  <a:schemeClr val="accent3"/>
                </a:solidFill>
              </a:rPr>
              <a:t>Se on järkevää: </a:t>
            </a:r>
            <a:r>
              <a:rPr lang="fi-FI" dirty="0"/>
              <a:t>Tunnistamalla koko arvoketjusi näet toimintaympäristösi ja siihen liittyvät riskit. Lyhytnäköinen voitontavoittelu (ja katseen kohdistuminen vain </a:t>
            </a:r>
            <a:r>
              <a:rPr lang="fi-FI" dirty="0" err="1"/>
              <a:t>tier</a:t>
            </a:r>
            <a:r>
              <a:rPr lang="fi-FI" dirty="0"/>
              <a:t> 1) vastuullisuuden kustannuksella voi johtaa pitkän aikavälin ongelmiin. </a:t>
            </a:r>
          </a:p>
          <a:p>
            <a:endParaRPr lang="fi-FI" dirty="0"/>
          </a:p>
          <a:p>
            <a:r>
              <a:rPr lang="fi-FI" b="1" dirty="0">
                <a:solidFill>
                  <a:schemeClr val="accent3"/>
                </a:solidFill>
              </a:rPr>
              <a:t>Kaverit tykkää</a:t>
            </a:r>
            <a:r>
              <a:rPr lang="fi-FI" dirty="0"/>
              <a:t>: Asiakkaat, kumppanit, sijoittajat arvostavat vastuullisia toimijoita ja haluavat tehdä yhteistyötä yritysten kanssa, jotka tietävät, missä toimivat ja miten he vaikuttavat ympäristöönsä. Tuntemalla esimerkiksi toimittajat pidemmälle kuin vain </a:t>
            </a:r>
            <a:r>
              <a:rPr lang="fi-FI" dirty="0" err="1"/>
              <a:t>tier</a:t>
            </a:r>
            <a:r>
              <a:rPr lang="fi-FI" dirty="0"/>
              <a:t> 1 saakka, </a:t>
            </a:r>
            <a:r>
              <a:rPr lang="fi-FI" dirty="0" err="1"/>
              <a:t>välttät</a:t>
            </a:r>
            <a:r>
              <a:rPr lang="fi-FI" dirty="0"/>
              <a:t> liiketoiminnan häiriöitä ja varmistaa vastuulliset hankinnat. </a:t>
            </a:r>
          </a:p>
          <a:p>
            <a:endParaRPr lang="fi-FI" dirty="0">
              <a:solidFill>
                <a:schemeClr val="accent3"/>
              </a:solidFill>
            </a:endParaRPr>
          </a:p>
          <a:p>
            <a:r>
              <a:rPr lang="en-US" b="1" dirty="0">
                <a:solidFill>
                  <a:schemeClr val="accent3"/>
                </a:solidFill>
              </a:rPr>
              <a:t>Oma </a:t>
            </a:r>
            <a:r>
              <a:rPr lang="en-US" b="1" dirty="0" err="1">
                <a:solidFill>
                  <a:schemeClr val="accent3"/>
                </a:solidFill>
              </a:rPr>
              <a:t>oksaa</a:t>
            </a:r>
            <a:r>
              <a:rPr lang="en-US" b="1" dirty="0">
                <a:solidFill>
                  <a:schemeClr val="accent3"/>
                </a:solidFill>
              </a:rPr>
              <a:t> </a:t>
            </a:r>
            <a:r>
              <a:rPr lang="en-US" b="1" dirty="0" err="1">
                <a:solidFill>
                  <a:schemeClr val="accent3"/>
                </a:solidFill>
              </a:rPr>
              <a:t>ei</a:t>
            </a:r>
            <a:r>
              <a:rPr lang="en-US" b="1" dirty="0">
                <a:solidFill>
                  <a:schemeClr val="accent3"/>
                </a:solidFill>
              </a:rPr>
              <a:t> </a:t>
            </a:r>
            <a:r>
              <a:rPr lang="en-US" b="1" dirty="0" err="1">
                <a:solidFill>
                  <a:schemeClr val="accent3"/>
                </a:solidFill>
              </a:rPr>
              <a:t>kannata</a:t>
            </a:r>
            <a:r>
              <a:rPr lang="en-US" b="1" dirty="0">
                <a:solidFill>
                  <a:schemeClr val="accent3"/>
                </a:solidFill>
              </a:rPr>
              <a:t> </a:t>
            </a:r>
            <a:r>
              <a:rPr lang="en-US" b="1" dirty="0" err="1">
                <a:solidFill>
                  <a:schemeClr val="accent3"/>
                </a:solidFill>
              </a:rPr>
              <a:t>sahata</a:t>
            </a:r>
            <a:r>
              <a:rPr lang="fi-FI" b="1" dirty="0">
                <a:solidFill>
                  <a:schemeClr val="accent3"/>
                </a:solidFill>
              </a:rPr>
              <a:t>: </a:t>
            </a:r>
            <a:r>
              <a:rPr lang="fi-FI" dirty="0"/>
              <a:t>Vaikka laki ei tue, niin kyllä yrityksesi kannattaa toimia tavalla, joka ei tuhoa ihmisoikeuksia ja ympäristöä. Tuntemalla on arvoketjusi et tuho myöskään resursseja, joista liiketoimintasi riippuu.</a:t>
            </a:r>
          </a:p>
          <a:p>
            <a:pPr algn="ctr"/>
            <a:endParaRPr lang="fi-FI" dirty="0">
              <a:sym typeface="Wingdings" panose="05000000000000000000" pitchFamily="2" charset="2"/>
            </a:endParaRPr>
          </a:p>
          <a:p>
            <a:pPr algn="ctr"/>
            <a:endParaRPr lang="fi-FI" sz="1800" b="1" dirty="0">
              <a:solidFill>
                <a:schemeClr val="accent3"/>
              </a:solidFill>
              <a:sym typeface="Wingdings" panose="05000000000000000000" pitchFamily="2" charset="2"/>
            </a:endParaRPr>
          </a:p>
          <a:p>
            <a:endParaRPr lang="fi-FI" dirty="0"/>
          </a:p>
          <a:p>
            <a:endParaRPr lang="fi-FI" dirty="0"/>
          </a:p>
          <a:p>
            <a:endParaRPr lang="fi-FI" dirty="0"/>
          </a:p>
          <a:p>
            <a:endParaRPr lang="fi-FI" dirty="0"/>
          </a:p>
          <a:p>
            <a:endParaRPr lang="fi-FI" dirty="0"/>
          </a:p>
          <a:p>
            <a:endParaRPr lang="en-US" dirty="0"/>
          </a:p>
        </p:txBody>
      </p:sp>
      <p:pic>
        <p:nvPicPr>
          <p:cNvPr id="6" name="Kuva 5" descr="Tanssi ääriviiva">
            <a:extLst>
              <a:ext uri="{FF2B5EF4-FFF2-40B4-BE49-F238E27FC236}">
                <a16:creationId xmlns:a16="http://schemas.microsoft.com/office/drawing/2014/main" id="{0A551D52-3F79-0E7C-4A77-12DA6DAC0C1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35110" y="2070057"/>
            <a:ext cx="826617" cy="826617"/>
          </a:xfrm>
          <a:prstGeom prst="rect">
            <a:avLst/>
          </a:prstGeom>
        </p:spPr>
      </p:pic>
      <p:pic>
        <p:nvPicPr>
          <p:cNvPr id="7" name="Kuva 6" descr="Pää ja hammaspyörät ääriviiva">
            <a:extLst>
              <a:ext uri="{FF2B5EF4-FFF2-40B4-BE49-F238E27FC236}">
                <a16:creationId xmlns:a16="http://schemas.microsoft.com/office/drawing/2014/main" id="{FE5EAE1B-94F7-BF80-6B70-D843AD5F015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7942" y="1004067"/>
            <a:ext cx="728802" cy="728802"/>
          </a:xfrm>
          <a:prstGeom prst="rect">
            <a:avLst/>
          </a:prstGeom>
        </p:spPr>
      </p:pic>
      <p:pic>
        <p:nvPicPr>
          <p:cNvPr id="10" name="Kuva 9" descr="Oliivipuun oksa ääriviiva">
            <a:extLst>
              <a:ext uri="{FF2B5EF4-FFF2-40B4-BE49-F238E27FC236}">
                <a16:creationId xmlns:a16="http://schemas.microsoft.com/office/drawing/2014/main" id="{C32BC359-68F7-4EBF-A18C-A904FB1EF7C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37942" y="3296595"/>
            <a:ext cx="663155" cy="663155"/>
          </a:xfrm>
          <a:prstGeom prst="rect">
            <a:avLst/>
          </a:prstGeom>
        </p:spPr>
      </p:pic>
      <p:pic>
        <p:nvPicPr>
          <p:cNvPr id="12" name="Kuva 11" descr="Toista tasaisella täytöllä">
            <a:extLst>
              <a:ext uri="{FF2B5EF4-FFF2-40B4-BE49-F238E27FC236}">
                <a16:creationId xmlns:a16="http://schemas.microsoft.com/office/drawing/2014/main" id="{E36218E6-EAF2-AA44-BBBD-A83E6D12AB5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400000">
            <a:off x="4979430" y="4129226"/>
            <a:ext cx="528514" cy="528514"/>
          </a:xfrm>
          <a:prstGeom prst="rect">
            <a:avLst/>
          </a:prstGeom>
        </p:spPr>
      </p:pic>
      <p:pic>
        <p:nvPicPr>
          <p:cNvPr id="13" name="Kuva 12" descr="Toista tasaisella täytöllä">
            <a:extLst>
              <a:ext uri="{FF2B5EF4-FFF2-40B4-BE49-F238E27FC236}">
                <a16:creationId xmlns:a16="http://schemas.microsoft.com/office/drawing/2014/main" id="{8F5B22FA-10C9-BA1B-46C2-FF11764B1E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400000">
            <a:off x="3830524" y="4129226"/>
            <a:ext cx="528514" cy="528514"/>
          </a:xfrm>
          <a:prstGeom prst="rect">
            <a:avLst/>
          </a:prstGeom>
        </p:spPr>
      </p:pic>
      <p:pic>
        <p:nvPicPr>
          <p:cNvPr id="14" name="Kuva 13" descr="Toista tasaisella täytöllä">
            <a:extLst>
              <a:ext uri="{FF2B5EF4-FFF2-40B4-BE49-F238E27FC236}">
                <a16:creationId xmlns:a16="http://schemas.microsoft.com/office/drawing/2014/main" id="{87D8F3D7-B96D-6CFB-FD13-5C39A22F661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400000">
            <a:off x="4404977" y="4129226"/>
            <a:ext cx="528514" cy="528514"/>
          </a:xfrm>
          <a:prstGeom prst="rect">
            <a:avLst/>
          </a:prstGeom>
        </p:spPr>
      </p:pic>
      <p:sp>
        <p:nvSpPr>
          <p:cNvPr id="8" name="Tekstiruutu 7">
            <a:extLst>
              <a:ext uri="{FF2B5EF4-FFF2-40B4-BE49-F238E27FC236}">
                <a16:creationId xmlns:a16="http://schemas.microsoft.com/office/drawing/2014/main" id="{CEA9D1F2-BCBF-2EE8-6271-88EC6B925427}"/>
              </a:ext>
            </a:extLst>
          </p:cNvPr>
          <p:cNvSpPr txBox="1"/>
          <p:nvPr/>
        </p:nvSpPr>
        <p:spPr>
          <a:xfrm>
            <a:off x="2431773" y="4657740"/>
            <a:ext cx="4572000" cy="369332"/>
          </a:xfrm>
          <a:prstGeom prst="rect">
            <a:avLst/>
          </a:prstGeom>
          <a:noFill/>
        </p:spPr>
        <p:txBody>
          <a:bodyPr wrap="square">
            <a:spAutoFit/>
          </a:bodyPr>
          <a:lstStyle/>
          <a:p>
            <a:pPr algn="ctr"/>
            <a:r>
              <a:rPr lang="fi-FI" sz="1800" b="1" dirty="0">
                <a:solidFill>
                  <a:schemeClr val="accent3"/>
                </a:solidFill>
                <a:sym typeface="Wingdings" panose="05000000000000000000" pitchFamily="2" charset="2"/>
              </a:rPr>
              <a:t>Strategista ajattelua</a:t>
            </a:r>
            <a:endParaRPr lang="fi-FI" sz="1800" b="1" dirty="0">
              <a:solidFill>
                <a:schemeClr val="accent3"/>
              </a:solidFill>
            </a:endParaRPr>
          </a:p>
        </p:txBody>
      </p:sp>
    </p:spTree>
    <p:extLst>
      <p:ext uri="{BB962C8B-B14F-4D97-AF65-F5344CB8AC3E}">
        <p14:creationId xmlns:p14="http://schemas.microsoft.com/office/powerpoint/2010/main" val="3858218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4"/>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nact Powerpoint_16.9_mall_Burgees">
  <a:themeElements>
    <a:clrScheme name="Enact">
      <a:dk1>
        <a:sysClr val="windowText" lastClr="000000"/>
      </a:dk1>
      <a:lt1>
        <a:sysClr val="window" lastClr="FFFFFF"/>
      </a:lt1>
      <a:dk2>
        <a:srgbClr val="501E2D"/>
      </a:dk2>
      <a:lt2>
        <a:srgbClr val="967B84"/>
      </a:lt2>
      <a:accent1>
        <a:srgbClr val="501E2D"/>
      </a:accent1>
      <a:accent2>
        <a:srgbClr val="967B84"/>
      </a:accent2>
      <a:accent3>
        <a:srgbClr val="FF6E4B"/>
      </a:accent3>
      <a:accent4>
        <a:srgbClr val="FAA693"/>
      </a:accent4>
      <a:accent5>
        <a:srgbClr val="B4916C"/>
      </a:accent5>
      <a:accent6>
        <a:srgbClr val="DED8CB"/>
      </a:accent6>
      <a:hlink>
        <a:srgbClr val="000000"/>
      </a:hlink>
      <a:folHlink>
        <a:srgbClr val="7D7F83"/>
      </a:folHlink>
    </a:clrScheme>
    <a:fontScheme name="Custom 4">
      <a:majorFont>
        <a:latin typeface="Georgi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lumMod val="20000"/>
            <a:lumOff val="80000"/>
          </a:schemeClr>
        </a:solidFill>
        <a:ln>
          <a:noFill/>
        </a:ln>
        <a:effectLst/>
      </a:spPr>
      <a:bodyPr rtlCol="0" anchor="ctr"/>
      <a:lstStyle>
        <a:defPPr algn="ctr">
          <a:defRPr dirty="0"/>
        </a:defPPr>
      </a:lstStyle>
      <a:style>
        <a:lnRef idx="1">
          <a:schemeClr val="accent1"/>
        </a:lnRef>
        <a:fillRef idx="3">
          <a:schemeClr val="accent1"/>
        </a:fillRef>
        <a:effectRef idx="2">
          <a:schemeClr val="accent1"/>
        </a:effectRef>
        <a:fontRef idx="minor">
          <a:schemeClr val="lt1"/>
        </a:fontRef>
      </a:style>
    </a:spDef>
    <a:lnDef>
      <a:spPr>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noAutofit/>
      </a:bodyPr>
      <a:lstStyle>
        <a:defPPr algn="l">
          <a:defRPr sz="1400" dirty="0" smtClean="0"/>
        </a:defPPr>
      </a:lstStyle>
    </a:txDef>
  </a:objectDefaults>
  <a:extraClrSchemeLst/>
  <a:extLst>
    <a:ext uri="{05A4C25C-085E-4340-85A3-A5531E510DB2}">
      <thm15:themeFamily xmlns:thm15="http://schemas.microsoft.com/office/thememl/2012/main" name="Template Bank Slides" id="{32551E7A-2D70-4887-AF3B-A9B46933C5EC}" vid="{28D1A24E-AE77-4F25-BF30-8122AF91498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783867C4E2D444DB4DF531E646284A0" ma:contentTypeVersion="4" ma:contentTypeDescription="Create a new document." ma:contentTypeScope="" ma:versionID="60663a50f300603a0d07393c7055cf48">
  <xsd:schema xmlns:xsd="http://www.w3.org/2001/XMLSchema" xmlns:xs="http://www.w3.org/2001/XMLSchema" xmlns:p="http://schemas.microsoft.com/office/2006/metadata/properties" xmlns:ns2="17e644b0-3b55-4882-a893-ea93f671ea4f" targetNamespace="http://schemas.microsoft.com/office/2006/metadata/properties" ma:root="true" ma:fieldsID="654b52e9525525c92432ec9bd62f1a76" ns2:_="">
    <xsd:import namespace="17e644b0-3b55-4882-a893-ea93f671ea4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7e644b0-3b55-4882-a893-ea93f671ea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933CCA1-8C65-4C7B-AE74-11CF444CA868}">
  <ds:schemaRefs>
    <ds:schemaRef ds:uri="http://schemas.microsoft.com/office/2006/metadata/properties"/>
    <ds:schemaRef ds:uri="17e644b0-3b55-4882-a893-ea93f671ea4f"/>
    <ds:schemaRef ds:uri="http://purl.org/dc/dcmitype/"/>
    <ds:schemaRef ds:uri="http://schemas.microsoft.com/office/infopath/2007/PartnerControls"/>
    <ds:schemaRef ds:uri="http://schemas.openxmlformats.org/package/2006/metadata/core-properties"/>
    <ds:schemaRef ds:uri="http://www.w3.org/XML/1998/namespace"/>
    <ds:schemaRef ds:uri="http://schemas.microsoft.com/office/2006/documentManagement/types"/>
    <ds:schemaRef ds:uri="http://purl.org/dc/elements/1.1/"/>
    <ds:schemaRef ds:uri="http://purl.org/dc/terms/"/>
  </ds:schemaRefs>
</ds:datastoreItem>
</file>

<file path=customXml/itemProps2.xml><?xml version="1.0" encoding="utf-8"?>
<ds:datastoreItem xmlns:ds="http://schemas.openxmlformats.org/officeDocument/2006/customXml" ds:itemID="{859F48FA-246E-4C22-B3DC-DD5A03711FEA}">
  <ds:schemaRefs>
    <ds:schemaRef ds:uri="17e644b0-3b55-4882-a893-ea93f671ea4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CC7D4560-BD39-4FD0-B675-56E7E48E6FF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Template Bank Slides</Template>
  <TotalTime>1573</TotalTime>
  <Words>3766</Words>
  <Application>Microsoft Macintosh PowerPoint</Application>
  <PresentationFormat>Näytössä katseltava esitys (16:9)</PresentationFormat>
  <Paragraphs>423</Paragraphs>
  <Slides>46</Slides>
  <Notes>16</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46</vt:i4>
      </vt:variant>
    </vt:vector>
  </HeadingPairs>
  <TitlesOfParts>
    <vt:vector size="52" baseType="lpstr">
      <vt:lpstr>Arial</vt:lpstr>
      <vt:lpstr>DmSans</vt:lpstr>
      <vt:lpstr>Georgia</vt:lpstr>
      <vt:lpstr>Inter</vt:lpstr>
      <vt:lpstr>Wingdings</vt:lpstr>
      <vt:lpstr>Enact Powerpoint_16.9_mall_Burgees</vt:lpstr>
      <vt:lpstr>Hanskaa arvoketju</vt:lpstr>
      <vt:lpstr>Agenda</vt:lpstr>
      <vt:lpstr>Lämmitellään!</vt:lpstr>
      <vt:lpstr>Lämmittelytehtävä- Mikä ihmeen arvoketju?</vt:lpstr>
      <vt:lpstr>Kyllä +1  En tiedä 0  Ei -1</vt:lpstr>
      <vt:lpstr>Norsu huoneessamme</vt:lpstr>
      <vt:lpstr>Key Proposed Changes Omnibus</vt:lpstr>
      <vt:lpstr>Omnibus ja arvoketju</vt:lpstr>
      <vt:lpstr>Elefantista huolimatta arvoketju on ymmärrettävä, koska…</vt:lpstr>
      <vt:lpstr>Raportointivaatimukset</vt:lpstr>
      <vt:lpstr>Meneekö pullat ja pillit sekaisin? Ei hätää. Kerrataanpa:</vt:lpstr>
      <vt:lpstr>ESRS: n mukaan arvoketju on...</vt:lpstr>
      <vt:lpstr>Kalatoimittajan arvoketju ja aktivoituvat standardit  </vt:lpstr>
      <vt:lpstr>Mitä arvoketjusta on raportoitava?</vt:lpstr>
      <vt:lpstr>..ja miten ihmeessä se tehdään?</vt:lpstr>
      <vt:lpstr>PowerPoint-esitys</vt:lpstr>
      <vt:lpstr>PowerPoint-esitys</vt:lpstr>
      <vt:lpstr>Maalaisjärki se voiton vie!</vt:lpstr>
      <vt:lpstr>Näin meidän yritys sen ratkaisi </vt:lpstr>
      <vt:lpstr>Ryhmätyö- Parhaat käytännöt (n 20min) </vt:lpstr>
      <vt:lpstr>PowerPoint-esitys</vt:lpstr>
      <vt:lpstr>PowerPoint-esitys</vt:lpstr>
      <vt:lpstr>PowerPoint-esitys</vt:lpstr>
      <vt:lpstr>PowerPoint-esitys</vt:lpstr>
      <vt:lpstr>PowerPoint-esitys</vt:lpstr>
      <vt:lpstr>Yrityscase: Fingrid</vt:lpstr>
      <vt:lpstr>Kahvitauko</vt:lpstr>
      <vt:lpstr>Uusien raporttien analyysi</vt:lpstr>
      <vt:lpstr>PowerPoint-esitys</vt:lpstr>
      <vt:lpstr>PowerPoint-esitys</vt:lpstr>
      <vt:lpstr>Pollice verso - tuomiopäivä</vt:lpstr>
      <vt:lpstr>”Parhaat palat”   – uusien raporttien arviointeja ryhmissä</vt:lpstr>
      <vt:lpstr>Ryhmätyö- Parhaat käytännöt </vt:lpstr>
      <vt:lpstr>PowerPoint-esitys</vt:lpstr>
      <vt:lpstr>Alfen N.V.</vt:lpstr>
      <vt:lpstr>Arvioita ja tulkintoja raporteista </vt:lpstr>
      <vt:lpstr>Pandora A/S</vt:lpstr>
      <vt:lpstr>Arvioita ja tulkintoja raporteista </vt:lpstr>
      <vt:lpstr>ISS- International Service system</vt:lpstr>
      <vt:lpstr>Arvioita ja tulkintoja raporteista </vt:lpstr>
      <vt:lpstr>PowerPoint-esitys</vt:lpstr>
      <vt:lpstr>ISS- International Service system</vt:lpstr>
      <vt:lpstr>Arvioita ja tulkintoja raporteista </vt:lpstr>
      <vt:lpstr>PowerPoint-esitys</vt:lpstr>
      <vt:lpstr>Kiitos hienosta ja antoisasta päivästä!!!</vt:lpstr>
      <vt:lpstr>PowerPoint-esitys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Tuuli Nummelin</dc:creator>
  <cp:lastModifiedBy>Vilja Jyrinki</cp:lastModifiedBy>
  <cp:revision>2</cp:revision>
  <dcterms:created xsi:type="dcterms:W3CDTF">2025-01-17T12:21:31Z</dcterms:created>
  <dcterms:modified xsi:type="dcterms:W3CDTF">2025-03-18T10:41:26Z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0x010100B783867C4E2D444DB4DF531E646284A0</vt:lpwstr>
  </property>
  <property fmtid="{D5CDD505-2E9C-101B-9397-08002B2CF9AE}" pid="3" name="ArticulateGUID">
    <vt:lpwstr>E3622E1B-AB12-4881-8347-A914944C1682</vt:lpwstr>
  </property>
  <property fmtid="{D5CDD505-2E9C-101B-9397-08002B2CF9AE}" pid="4" name="ArticulatePath">
    <vt:lpwstr>Template Bank Slides (002)</vt:lpwstr>
  </property>
</Properties>
</file>