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0" r:id="rId4"/>
    <p:sldMasterId id="2147483974" r:id="rId5"/>
    <p:sldMasterId id="2147484025" r:id="rId6"/>
  </p:sldMasterIdLst>
  <p:notesMasterIdLst>
    <p:notesMasterId r:id="rId18"/>
  </p:notesMasterIdLst>
  <p:sldIdLst>
    <p:sldId id="281" r:id="rId7"/>
    <p:sldId id="305" r:id="rId8"/>
    <p:sldId id="324" r:id="rId9"/>
    <p:sldId id="325" r:id="rId10"/>
    <p:sldId id="320" r:id="rId11"/>
    <p:sldId id="292" r:id="rId12"/>
    <p:sldId id="315" r:id="rId13"/>
    <p:sldId id="321" r:id="rId14"/>
    <p:sldId id="317" r:id="rId15"/>
    <p:sldId id="318" r:id="rId16"/>
    <p:sldId id="322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Vaalea tyyli 1 - Korostus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96405"/>
  </p:normalViewPr>
  <p:slideViewPr>
    <p:cSldViewPr showGuides="1">
      <p:cViewPr varScale="1">
        <p:scale>
          <a:sx n="62" d="100"/>
          <a:sy n="62" d="100"/>
        </p:scale>
        <p:origin x="640" y="2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CC2FE-FF38-4ECB-8BFF-53BEE2AD9988}" type="datetimeFigureOut">
              <a:rPr lang="fi-FI" smtClean="0"/>
              <a:t>13.3.2025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36658-3BC9-412F-ADF6-36A2A8177A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387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:notes"/>
          <p:cNvSpPr txBox="1">
            <a:spLocks noGrp="1"/>
          </p:cNvSpPr>
          <p:nvPr>
            <p:ph type="body" idx="1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2" name="Google Shape;3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6310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ngrid.fi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spcBef>
                <a:spcPts val="600"/>
              </a:spcBef>
              <a:defRPr sz="48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60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663952" y="1092568"/>
            <a:ext cx="1394741" cy="215122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3E5660"/>
                </a:solidFill>
              </a:defRPr>
            </a:lvl1pPr>
          </a:lstStyle>
          <a:p>
            <a:r>
              <a:rPr lang="fi-FI"/>
              <a:t>11.3.2025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EFC5F62-AF9F-A22E-9973-085BEE751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63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 vihreä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4663863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dia ENG 2">
  <p:cSld name="Lopetusdia ENG 2">
    <p:bg>
      <p:bgPr>
        <a:solidFill>
          <a:srgbClr val="3E5660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5" descr="Fingrid logo"/>
          <p:cNvSpPr/>
          <p:nvPr/>
        </p:nvSpPr>
        <p:spPr>
          <a:xfrm>
            <a:off x="9193470" y="5655725"/>
            <a:ext cx="2232419" cy="39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5"/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Fingrid Oyj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Läkkisepäntie 21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FI-00620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P.O.Box 530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FI-00101 Helsinki, Finland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Tel. +358 30 395 5000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Fax. +358 30 395 5196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www.fingrid.fi</a:t>
            </a:r>
            <a:endParaRPr/>
          </a:p>
        </p:txBody>
      </p:sp>
      <p:sp>
        <p:nvSpPr>
          <p:cNvPr id="267" name="Google Shape;267;p45">
            <a:hlinkClick r:id="rId2"/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5"/>
          <p:cNvSpPr txBox="1"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sz="41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9" name="Google Shape;269;p45"/>
          <p:cNvCxnSpPr/>
          <p:nvPr/>
        </p:nvCxnSpPr>
        <p:spPr>
          <a:xfrm rot="3360000">
            <a:off x="7329600" y="0"/>
            <a:ext cx="3630016" cy="6858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100415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dia kuvalla">
  <p:cSld name="Lopetusdia kuvalla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6"/>
          <p:cNvSpPr/>
          <p:nvPr/>
        </p:nvSpPr>
        <p:spPr>
          <a:xfrm>
            <a:off x="8976000" y="-2"/>
            <a:ext cx="3060000" cy="2340000"/>
          </a:xfrm>
          <a:prstGeom prst="rect">
            <a:avLst/>
          </a:prstGeom>
          <a:solidFill>
            <a:srgbClr val="D512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46" descr="Fingrid logo"/>
          <p:cNvSpPr/>
          <p:nvPr/>
        </p:nvSpPr>
        <p:spPr>
          <a:xfrm>
            <a:off x="9193470" y="5655725"/>
            <a:ext cx="2232419" cy="39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46"/>
          <p:cNvSpPr txBox="1">
            <a:spLocks noGrp="1"/>
          </p:cNvSpPr>
          <p:nvPr>
            <p:ph type="title"/>
          </p:nvPr>
        </p:nvSpPr>
        <p:spPr>
          <a:xfrm>
            <a:off x="838199" y="2889000"/>
            <a:ext cx="6337801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660"/>
              </a:buClr>
              <a:buSzPts val="4100"/>
              <a:buFont typeface="Arial"/>
              <a:buNone/>
              <a:defRPr sz="4100">
                <a:solidFill>
                  <a:srgbClr val="3E56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6"/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Fingrid Oyj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Läkkisepäntie 21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FI-00620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P.O.Box 530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FI-00101 Helsinki, Finland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Tel. +358 30 395 5000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Fax. +358 30 395 5196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www.fingrid.fi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6">
            <a:hlinkClick r:id="rId2"/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6" name="Google Shape;276;p46"/>
          <p:cNvCxnSpPr/>
          <p:nvPr/>
        </p:nvCxnSpPr>
        <p:spPr>
          <a:xfrm rot="3360000">
            <a:off x="7329600" y="0"/>
            <a:ext cx="3630016" cy="6858000"/>
          </a:xfrm>
          <a:prstGeom prst="straightConnector1">
            <a:avLst/>
          </a:prstGeom>
          <a:noFill/>
          <a:ln w="12700" cap="flat" cmpd="sng">
            <a:solidFill>
              <a:srgbClr val="D5121E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7" name="Google Shape;277;p4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234315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0646806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dia kuvalla 2">
  <p:cSld name="Lopetusdia kuvalla 2">
    <p:bg>
      <p:bgPr>
        <a:solidFill>
          <a:srgbClr val="3E5660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7"/>
          <p:cNvSpPr/>
          <p:nvPr/>
        </p:nvSpPr>
        <p:spPr>
          <a:xfrm>
            <a:off x="8976000" y="-2"/>
            <a:ext cx="3060000" cy="234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7" descr="Fingrid logo"/>
          <p:cNvSpPr/>
          <p:nvPr/>
        </p:nvSpPr>
        <p:spPr>
          <a:xfrm>
            <a:off x="9193470" y="5655725"/>
            <a:ext cx="2232419" cy="39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47"/>
          <p:cNvSpPr txBox="1">
            <a:spLocks noGrp="1"/>
          </p:cNvSpPr>
          <p:nvPr>
            <p:ph type="title"/>
          </p:nvPr>
        </p:nvSpPr>
        <p:spPr>
          <a:xfrm>
            <a:off x="838199" y="2890800"/>
            <a:ext cx="6336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sz="41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82" name="Google Shape;282;p47"/>
          <p:cNvCxnSpPr/>
          <p:nvPr/>
        </p:nvCxnSpPr>
        <p:spPr>
          <a:xfrm rot="3360000">
            <a:off x="7329600" y="0"/>
            <a:ext cx="3630016" cy="6858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3" name="Google Shape;283;p47"/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Fingrid Oyj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Läkkisepäntie 21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FI-00620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P.O.Box 530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FI-00101 Helsinki, Finland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Tel. +358 30 395 5000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Fax. +358 30 395 5196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www.fingrid.fi</a:t>
            </a:r>
            <a:endParaRPr/>
          </a:p>
        </p:txBody>
      </p:sp>
      <p:sp>
        <p:nvSpPr>
          <p:cNvPr id="284" name="Google Shape;284;p47">
            <a:hlinkClick r:id="rId2"/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4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2343150"/>
          </a:xfrm>
          <a:prstGeom prst="rect">
            <a:avLst/>
          </a:prstGeom>
          <a:solidFill>
            <a:srgbClr val="3E566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25766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3BCB-DBF1-4053-B9E5-A6BCC30B6322}" type="datetime1">
              <a:rPr lang="fi-FI" smtClean="0"/>
              <a:t>13.3.2025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[Etunimi Sukunimi]</a:t>
            </a:r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938F-DAA3-4204-AFE3-D0448415578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08229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Kuva ja teksti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BFB18850-62B8-4EB0-A8B6-F89B85E52D0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05600" y="0"/>
            <a:ext cx="5480050" cy="6858000"/>
          </a:xfr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96631" y="1368798"/>
            <a:ext cx="4824000" cy="1008000"/>
          </a:xfrm>
        </p:spPr>
        <p:txBody>
          <a:bodyPr/>
          <a:lstStyle>
            <a:lvl1pPr>
              <a:lnSpc>
                <a:spcPct val="100000"/>
              </a:lnSpc>
              <a:defRPr sz="3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8" name="Tekstin paikkamerkki 7"/>
          <p:cNvSpPr>
            <a:spLocks noGrp="1"/>
          </p:cNvSpPr>
          <p:nvPr>
            <p:ph type="body" sz="quarter" idx="14"/>
          </p:nvPr>
        </p:nvSpPr>
        <p:spPr>
          <a:xfrm>
            <a:off x="1096631" y="2857080"/>
            <a:ext cx="4824000" cy="3168000"/>
          </a:xfrm>
        </p:spPr>
        <p:txBody>
          <a:bodyPr/>
          <a:lstStyle>
            <a:lvl1pPr>
              <a:buClr>
                <a:schemeClr val="bg1"/>
              </a:buClr>
              <a:defRPr sz="22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2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äivämäärän paikkamerkki 8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99D2D3-E9E8-4232-AD7D-21D786687695}" type="datetime1">
              <a:rPr lang="fi-FI" smtClean="0"/>
              <a:t>13.3.2025</a:t>
            </a:fld>
            <a:endParaRPr lang="fi-FI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[Etunimi Sukunimi]</a:t>
            </a:r>
          </a:p>
        </p:txBody>
      </p:sp>
      <p:sp>
        <p:nvSpPr>
          <p:cNvPr id="11" name="Dian numeron paikkamerkki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4A938F-DAA3-4204-AFE3-D0448415578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1324664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 harma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42476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555200"/>
            <a:ext cx="4968000" cy="4464000"/>
          </a:xfrm>
        </p:spPr>
        <p:txBody>
          <a:bodyPr/>
          <a:lstStyle>
            <a:lvl1pPr>
              <a:spcBef>
                <a:spcPts val="600"/>
              </a:spcBef>
              <a:defRPr/>
            </a:lvl1pPr>
            <a:lvl2pPr marL="648000" indent="-3240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382800" y="1555200"/>
            <a:ext cx="4968000" cy="4464000"/>
          </a:xfrm>
        </p:spPr>
        <p:txBody>
          <a:bodyPr/>
          <a:lstStyle>
            <a:lvl1pPr marL="323850" indent="-32385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5525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586096"/>
            <a:ext cx="4968000" cy="360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382800" y="1586096"/>
            <a:ext cx="4968000" cy="360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6382800" y="2060848"/>
            <a:ext cx="4968000" cy="3967488"/>
          </a:xfrm>
        </p:spPr>
        <p:txBody>
          <a:bodyPr/>
          <a:lstStyle>
            <a:lvl4pPr>
              <a:buSzPct val="90000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isällön paikkamerkki 5">
            <a:extLst>
              <a:ext uri="{FF2B5EF4-FFF2-40B4-BE49-F238E27FC236}">
                <a16:creationId xmlns:a16="http://schemas.microsoft.com/office/drawing/2014/main" id="{E90F5D73-447B-206F-53D1-2A55CBF326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9788" y="2060848"/>
            <a:ext cx="4968000" cy="3967488"/>
          </a:xfrm>
        </p:spPr>
        <p:txBody>
          <a:bodyPr/>
          <a:lstStyle>
            <a:lvl4pPr>
              <a:buSzPct val="90000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46166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839787" y="1584000"/>
            <a:ext cx="3240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4476385" y="1584000"/>
            <a:ext cx="32400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476385" y="2060848"/>
            <a:ext cx="3240000" cy="3976352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 sz="1600"/>
            </a:lvl2pPr>
            <a:lvl3pPr marL="0" indent="0"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0D47247D-7902-46D6-8125-76F5ACDE48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2983" y="1584000"/>
            <a:ext cx="3240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5" name="Sisällön paikkamerkki 5">
            <a:extLst>
              <a:ext uri="{FF2B5EF4-FFF2-40B4-BE49-F238E27FC236}">
                <a16:creationId xmlns:a16="http://schemas.microsoft.com/office/drawing/2014/main" id="{4D1D5F7E-048E-4992-8EE4-1388F304764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12983" y="2060848"/>
            <a:ext cx="3240000" cy="3976352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Sisällön paikkamerkki 5">
            <a:extLst>
              <a:ext uri="{FF2B5EF4-FFF2-40B4-BE49-F238E27FC236}">
                <a16:creationId xmlns:a16="http://schemas.microsoft.com/office/drawing/2014/main" id="{83131048-05ED-6B93-9B15-50408F87B70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38200" y="2060848"/>
            <a:ext cx="3240000" cy="3976352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 sz="1600"/>
            </a:lvl2pPr>
            <a:lvl3pPr marL="0" indent="0"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7539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D6D8A-2264-A70C-6BC5-EDE0B18B2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17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839787" y="1584000"/>
            <a:ext cx="2448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3530137" y="1584000"/>
            <a:ext cx="24480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3530137" y="2060848"/>
            <a:ext cx="2448000" cy="3976352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0D47247D-7902-46D6-8125-76F5ACDE48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20487" y="1584000"/>
            <a:ext cx="2448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5" name="Sisällön paikkamerkki 5">
            <a:extLst>
              <a:ext uri="{FF2B5EF4-FFF2-40B4-BE49-F238E27FC236}">
                <a16:creationId xmlns:a16="http://schemas.microsoft.com/office/drawing/2014/main" id="{4D1D5F7E-048E-4992-8EE4-1388F304764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20487" y="2060848"/>
            <a:ext cx="2448000" cy="3976352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kstin paikkamerkki 4">
            <a:extLst>
              <a:ext uri="{FF2B5EF4-FFF2-40B4-BE49-F238E27FC236}">
                <a16:creationId xmlns:a16="http://schemas.microsoft.com/office/drawing/2014/main" id="{CA56C2BB-6304-4C81-98A7-96154EF7FB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10837" y="1592968"/>
            <a:ext cx="2448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7" name="Sisällön paikkamerkki 5">
            <a:extLst>
              <a:ext uri="{FF2B5EF4-FFF2-40B4-BE49-F238E27FC236}">
                <a16:creationId xmlns:a16="http://schemas.microsoft.com/office/drawing/2014/main" id="{03BA9E4A-2841-4DA4-8156-A182FAFC98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910837" y="2069816"/>
            <a:ext cx="2448000" cy="3976352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Sisällön paikkamerkki 5">
            <a:extLst>
              <a:ext uri="{FF2B5EF4-FFF2-40B4-BE49-F238E27FC236}">
                <a16:creationId xmlns:a16="http://schemas.microsoft.com/office/drawing/2014/main" id="{8B45F61B-6EBF-A972-954E-D6C5B928286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33163" y="2060848"/>
            <a:ext cx="2448000" cy="3976352"/>
          </a:xfrm>
        </p:spPr>
        <p:txBody>
          <a:bodyPr/>
          <a:lstStyle>
            <a:lvl1pPr>
              <a:spcBef>
                <a:spcPts val="600"/>
              </a:spcBef>
              <a:defRPr sz="1800"/>
            </a:lvl1pPr>
            <a:lvl2pPr marL="648000" indent="-324000">
              <a:lnSpc>
                <a:spcPct val="100000"/>
              </a:lnSpc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96237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vi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Kaavion paikkamerkki 14"/>
          <p:cNvSpPr>
            <a:spLocks noGrp="1"/>
          </p:cNvSpPr>
          <p:nvPr>
            <p:ph type="chart" sz="quarter" idx="14"/>
          </p:nvPr>
        </p:nvSpPr>
        <p:spPr>
          <a:xfrm>
            <a:off x="838200" y="1558925"/>
            <a:ext cx="7128000" cy="4464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fi-FI" dirty="0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13" hasCustomPrompt="1"/>
          </p:nvPr>
        </p:nvSpPr>
        <p:spPr>
          <a:xfrm>
            <a:off x="8254800" y="1558800"/>
            <a:ext cx="3096000" cy="4464000"/>
          </a:xfrm>
        </p:spPr>
        <p:txBody>
          <a:bodyPr/>
          <a:lstStyle>
            <a:lvl4pPr>
              <a:buSzPct val="90000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2085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5B9C4085-3161-4F0C-B611-CEC65C7FA7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3832" y="1574114"/>
            <a:ext cx="5184000" cy="404018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" name="Sisällön paikkamerkki 2">
            <a:extLst>
              <a:ext uri="{FF2B5EF4-FFF2-40B4-BE49-F238E27FC236}">
                <a16:creationId xmlns:a16="http://schemas.microsoft.com/office/drawing/2014/main" id="{8897378A-D519-D324-52BC-3CEFECD6AAB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78662"/>
            <a:ext cx="4968000" cy="4464000"/>
          </a:xfrm>
        </p:spPr>
        <p:txBody>
          <a:bodyPr/>
          <a:lstStyle>
            <a:lvl1pPr>
              <a:spcBef>
                <a:spcPts val="600"/>
              </a:spcBef>
              <a:defRPr/>
            </a:lvl1pPr>
            <a:lvl2pPr marL="648000" indent="-3240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59962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34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B587C08B-5CAA-FBBF-DBF8-032342E9D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514"/>
            <a:ext cx="5487974" cy="68904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spcBef>
                <a:spcPts val="600"/>
              </a:spcBef>
              <a:defRPr sz="48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60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575580" y="1092568"/>
            <a:ext cx="1483113" cy="215122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3E5660"/>
                </a:solidFill>
              </a:defRPr>
            </a:lvl1pPr>
          </a:lstStyle>
          <a:p>
            <a:r>
              <a:rPr lang="fi-FI"/>
              <a:t>11.3.2025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fi-FI"/>
              <a:t>Satu Vuorikoski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0928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n_po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5;p10">
            <a:extLst>
              <a:ext uri="{FF2B5EF4-FFF2-40B4-BE49-F238E27FC236}">
                <a16:creationId xmlns:a16="http://schemas.microsoft.com/office/drawing/2014/main" id="{DC9EC011-86FC-F8C3-1D8F-BEA17C57615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843" b="1842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4D116348-2F48-7CE9-43C9-26E3922F2C6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73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993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231950" y="619100"/>
            <a:ext cx="7128000" cy="1296000"/>
          </a:xfrm>
        </p:spPr>
        <p:txBody>
          <a:bodyPr anchor="b"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1231950" y="2250000"/>
            <a:ext cx="7128000" cy="3780000"/>
          </a:xfrm>
        </p:spPr>
        <p:txBody>
          <a:bodyPr/>
          <a:lstStyle>
            <a:lvl1pPr>
              <a:buClr>
                <a:schemeClr val="bg1"/>
              </a:buClr>
              <a:defRPr sz="21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100">
                <a:solidFill>
                  <a:schemeClr val="bg1"/>
                </a:solidFill>
              </a:defRPr>
            </a:lvl2pPr>
            <a:lvl3pPr marL="0" indent="0">
              <a:buClr>
                <a:schemeClr val="bg1"/>
              </a:buClr>
              <a:buNone/>
              <a:defRPr sz="2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SzPct val="90000"/>
              <a:defRPr sz="2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 bwMode="hidden">
          <a:xfrm rot="3360000">
            <a:off x="7477300" y="0"/>
            <a:ext cx="3630016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68FF938F-C8E2-46F0-89B5-8EE70A7CC742}"/>
              </a:ext>
            </a:extLst>
          </p:cNvPr>
          <p:cNvSpPr>
            <a:spLocks noChangeAspect="1" noEditPoints="1"/>
          </p:cNvSpPr>
          <p:nvPr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0205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231950" y="619100"/>
            <a:ext cx="7128000" cy="1296000"/>
          </a:xfrm>
        </p:spPr>
        <p:txBody>
          <a:bodyPr anchor="b"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1231950" y="2250000"/>
            <a:ext cx="7128000" cy="3780000"/>
          </a:xfrm>
        </p:spPr>
        <p:txBody>
          <a:bodyPr/>
          <a:lstStyle>
            <a:lvl1pPr>
              <a:buClr>
                <a:schemeClr val="bg1"/>
              </a:buClr>
              <a:defRPr sz="21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100">
                <a:solidFill>
                  <a:schemeClr val="bg1"/>
                </a:solidFill>
              </a:defRPr>
            </a:lvl2pPr>
            <a:lvl3pPr marL="0" indent="0">
              <a:buClr>
                <a:schemeClr val="bg1"/>
              </a:buClr>
              <a:buNone/>
              <a:defRPr sz="2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SzPct val="90000"/>
              <a:defRPr sz="2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 bwMode="hidden">
          <a:xfrm rot="3360000">
            <a:off x="7477300" y="0"/>
            <a:ext cx="3630016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7F2A112A-3753-48B0-9B81-6B2184C3296C}"/>
              </a:ext>
            </a:extLst>
          </p:cNvPr>
          <p:cNvSpPr>
            <a:spLocks noChangeAspect="1" noEditPoints="1"/>
          </p:cNvSpPr>
          <p:nvPr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6777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8B7E0052-7330-36D3-F5AA-56D119A8B0B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130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2ED8D80-D669-07A1-8D75-48A967165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541C21DD-FB3F-C92F-BBF9-530B816C60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err="1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5" name="Freeform 6" descr="Fingrid logo">
            <a:extLst>
              <a:ext uri="{FF2B5EF4-FFF2-40B4-BE49-F238E27FC236}">
                <a16:creationId xmlns:a16="http://schemas.microsoft.com/office/drawing/2014/main" id="{3A570CC4-8CA2-4B4D-9A06-A6289B595FD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622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2ED8D80-D669-07A1-8D75-48A967165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541C21DD-FB3F-C92F-BBF9-530B816C6044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err="1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7" name="Freeform 6" descr="Fingrid logo">
            <a:extLst>
              <a:ext uri="{FF2B5EF4-FFF2-40B4-BE49-F238E27FC236}">
                <a16:creationId xmlns:a16="http://schemas.microsoft.com/office/drawing/2014/main" id="{FEE70C33-DFDB-95B4-824F-3601EB1A790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841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2ED8D80-D669-07A1-8D75-48A967165E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541C21DD-FB3F-C92F-BBF9-530B816C6044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err="1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5" name="Freeform 6" descr="Fingrid logo">
            <a:extLst>
              <a:ext uri="{FF2B5EF4-FFF2-40B4-BE49-F238E27FC236}">
                <a16:creationId xmlns:a16="http://schemas.microsoft.com/office/drawing/2014/main" id="{F764B337-6883-D171-6967-76FC1AD9CD5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2613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5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3" name="Freeform 6" descr="Fingrid logo">
            <a:extLst>
              <a:ext uri="{FF2B5EF4-FFF2-40B4-BE49-F238E27FC236}">
                <a16:creationId xmlns:a16="http://schemas.microsoft.com/office/drawing/2014/main" id="{7A400D85-3E09-47C6-A9FA-050B74A86C8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77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6">
    <p:bg>
      <p:bgPr>
        <a:solidFill>
          <a:srgbClr val="D512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3" name="Freeform 6" descr="Fingrid logo">
            <a:extLst>
              <a:ext uri="{FF2B5EF4-FFF2-40B4-BE49-F238E27FC236}">
                <a16:creationId xmlns:a16="http://schemas.microsoft.com/office/drawing/2014/main" id="{0219171B-4CC9-4B9C-9C8C-913BCB46C14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09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 vaihdettavall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spcBef>
                <a:spcPts val="600"/>
              </a:spcBef>
              <a:defRPr sz="48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60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82F9BF-DCF5-4448-A093-CD47D223EB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86400" cy="68818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35960" y="1052736"/>
            <a:ext cx="1322733" cy="28751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3E5660"/>
                </a:solidFill>
              </a:defRPr>
            </a:lvl1pPr>
          </a:lstStyle>
          <a:p>
            <a:r>
              <a:rPr lang="fi-FI"/>
              <a:t>11.3.2025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</p:spTree>
    <p:extLst>
      <p:ext uri="{BB962C8B-B14F-4D97-AF65-F5344CB8AC3E}">
        <p14:creationId xmlns:p14="http://schemas.microsoft.com/office/powerpoint/2010/main" val="5893483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auto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11"/>
          <p:cNvSpPr txBox="1"/>
          <p:nvPr/>
        </p:nvSpPr>
        <p:spPr>
          <a:xfrm>
            <a:off x="826739" y="4509120"/>
            <a:ext cx="1956149" cy="190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accent2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PL 530, 00101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Puh. 030 395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Fax. 030 395 5196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noProof="0" dirty="0">
                <a:solidFill>
                  <a:schemeClr val="accent2"/>
                </a:solidFill>
              </a:rPr>
              <a:t>www.fingrid.fi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rgbClr val="3E56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kstiruutu 5">
            <a:hlinkClick r:id="rId2"/>
            <a:extLst>
              <a:ext uri="{FF2B5EF4-FFF2-40B4-BE49-F238E27FC236}">
                <a16:creationId xmlns:a16="http://schemas.microsoft.com/office/drawing/2014/main" id="{4FBF202F-80C2-49A4-AE52-309486513A19}"/>
              </a:ext>
            </a:extLst>
          </p:cNvPr>
          <p:cNvSpPr txBox="1"/>
          <p:nvPr/>
        </p:nvSpPr>
        <p:spPr>
          <a:xfrm>
            <a:off x="826739" y="6129000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DDCB2E-3DC8-4F8A-B6CA-780F8911C844}"/>
              </a:ext>
            </a:extLst>
          </p:cNvPr>
          <p:cNvCxnSpPr>
            <a:cxnSpLocks/>
          </p:cNvCxnSpPr>
          <p:nvPr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rgbClr val="D51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3073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FI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black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11"/>
          <p:cNvSpPr txBox="1"/>
          <p:nvPr/>
        </p:nvSpPr>
        <p:spPr>
          <a:xfrm>
            <a:off x="826739" y="4509120"/>
            <a:ext cx="1956149" cy="190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bg1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PL 530, 00101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Puh. 030 395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Fax. 030 395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www.fingrid.fi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kstiruutu 5">
            <a:hlinkClick r:id="rId2"/>
            <a:extLst>
              <a:ext uri="{FF2B5EF4-FFF2-40B4-BE49-F238E27FC236}">
                <a16:creationId xmlns:a16="http://schemas.microsoft.com/office/drawing/2014/main" id="{50172C2E-C538-4B72-A342-F1161A7B383A}"/>
              </a:ext>
            </a:extLst>
          </p:cNvPr>
          <p:cNvSpPr txBox="1"/>
          <p:nvPr/>
        </p:nvSpPr>
        <p:spPr>
          <a:xfrm>
            <a:off x="826739" y="6129000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212013A-B15F-4BE9-9275-DBB3FDAE4DE2}"/>
              </a:ext>
            </a:extLst>
          </p:cNvPr>
          <p:cNvCxnSpPr>
            <a:cxnSpLocks/>
          </p:cNvCxnSpPr>
          <p:nvPr userDrawn="1"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9090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auto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rgbClr val="3E56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B18D62C7-990D-4510-842B-437359721B7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accent2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Fax. +358 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www.fingrid.fi</a:t>
            </a:r>
          </a:p>
        </p:txBody>
      </p:sp>
      <p:sp>
        <p:nvSpPr>
          <p:cNvPr id="7" name="Tekstiruutu 6">
            <a:hlinkClick r:id="rId2"/>
            <a:extLst>
              <a:ext uri="{FF2B5EF4-FFF2-40B4-BE49-F238E27FC236}">
                <a16:creationId xmlns:a16="http://schemas.microsoft.com/office/drawing/2014/main" id="{390A78D5-5463-4A5C-B4C4-2E11B03FAE29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662D061D-293C-44A8-84D7-144F3F9AB2F6}"/>
              </a:ext>
            </a:extLst>
          </p:cNvPr>
          <p:cNvCxnSpPr>
            <a:cxnSpLocks/>
          </p:cNvCxnSpPr>
          <p:nvPr userDrawn="1"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rgbClr val="D51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8345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ENG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black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3B885F8B-E704-4666-970C-FD9A60592FE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bg1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Fax. +358 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www.fingrid.fi</a:t>
            </a:r>
          </a:p>
        </p:txBody>
      </p:sp>
      <p:sp>
        <p:nvSpPr>
          <p:cNvPr id="9" name="Tekstiruutu 8">
            <a:hlinkClick r:id="rId2"/>
            <a:extLst>
              <a:ext uri="{FF2B5EF4-FFF2-40B4-BE49-F238E27FC236}">
                <a16:creationId xmlns:a16="http://schemas.microsoft.com/office/drawing/2014/main" id="{1F341FBD-141D-4D2A-97F5-32F60993930F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sp>
        <p:nvSpPr>
          <p:cNvPr id="11" name="Otsikko 3">
            <a:extLst>
              <a:ext uri="{FF2B5EF4-FFF2-40B4-BE49-F238E27FC236}">
                <a16:creationId xmlns:a16="http://schemas.microsoft.com/office/drawing/2014/main" id="{9FDC4D26-30DA-4B2B-B573-6AC744FEA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8CBB77B8-E8E4-4BB8-B4CF-28356FE08134}"/>
              </a:ext>
            </a:extLst>
          </p:cNvPr>
          <p:cNvCxnSpPr>
            <a:cxnSpLocks/>
          </p:cNvCxnSpPr>
          <p:nvPr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6011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auto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889000"/>
            <a:ext cx="6337801" cy="1260000"/>
          </a:xfrm>
        </p:spPr>
        <p:txBody>
          <a:bodyPr anchor="t"/>
          <a:lstStyle>
            <a:lvl1pPr>
              <a:defRPr sz="4100">
                <a:solidFill>
                  <a:srgbClr val="3E56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B18D62C7-990D-4510-842B-437359721B7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accent2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Fax. +358 30 395 5196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noProof="0" dirty="0">
                <a:solidFill>
                  <a:schemeClr val="accent2"/>
                </a:solidFill>
              </a:rPr>
              <a:t>www.fingrid.fi</a:t>
            </a:r>
          </a:p>
          <a:p>
            <a:pPr>
              <a:lnSpc>
                <a:spcPct val="125000"/>
              </a:lnSpc>
            </a:pPr>
            <a:endParaRPr lang="fi-FI" sz="1400" noProof="0" dirty="0">
              <a:solidFill>
                <a:schemeClr val="accent2"/>
              </a:solidFill>
            </a:endParaRPr>
          </a:p>
        </p:txBody>
      </p:sp>
      <p:sp>
        <p:nvSpPr>
          <p:cNvPr id="14" name="Tekstiruutu 13">
            <a:hlinkClick r:id="rId2"/>
            <a:extLst>
              <a:ext uri="{FF2B5EF4-FFF2-40B4-BE49-F238E27FC236}">
                <a16:creationId xmlns:a16="http://schemas.microsoft.com/office/drawing/2014/main" id="{5D467619-83CC-4F44-B5DC-D4BD73E45845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sp>
        <p:nvSpPr>
          <p:cNvPr id="2" name="Kuvan paikkamerkki 5">
            <a:extLst>
              <a:ext uri="{FF2B5EF4-FFF2-40B4-BE49-F238E27FC236}">
                <a16:creationId xmlns:a16="http://schemas.microsoft.com/office/drawing/2014/main" id="{FE16E23D-A354-0AF7-4877-8A09D8C3FC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234315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352281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kuvalla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black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890800"/>
            <a:ext cx="6336000" cy="1260000"/>
          </a:xfrm>
        </p:spPr>
        <p:txBody>
          <a:bodyPr anchor="t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3B885F8B-E704-4666-970C-FD9A60592FE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bg1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Fax. +358 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www.fingrid.fi</a:t>
            </a:r>
          </a:p>
        </p:txBody>
      </p:sp>
      <p:sp>
        <p:nvSpPr>
          <p:cNvPr id="9" name="Tekstiruutu 8">
            <a:hlinkClick r:id="rId2"/>
            <a:extLst>
              <a:ext uri="{FF2B5EF4-FFF2-40B4-BE49-F238E27FC236}">
                <a16:creationId xmlns:a16="http://schemas.microsoft.com/office/drawing/2014/main" id="{1F341FBD-141D-4D2A-97F5-32F60993930F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EABA8E9B-6107-ACAB-A99B-E1774BE930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234315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424422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defRPr sz="48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80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3E5660"/>
                </a:solidFill>
              </a:defRPr>
            </a:lvl1pPr>
          </a:lstStyle>
          <a:p>
            <a:r>
              <a:rPr lang="fi-FI"/>
              <a:t>11.3.2025</a:t>
            </a:r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EFC5F62-AF9F-A22E-9973-085BEE751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438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B587C08B-5CAA-FBBF-DBF8-032342E9D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514"/>
            <a:ext cx="5487974" cy="689040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defRPr sz="48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80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3E5660"/>
                </a:solidFill>
              </a:defRPr>
            </a:lvl1pPr>
          </a:lstStyle>
          <a:p>
            <a:r>
              <a:rPr lang="fi-FI"/>
              <a:t>11.3.2025</a:t>
            </a:r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</p:spTree>
    <p:extLst>
      <p:ext uri="{BB962C8B-B14F-4D97-AF65-F5344CB8AC3E}">
        <p14:creationId xmlns:p14="http://schemas.microsoft.com/office/powerpoint/2010/main" val="17711918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 vaihdettavall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defRPr sz="48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80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82F9BF-DCF5-4448-A093-CD47D223EB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86400" cy="68818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3E5660"/>
                </a:solidFill>
              </a:defRPr>
            </a:lvl1pPr>
          </a:lstStyle>
          <a:p>
            <a:r>
              <a:rPr lang="fi-FI"/>
              <a:t>11.3.2025</a:t>
            </a:r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accent2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</p:spTree>
    <p:extLst>
      <p:ext uri="{BB962C8B-B14F-4D97-AF65-F5344CB8AC3E}">
        <p14:creationId xmlns:p14="http://schemas.microsoft.com/office/powerpoint/2010/main" val="1898107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11.3.2025</a:t>
            </a:r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  <p:pic>
        <p:nvPicPr>
          <p:cNvPr id="5" name="Kuva 4" descr="Kuva, joka sisältää kohteen rakennus, istuminen, suuri, metalli&#10;&#10;Kuvaus luotu automaattisesti">
            <a:extLst>
              <a:ext uri="{FF2B5EF4-FFF2-40B4-BE49-F238E27FC236}">
                <a16:creationId xmlns:a16="http://schemas.microsoft.com/office/drawing/2014/main" id="{227B0BFC-3DF6-4050-96A6-0D96A8DAB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33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spcBef>
                <a:spcPts val="600"/>
              </a:spcBef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35960" y="1097796"/>
            <a:ext cx="1322733" cy="20926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11.3.2025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  <p:pic>
        <p:nvPicPr>
          <p:cNvPr id="5" name="Kuva 4" descr="Kuva, joka sisältää kohteen rakennus, istuminen, suuri, metalli&#10;&#10;Kuvaus luotu automaattisesti">
            <a:extLst>
              <a:ext uri="{FF2B5EF4-FFF2-40B4-BE49-F238E27FC236}">
                <a16:creationId xmlns:a16="http://schemas.microsoft.com/office/drawing/2014/main" id="{227B0BFC-3DF6-4050-96A6-0D96A8DAB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070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 vaihdettavalla kuvalla 3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82F9BF-DCF5-4448-A093-CD47D223EB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86400" cy="68818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11.3.2025</a:t>
            </a:r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Satu Vuorikoski</a:t>
            </a:r>
          </a:p>
        </p:txBody>
      </p: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AFADB2A2-283E-DE3F-4B32-1AE2BDE096A0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9861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  <a:lvl4pPr marL="3240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33368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38369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/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925462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 punain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119158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 vihreä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810449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 harma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534460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555200"/>
            <a:ext cx="4968000" cy="446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382800" y="1555200"/>
            <a:ext cx="4968000" cy="446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79429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586096"/>
            <a:ext cx="4968000" cy="360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839788" y="2060848"/>
            <a:ext cx="4968000" cy="39674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382800" y="1586096"/>
            <a:ext cx="4968000" cy="360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6382800" y="2060848"/>
            <a:ext cx="4968000" cy="39674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34162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839787" y="1584000"/>
            <a:ext cx="3240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839787" y="2060924"/>
            <a:ext cx="3240000" cy="3976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4476385" y="1584000"/>
            <a:ext cx="32400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4476385" y="2060848"/>
            <a:ext cx="3240000" cy="3976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0" indent="0"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0D47247D-7902-46D6-8125-76F5ACDE48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2983" y="1584000"/>
            <a:ext cx="3240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5" name="Sisällön paikkamerkki 5">
            <a:extLst>
              <a:ext uri="{FF2B5EF4-FFF2-40B4-BE49-F238E27FC236}">
                <a16:creationId xmlns:a16="http://schemas.microsoft.com/office/drawing/2014/main" id="{4D1D5F7E-048E-4992-8EE4-1388F304764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12983" y="2060848"/>
            <a:ext cx="3240000" cy="3976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217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 vaihdettavalla kuvalla 3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6213400" y="1854199"/>
            <a:ext cx="5112000" cy="2880000"/>
          </a:xfrm>
        </p:spPr>
        <p:txBody>
          <a:bodyPr anchor="t"/>
          <a:lstStyle>
            <a:lvl1pPr algn="l">
              <a:lnSpc>
                <a:spcPct val="100000"/>
              </a:lnSpc>
              <a:spcBef>
                <a:spcPts val="600"/>
              </a:spcBef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</p:spPr>
        <p:txBody>
          <a:bodyPr anchor="t"/>
          <a:lstStyle>
            <a:lvl1pPr marL="0" indent="0" algn="l"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cxnSp>
        <p:nvCxnSpPr>
          <p:cNvPr id="8" name="Straight Connector 8"/>
          <p:cNvCxnSpPr>
            <a:cxnSpLocks/>
          </p:cNvCxnSpPr>
          <p:nvPr/>
        </p:nvCxnSpPr>
        <p:spPr>
          <a:xfrm rot="-120000" flipV="1">
            <a:off x="7180763" y="841708"/>
            <a:ext cx="396000" cy="720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8782F9BF-DCF5-4448-A093-CD47D223EB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486400" cy="68818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4638068C-7F52-4BCA-85C8-26298F2399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807968" y="1052736"/>
            <a:ext cx="1250725" cy="287514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11.3.2025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3A34FAD-A34B-4EAF-9194-37DA1D5D6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/>
              <a:t>Satu Vuorikoski</a:t>
            </a:r>
            <a:endParaRPr lang="fi-FI" dirty="0"/>
          </a:p>
        </p:txBody>
      </p: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AFADB2A2-283E-DE3F-4B32-1AE2BDE096A0}"/>
              </a:ext>
            </a:extLst>
          </p:cNvPr>
          <p:cNvSpPr>
            <a:spLocks noChangeAspect="1" noEditPoints="1"/>
          </p:cNvSpPr>
          <p:nvPr userDrawn="1"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1784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 hasCustomPrompt="1"/>
          </p:nvPr>
        </p:nvSpPr>
        <p:spPr>
          <a:xfrm>
            <a:off x="839787" y="1584000"/>
            <a:ext cx="2448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839787" y="2060924"/>
            <a:ext cx="2448000" cy="3976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 hasCustomPrompt="1"/>
          </p:nvPr>
        </p:nvSpPr>
        <p:spPr>
          <a:xfrm>
            <a:off x="3530137" y="1584000"/>
            <a:ext cx="24480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otsikko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 hasCustomPrompt="1"/>
          </p:nvPr>
        </p:nvSpPr>
        <p:spPr>
          <a:xfrm>
            <a:off x="3530137" y="2060848"/>
            <a:ext cx="2448000" cy="3976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kstin paikkamerkki 4">
            <a:extLst>
              <a:ext uri="{FF2B5EF4-FFF2-40B4-BE49-F238E27FC236}">
                <a16:creationId xmlns:a16="http://schemas.microsoft.com/office/drawing/2014/main" id="{0D47247D-7902-46D6-8125-76F5ACDE48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20487" y="1584000"/>
            <a:ext cx="2448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5" name="Sisällön paikkamerkki 5">
            <a:extLst>
              <a:ext uri="{FF2B5EF4-FFF2-40B4-BE49-F238E27FC236}">
                <a16:creationId xmlns:a16="http://schemas.microsoft.com/office/drawing/2014/main" id="{4D1D5F7E-048E-4992-8EE4-1388F304764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0487" y="2060848"/>
            <a:ext cx="2448000" cy="3976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kstin paikkamerkki 4">
            <a:extLst>
              <a:ext uri="{FF2B5EF4-FFF2-40B4-BE49-F238E27FC236}">
                <a16:creationId xmlns:a16="http://schemas.microsoft.com/office/drawing/2014/main" id="{CA56C2BB-6304-4C81-98A7-96154EF7FB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10837" y="1592968"/>
            <a:ext cx="2448000" cy="360000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Lisää otsikko</a:t>
            </a:r>
          </a:p>
        </p:txBody>
      </p:sp>
      <p:sp>
        <p:nvSpPr>
          <p:cNvPr id="17" name="Sisällön paikkamerkki 5">
            <a:extLst>
              <a:ext uri="{FF2B5EF4-FFF2-40B4-BE49-F238E27FC236}">
                <a16:creationId xmlns:a16="http://schemas.microsoft.com/office/drawing/2014/main" id="{03BA9E4A-2841-4DA4-8156-A182FAFC985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910837" y="2069816"/>
            <a:ext cx="2448000" cy="397635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86193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vi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tsikk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Kaavion paikkamerkki 14"/>
          <p:cNvSpPr>
            <a:spLocks noGrp="1"/>
          </p:cNvSpPr>
          <p:nvPr>
            <p:ph type="chart" sz="quarter" idx="14"/>
          </p:nvPr>
        </p:nvSpPr>
        <p:spPr>
          <a:xfrm>
            <a:off x="838200" y="1558925"/>
            <a:ext cx="7128000" cy="44640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chart</a:t>
            </a:r>
            <a:endParaRPr lang="fi-FI" dirty="0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13" hasCustomPrompt="1"/>
          </p:nvPr>
        </p:nvSpPr>
        <p:spPr>
          <a:xfrm>
            <a:off x="8254800" y="1558800"/>
            <a:ext cx="3096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40899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838200" y="1555200"/>
            <a:ext cx="4968000" cy="4464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5B9C4085-3161-4F0C-B611-CEC65C7FA7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3832" y="1574114"/>
            <a:ext cx="5184000" cy="404018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81503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51695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n_po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5;p10">
            <a:extLst>
              <a:ext uri="{FF2B5EF4-FFF2-40B4-BE49-F238E27FC236}">
                <a16:creationId xmlns:a16="http://schemas.microsoft.com/office/drawing/2014/main" id="{DC9EC011-86FC-F8C3-1D8F-BEA17C57615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1843" b="1842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4D116348-2F48-7CE9-43C9-26E3922F2C6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5424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3476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231950" y="619100"/>
            <a:ext cx="7128000" cy="1296000"/>
          </a:xfrm>
        </p:spPr>
        <p:txBody>
          <a:bodyPr anchor="b"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1231950" y="2250000"/>
            <a:ext cx="7128000" cy="3780000"/>
          </a:xfrm>
        </p:spPr>
        <p:txBody>
          <a:bodyPr/>
          <a:lstStyle>
            <a:lvl1pPr>
              <a:buClr>
                <a:schemeClr val="bg1"/>
              </a:buClr>
              <a:defRPr sz="21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100">
                <a:solidFill>
                  <a:schemeClr val="bg1"/>
                </a:solidFill>
              </a:defRPr>
            </a:lvl2pPr>
            <a:lvl3pPr marL="0" indent="0">
              <a:buClr>
                <a:schemeClr val="bg1"/>
              </a:buClr>
              <a:buNone/>
              <a:defRPr sz="2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 bwMode="hidden">
          <a:xfrm rot="3360000">
            <a:off x="7477300" y="0"/>
            <a:ext cx="3630016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68FF938F-C8E2-46F0-89B5-8EE70A7CC742}"/>
              </a:ext>
            </a:extLst>
          </p:cNvPr>
          <p:cNvSpPr>
            <a:spLocks noChangeAspect="1" noEditPoints="1"/>
          </p:cNvSpPr>
          <p:nvPr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6507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231950" y="619100"/>
            <a:ext cx="7128000" cy="1296000"/>
          </a:xfrm>
        </p:spPr>
        <p:txBody>
          <a:bodyPr anchor="b"/>
          <a:lstStyle>
            <a:lvl1pPr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1231950" y="2250000"/>
            <a:ext cx="7128000" cy="3780000"/>
          </a:xfrm>
        </p:spPr>
        <p:txBody>
          <a:bodyPr/>
          <a:lstStyle>
            <a:lvl1pPr>
              <a:buClr>
                <a:schemeClr val="bg1"/>
              </a:buClr>
              <a:defRPr sz="21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100">
                <a:solidFill>
                  <a:schemeClr val="bg1"/>
                </a:solidFill>
              </a:defRPr>
            </a:lvl2pPr>
            <a:lvl3pPr marL="0" indent="0">
              <a:buClr>
                <a:schemeClr val="bg1"/>
              </a:buClr>
              <a:buNone/>
              <a:defRPr sz="21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 bwMode="hidden">
          <a:xfrm rot="3360000">
            <a:off x="7477300" y="0"/>
            <a:ext cx="3630016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7F2A112A-3753-48B0-9B81-6B2184C3296C}"/>
              </a:ext>
            </a:extLst>
          </p:cNvPr>
          <p:cNvSpPr>
            <a:spLocks noChangeAspect="1" noEditPoints="1"/>
          </p:cNvSpPr>
          <p:nvPr/>
        </p:nvSpPr>
        <p:spPr bwMode="black">
          <a:xfrm>
            <a:off x="9392574" y="5870367"/>
            <a:ext cx="2306861" cy="409205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8295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4" name="Freeform 6" descr="Fingrid logo">
            <a:extLst>
              <a:ext uri="{FF2B5EF4-FFF2-40B4-BE49-F238E27FC236}">
                <a16:creationId xmlns:a16="http://schemas.microsoft.com/office/drawing/2014/main" id="{8B7E0052-7330-36D3-F5AA-56D119A8B0B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9808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2ED8D80-D669-07A1-8D75-48A967165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541C21DD-FB3F-C92F-BBF9-530B816C604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err="1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5" name="Freeform 6" descr="Fingrid logo">
            <a:extLst>
              <a:ext uri="{FF2B5EF4-FFF2-40B4-BE49-F238E27FC236}">
                <a16:creationId xmlns:a16="http://schemas.microsoft.com/office/drawing/2014/main" id="{3A570CC4-8CA2-4B4D-9A06-A6289B595FD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59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  <a:lvl4pPr marL="324000" indent="0"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11274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2ED8D80-D669-07A1-8D75-48A967165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541C21DD-FB3F-C92F-BBF9-530B816C6044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err="1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7" name="Freeform 6" descr="Fingrid logo">
            <a:extLst>
              <a:ext uri="{FF2B5EF4-FFF2-40B4-BE49-F238E27FC236}">
                <a16:creationId xmlns:a16="http://schemas.microsoft.com/office/drawing/2014/main" id="{FEE70C33-DFDB-95B4-824F-3601EB1A790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5614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B2ED8D80-D669-07A1-8D75-48A967165E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541C21DD-FB3F-C92F-BBF9-530B816C6044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 err="1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5" name="Freeform 6" descr="Fingrid logo">
            <a:extLst>
              <a:ext uri="{FF2B5EF4-FFF2-40B4-BE49-F238E27FC236}">
                <a16:creationId xmlns:a16="http://schemas.microsoft.com/office/drawing/2014/main" id="{F764B337-6883-D171-6967-76FC1AD9CD5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5357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5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3" name="Freeform 6" descr="Fingrid logo">
            <a:extLst>
              <a:ext uri="{FF2B5EF4-FFF2-40B4-BE49-F238E27FC236}">
                <a16:creationId xmlns:a16="http://schemas.microsoft.com/office/drawing/2014/main" id="{7A400D85-3E09-47C6-A9FA-050B74A86C8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491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6">
    <p:bg>
      <p:bgPr>
        <a:solidFill>
          <a:srgbClr val="D512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524000" y="841829"/>
            <a:ext cx="9144000" cy="5174342"/>
          </a:xfrm>
        </p:spPr>
        <p:txBody>
          <a:bodyPr anchor="ctr"/>
          <a:lstStyle>
            <a:lvl1pPr algn="ctr">
              <a:lnSpc>
                <a:spcPct val="100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nostoteksti</a:t>
            </a:r>
          </a:p>
        </p:txBody>
      </p:sp>
      <p:sp>
        <p:nvSpPr>
          <p:cNvPr id="3" name="Freeform 6" descr="Fingrid logo">
            <a:extLst>
              <a:ext uri="{FF2B5EF4-FFF2-40B4-BE49-F238E27FC236}">
                <a16:creationId xmlns:a16="http://schemas.microsoft.com/office/drawing/2014/main" id="{0219171B-4CC9-4B9C-9C8C-913BCB46C14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918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auto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11"/>
          <p:cNvSpPr txBox="1"/>
          <p:nvPr/>
        </p:nvSpPr>
        <p:spPr>
          <a:xfrm>
            <a:off x="826739" y="4509120"/>
            <a:ext cx="1956149" cy="190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accent2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PL 530, 00101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Puh. 030 395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Fax. 030 395 5196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noProof="0" dirty="0">
                <a:solidFill>
                  <a:schemeClr val="accent2"/>
                </a:solidFill>
              </a:rPr>
              <a:t>www.fingrid.fi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rgbClr val="3E56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kstiruutu 5">
            <a:hlinkClick r:id="rId2"/>
            <a:extLst>
              <a:ext uri="{FF2B5EF4-FFF2-40B4-BE49-F238E27FC236}">
                <a16:creationId xmlns:a16="http://schemas.microsoft.com/office/drawing/2014/main" id="{4FBF202F-80C2-49A4-AE52-309486513A19}"/>
              </a:ext>
            </a:extLst>
          </p:cNvPr>
          <p:cNvSpPr txBox="1"/>
          <p:nvPr/>
        </p:nvSpPr>
        <p:spPr>
          <a:xfrm>
            <a:off x="826739" y="6129000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DDCB2E-3DC8-4F8A-B6CA-780F8911C844}"/>
              </a:ext>
            </a:extLst>
          </p:cNvPr>
          <p:cNvCxnSpPr>
            <a:cxnSpLocks/>
          </p:cNvCxnSpPr>
          <p:nvPr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rgbClr val="D51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925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FI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black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Box 11"/>
          <p:cNvSpPr txBox="1"/>
          <p:nvPr/>
        </p:nvSpPr>
        <p:spPr>
          <a:xfrm>
            <a:off x="826739" y="4509120"/>
            <a:ext cx="1956149" cy="190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bg1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PL 530, 00101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Puh. 030 395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Fax. 030 395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www.fingrid.fi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kstiruutu 5">
            <a:hlinkClick r:id="rId2"/>
            <a:extLst>
              <a:ext uri="{FF2B5EF4-FFF2-40B4-BE49-F238E27FC236}">
                <a16:creationId xmlns:a16="http://schemas.microsoft.com/office/drawing/2014/main" id="{50172C2E-C538-4B72-A342-F1161A7B383A}"/>
              </a:ext>
            </a:extLst>
          </p:cNvPr>
          <p:cNvSpPr txBox="1"/>
          <p:nvPr/>
        </p:nvSpPr>
        <p:spPr>
          <a:xfrm>
            <a:off x="826739" y="6129000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212013A-B15F-4BE9-9275-DBB3FDAE4DE2}"/>
              </a:ext>
            </a:extLst>
          </p:cNvPr>
          <p:cNvCxnSpPr>
            <a:cxnSpLocks/>
          </p:cNvCxnSpPr>
          <p:nvPr userDrawn="1"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6036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E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auto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rgbClr val="3E56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B18D62C7-990D-4510-842B-437359721B7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accent2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Fax. +358 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www.fingrid.fi</a:t>
            </a:r>
          </a:p>
        </p:txBody>
      </p:sp>
      <p:sp>
        <p:nvSpPr>
          <p:cNvPr id="7" name="Tekstiruutu 6">
            <a:hlinkClick r:id="rId2"/>
            <a:extLst>
              <a:ext uri="{FF2B5EF4-FFF2-40B4-BE49-F238E27FC236}">
                <a16:creationId xmlns:a16="http://schemas.microsoft.com/office/drawing/2014/main" id="{390A78D5-5463-4A5C-B4C4-2E11B03FAE29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662D061D-293C-44A8-84D7-144F3F9AB2F6}"/>
              </a:ext>
            </a:extLst>
          </p:cNvPr>
          <p:cNvCxnSpPr>
            <a:cxnSpLocks/>
          </p:cNvCxnSpPr>
          <p:nvPr userDrawn="1"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rgbClr val="D51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0387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petusdia ENG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black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3B885F8B-E704-4666-970C-FD9A60592FE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bg1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Fax. +358 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www.fingrid.fi</a:t>
            </a:r>
          </a:p>
        </p:txBody>
      </p:sp>
      <p:sp>
        <p:nvSpPr>
          <p:cNvPr id="9" name="Tekstiruutu 8">
            <a:hlinkClick r:id="rId2"/>
            <a:extLst>
              <a:ext uri="{FF2B5EF4-FFF2-40B4-BE49-F238E27FC236}">
                <a16:creationId xmlns:a16="http://schemas.microsoft.com/office/drawing/2014/main" id="{1F341FBD-141D-4D2A-97F5-32F60993930F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sp>
        <p:nvSpPr>
          <p:cNvPr id="11" name="Otsikko 3">
            <a:extLst>
              <a:ext uri="{FF2B5EF4-FFF2-40B4-BE49-F238E27FC236}">
                <a16:creationId xmlns:a16="http://schemas.microsoft.com/office/drawing/2014/main" id="{9FDC4D26-30DA-4B2B-B573-6AC744FEA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</p:spPr>
        <p:txBody>
          <a:bodyPr anchor="t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8CBB77B8-E8E4-4BB8-B4CF-28356FE08134}"/>
              </a:ext>
            </a:extLst>
          </p:cNvPr>
          <p:cNvCxnSpPr>
            <a:cxnSpLocks/>
          </p:cNvCxnSpPr>
          <p:nvPr/>
        </p:nvCxnSpPr>
        <p:spPr bwMode="black">
          <a:xfrm rot="3360000">
            <a:off x="7329600" y="0"/>
            <a:ext cx="3630016" cy="6858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2494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auto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889000"/>
            <a:ext cx="6337801" cy="1260000"/>
          </a:xfrm>
        </p:spPr>
        <p:txBody>
          <a:bodyPr anchor="t"/>
          <a:lstStyle>
            <a:lvl1pPr>
              <a:defRPr sz="4100">
                <a:solidFill>
                  <a:srgbClr val="3E56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B18D62C7-990D-4510-842B-437359721B7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accent2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accent2"/>
                </a:solidFill>
              </a:rPr>
              <a:t>Fax. +358 30 395 5196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noProof="0" dirty="0">
                <a:solidFill>
                  <a:schemeClr val="accent2"/>
                </a:solidFill>
              </a:rPr>
              <a:t>www.fingrid.fi</a:t>
            </a:r>
          </a:p>
          <a:p>
            <a:pPr>
              <a:lnSpc>
                <a:spcPct val="125000"/>
              </a:lnSpc>
            </a:pPr>
            <a:endParaRPr lang="fi-FI" sz="1400" noProof="0" dirty="0">
              <a:solidFill>
                <a:schemeClr val="accent2"/>
              </a:solidFill>
            </a:endParaRPr>
          </a:p>
        </p:txBody>
      </p:sp>
      <p:sp>
        <p:nvSpPr>
          <p:cNvPr id="14" name="Tekstiruutu 13">
            <a:hlinkClick r:id="rId2"/>
            <a:extLst>
              <a:ext uri="{FF2B5EF4-FFF2-40B4-BE49-F238E27FC236}">
                <a16:creationId xmlns:a16="http://schemas.microsoft.com/office/drawing/2014/main" id="{5D467619-83CC-4F44-B5DC-D4BD73E45845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sp>
        <p:nvSpPr>
          <p:cNvPr id="2" name="Kuvan paikkamerkki 5">
            <a:extLst>
              <a:ext uri="{FF2B5EF4-FFF2-40B4-BE49-F238E27FC236}">
                <a16:creationId xmlns:a16="http://schemas.microsoft.com/office/drawing/2014/main" id="{FE16E23D-A354-0AF7-4877-8A09D8C3FC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234315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47819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kuvalla 2">
    <p:bg>
      <p:bgPr>
        <a:solidFill>
          <a:srgbClr val="3E56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descr="Fingrid logo"/>
          <p:cNvSpPr>
            <a:spLocks noChangeAspect="1" noEditPoints="1"/>
          </p:cNvSpPr>
          <p:nvPr/>
        </p:nvSpPr>
        <p:spPr bwMode="black">
          <a:xfrm>
            <a:off x="9193470" y="5655725"/>
            <a:ext cx="2232419" cy="39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DB90307-7171-458F-9E75-8CA5AF0C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890800"/>
            <a:ext cx="6336000" cy="1260000"/>
          </a:xfrm>
        </p:spPr>
        <p:txBody>
          <a:bodyPr anchor="t"/>
          <a:lstStyle>
            <a:lvl1pPr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3B885F8B-E704-4666-970C-FD9A60592FE1}"/>
              </a:ext>
            </a:extLst>
          </p:cNvPr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5000"/>
              </a:lnSpc>
            </a:pPr>
            <a:r>
              <a:rPr lang="fi-FI" sz="1400" b="1" noProof="0" dirty="0">
                <a:solidFill>
                  <a:schemeClr val="bg1"/>
                </a:solidFill>
              </a:rPr>
              <a:t>Fingrid Oyj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Läkkisepäntie 21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FI-00620 Helsinki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P.O.Box 530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FI-00101 Helsinki, Finland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Tel. +358 30 395 5000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Fax. +358 30 395 5196</a:t>
            </a:r>
          </a:p>
          <a:p>
            <a:pPr>
              <a:lnSpc>
                <a:spcPct val="125000"/>
              </a:lnSpc>
            </a:pPr>
            <a:r>
              <a:rPr lang="fi-FI" sz="1400" noProof="0" dirty="0">
                <a:solidFill>
                  <a:schemeClr val="bg1"/>
                </a:solidFill>
              </a:rPr>
              <a:t>www.fingrid.fi</a:t>
            </a:r>
          </a:p>
        </p:txBody>
      </p:sp>
      <p:sp>
        <p:nvSpPr>
          <p:cNvPr id="9" name="Tekstiruutu 8">
            <a:hlinkClick r:id="rId2"/>
            <a:extLst>
              <a:ext uri="{FF2B5EF4-FFF2-40B4-BE49-F238E27FC236}">
                <a16:creationId xmlns:a16="http://schemas.microsoft.com/office/drawing/2014/main" id="{1F341FBD-141D-4D2A-97F5-32F60993930F}"/>
              </a:ext>
            </a:extLst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 err="1">
              <a:solidFill>
                <a:schemeClr val="accent2"/>
              </a:solidFill>
            </a:endParaRP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EABA8E9B-6107-ACAB-A99B-E1774BE930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12192000" cy="234315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790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9C49B-3925-0956-ADE2-503048CDE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EAA29F-453F-A468-C34A-8B6270FE08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8" y="1556792"/>
            <a:ext cx="10656812" cy="4176464"/>
          </a:xfrm>
        </p:spPr>
        <p:txBody>
          <a:bodyPr/>
          <a:lstStyle>
            <a:lvl1pPr>
              <a:spcBef>
                <a:spcPts val="600"/>
              </a:spcBef>
              <a:defRPr/>
            </a:lvl1pPr>
            <a:lvl2pPr marL="648000" indent="-3240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2pPr>
            <a:lvl3pPr marL="972000" indent="-3240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3pPr>
            <a:lvl4pPr marL="1296000" indent="-32400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4pPr>
            <a:lvl5pPr marL="1620000" indent="-285750">
              <a:spcBef>
                <a:spcPts val="600"/>
              </a:spcBef>
              <a:buSzPct val="90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595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dia FI">
  <p:cSld name="Lopetusdia FI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 descr="Fingrid logo"/>
          <p:cNvSpPr/>
          <p:nvPr/>
        </p:nvSpPr>
        <p:spPr>
          <a:xfrm>
            <a:off x="9193470" y="5655725"/>
            <a:ext cx="2232419" cy="39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3"/>
          <p:cNvSpPr txBox="1"/>
          <p:nvPr/>
        </p:nvSpPr>
        <p:spPr>
          <a:xfrm>
            <a:off x="826739" y="4509120"/>
            <a:ext cx="1956149" cy="19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Fingrid Oyj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Läkkisepäntie 21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00620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PL 530, 00101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Puh. 030 395 5000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Fax. 030 395 5196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www.fingrid.fi</a:t>
            </a:r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660"/>
              </a:buClr>
              <a:buSzPts val="4100"/>
              <a:buFont typeface="Arial"/>
              <a:buNone/>
              <a:defRPr sz="4100">
                <a:solidFill>
                  <a:srgbClr val="3E56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>
            <a:hlinkClick r:id="rId2"/>
          </p:cNvPr>
          <p:cNvSpPr txBox="1"/>
          <p:nvPr/>
        </p:nvSpPr>
        <p:spPr>
          <a:xfrm>
            <a:off x="826739" y="6129000"/>
            <a:ext cx="1116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" name="Google Shape;46;p13"/>
          <p:cNvCxnSpPr/>
          <p:nvPr/>
        </p:nvCxnSpPr>
        <p:spPr>
          <a:xfrm rot="3360000">
            <a:off x="7329600" y="0"/>
            <a:ext cx="3630016" cy="6858000"/>
          </a:xfrm>
          <a:prstGeom prst="straightConnector1">
            <a:avLst/>
          </a:prstGeom>
          <a:noFill/>
          <a:ln w="12700" cap="flat" cmpd="sng">
            <a:solidFill>
              <a:srgbClr val="D5121E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361625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2">
  <p:cSld name="Otsikkodia 2">
    <p:bg>
      <p:bgPr>
        <a:solidFill>
          <a:srgbClr val="3E5660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ctrTitle"/>
          </p:nvPr>
        </p:nvSpPr>
        <p:spPr>
          <a:xfrm>
            <a:off x="6213400" y="1854199"/>
            <a:ext cx="5112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5pPr>
            <a:lvl6pPr lvl="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8pPr>
            <a:lvl9pPr lvl="8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" name="Google Shape;57;p15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8" name="Google Shape;58;p15"/>
          <p:cNvCxnSpPr/>
          <p:nvPr/>
        </p:nvCxnSpPr>
        <p:spPr>
          <a:xfrm rot="10680000" flipH="1">
            <a:off x="7180763" y="841708"/>
            <a:ext cx="396000" cy="720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" name="Google Shape;59;p15"/>
          <p:cNvSpPr txBox="1">
            <a:spLocks noGrp="1"/>
          </p:cNvSpPr>
          <p:nvPr>
            <p:ph type="dt" idx="10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ftr" idx="11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11350800" y="134005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2" name="Google Shape;62;p15" descr="Kuva, joka sisältää kohteen rakennus, istuminen, suuri, metall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5486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47250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3">
  <p:cSld name="Otsikkodia 3">
    <p:bg>
      <p:bgPr>
        <a:solidFill>
          <a:srgbClr val="009A96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ctrTitle"/>
          </p:nvPr>
        </p:nvSpPr>
        <p:spPr>
          <a:xfrm>
            <a:off x="6213400" y="1854199"/>
            <a:ext cx="5112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5pPr>
            <a:lvl6pPr lvl="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8pPr>
            <a:lvl9pPr lvl="8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6" name="Google Shape;66;p16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" name="Google Shape;67;p16"/>
          <p:cNvCxnSpPr/>
          <p:nvPr/>
        </p:nvCxnSpPr>
        <p:spPr>
          <a:xfrm rot="10680000" flipH="1">
            <a:off x="7180763" y="841708"/>
            <a:ext cx="396000" cy="720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ftr" idx="11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sldNum" idx="12"/>
          </p:nvPr>
        </p:nvSpPr>
        <p:spPr>
          <a:xfrm>
            <a:off x="11350800" y="134005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" name="Google Shape;71;p16" descr="Kuva, joka sisältää kohteen ulko, laiva, vesi, suur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5486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46014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>
  <p:cSld name="Vertailu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>
            <a:off x="839788" y="1586096"/>
            <a:ext cx="4968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2"/>
          </p:nvPr>
        </p:nvSpPr>
        <p:spPr>
          <a:xfrm>
            <a:off x="839788" y="2086336"/>
            <a:ext cx="4968000" cy="3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2pPr>
            <a:lvl3pPr marL="1371600" lvl="2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3"/>
          </p:nvPr>
        </p:nvSpPr>
        <p:spPr>
          <a:xfrm>
            <a:off x="6382800" y="1586096"/>
            <a:ext cx="4968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4"/>
          </p:nvPr>
        </p:nvSpPr>
        <p:spPr>
          <a:xfrm>
            <a:off x="6382800" y="2086336"/>
            <a:ext cx="4968000" cy="3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2pPr>
            <a:lvl3pPr marL="1371600" lvl="2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073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olme sisältökohdetta">
  <p:cSld name="Kolme sisältökohdetta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839787" y="1584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839787" y="1987276"/>
            <a:ext cx="3240000" cy="4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299719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2pPr>
            <a:lvl3pPr marL="1371600" lvl="2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29972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476385" y="1584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476385" y="1987200"/>
            <a:ext cx="3240000" cy="4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299719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2pPr>
            <a:lvl3pPr marL="1371600" lvl="2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29972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5"/>
          </p:nvPr>
        </p:nvSpPr>
        <p:spPr>
          <a:xfrm>
            <a:off x="8112983" y="1584000"/>
            <a:ext cx="32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6"/>
          </p:nvPr>
        </p:nvSpPr>
        <p:spPr>
          <a:xfrm>
            <a:off x="8112983" y="1987200"/>
            <a:ext cx="3240000" cy="4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299719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2pPr>
            <a:lvl3pPr marL="1371600" lvl="2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29972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03694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ljä sisältökohdetta">
  <p:cSld name="Neljä sisältökohdetta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839787" y="1584000"/>
            <a:ext cx="2448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2"/>
          </p:nvPr>
        </p:nvSpPr>
        <p:spPr>
          <a:xfrm>
            <a:off x="839787" y="1987276"/>
            <a:ext cx="2448000" cy="4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299719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2pPr>
            <a:lvl3pPr marL="1371600" lvl="2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29972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3"/>
          </p:nvPr>
        </p:nvSpPr>
        <p:spPr>
          <a:xfrm>
            <a:off x="3530137" y="1584000"/>
            <a:ext cx="2448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sz="16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body" idx="4"/>
          </p:nvPr>
        </p:nvSpPr>
        <p:spPr>
          <a:xfrm>
            <a:off x="3530137" y="1987200"/>
            <a:ext cx="2448000" cy="4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299719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2pPr>
            <a:lvl3pPr marL="1371600" lvl="2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29972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5"/>
          </p:nvPr>
        </p:nvSpPr>
        <p:spPr>
          <a:xfrm>
            <a:off x="6220487" y="1584000"/>
            <a:ext cx="2448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6"/>
          </p:nvPr>
        </p:nvSpPr>
        <p:spPr>
          <a:xfrm>
            <a:off x="6220487" y="1987200"/>
            <a:ext cx="2448000" cy="4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299719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2pPr>
            <a:lvl3pPr marL="1371600" lvl="2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29972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7"/>
          </p:nvPr>
        </p:nvSpPr>
        <p:spPr>
          <a:xfrm>
            <a:off x="8910837" y="1592968"/>
            <a:ext cx="2448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1"/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 b="1"/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 b="1"/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8"/>
          </p:nvPr>
        </p:nvSpPr>
        <p:spPr>
          <a:xfrm>
            <a:off x="8910837" y="1996168"/>
            <a:ext cx="2448000" cy="4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1pPr>
            <a:lvl2pPr marL="914400" lvl="1" indent="-299719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2pPr>
            <a:lvl3pPr marL="1371600" lvl="2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▪"/>
              <a:defRPr sz="1600"/>
            </a:lvl3pPr>
            <a:lvl4pPr marL="1828800" lvl="3" indent="-3302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29972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Char char="o"/>
              <a:defRPr sz="1600"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51391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avio ja sisältö">
  <p:cSld name="Kaavio ja sisältö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>
            <a:spLocks noGrp="1"/>
          </p:cNvSpPr>
          <p:nvPr>
            <p:ph type="chart" idx="2"/>
          </p:nvPr>
        </p:nvSpPr>
        <p:spPr>
          <a:xfrm>
            <a:off x="838200" y="1558925"/>
            <a:ext cx="7128000" cy="446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Courier New"/>
              <a:buChar char="o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Courier New"/>
              <a:buChar char="o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Courier New"/>
              <a:buChar char="o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8254800" y="1558800"/>
            <a:ext cx="3096000" cy="44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2pPr>
            <a:lvl3pPr marL="1371600" lvl="2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32108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ältö ja kuva">
  <p:cSld name="Sisältö ja kuva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body" idx="1"/>
          </p:nvPr>
        </p:nvSpPr>
        <p:spPr>
          <a:xfrm>
            <a:off x="838200" y="1555200"/>
            <a:ext cx="4968000" cy="44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2pPr>
            <a:lvl3pPr marL="1371600" lvl="2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>
            <a:spLocks noGrp="1"/>
          </p:cNvSpPr>
          <p:nvPr>
            <p:ph type="pic" idx="2"/>
          </p:nvPr>
        </p:nvSpPr>
        <p:spPr>
          <a:xfrm>
            <a:off x="6163832" y="1574114"/>
            <a:ext cx="5184000" cy="4040188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115943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vaihdettavalla kuvalla">
  <p:cSld name="Otsikkodia vaihdettavalla kuvalla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ctrTitle"/>
          </p:nvPr>
        </p:nvSpPr>
        <p:spPr>
          <a:xfrm>
            <a:off x="6213400" y="1854199"/>
            <a:ext cx="5112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5pPr>
            <a:lvl6pPr lvl="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8pPr>
            <a:lvl9pPr lvl="8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2" name="Google Shape;122;p22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3" name="Google Shape;123;p22"/>
          <p:cNvCxnSpPr/>
          <p:nvPr/>
        </p:nvCxnSpPr>
        <p:spPr>
          <a:xfrm rot="10680000" flipH="1">
            <a:off x="7180763" y="841708"/>
            <a:ext cx="396000" cy="720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22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6881813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22"/>
          <p:cNvSpPr txBox="1">
            <a:spLocks noGrp="1"/>
          </p:cNvSpPr>
          <p:nvPr>
            <p:ph type="dt" idx="10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3E566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ftr" idx="11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ldNum" idx="12"/>
          </p:nvPr>
        </p:nvSpPr>
        <p:spPr>
          <a:xfrm>
            <a:off x="11350800" y="134005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93783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vaihdettavalla kuvalla 2">
  <p:cSld name="Otsikkodia vaihdettavalla kuvalla 2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ctrTitle"/>
          </p:nvPr>
        </p:nvSpPr>
        <p:spPr>
          <a:xfrm>
            <a:off x="6213400" y="1854199"/>
            <a:ext cx="5112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None/>
              <a:defRPr sz="4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5pPr>
            <a:lvl6pPr lvl="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8pPr>
            <a:lvl9pPr lvl="8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1" name="Google Shape;131;p23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Google Shape;132;p23"/>
          <p:cNvCxnSpPr/>
          <p:nvPr/>
        </p:nvCxnSpPr>
        <p:spPr>
          <a:xfrm rot="10680000" flipH="1">
            <a:off x="7180763" y="841708"/>
            <a:ext cx="396000" cy="720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3" name="Google Shape;133;p23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6881813"/>
          </a:xfrm>
          <a:prstGeom prst="rect">
            <a:avLst/>
          </a:prstGeom>
          <a:noFill/>
          <a:ln>
            <a:noFill/>
          </a:ln>
        </p:spPr>
      </p:sp>
      <p:sp>
        <p:nvSpPr>
          <p:cNvPr id="134" name="Google Shape;134;p23"/>
          <p:cNvSpPr txBox="1">
            <a:spLocks noGrp="1"/>
          </p:cNvSpPr>
          <p:nvPr>
            <p:ph type="dt" idx="10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3E566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ftr" idx="11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11350800" y="134005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0911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/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638651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vaihdettavalla kuvalla 3">
  <p:cSld name="Otsikkodia vaihdettavalla kuvalla 3">
    <p:bg>
      <p:bgPr>
        <a:solidFill>
          <a:srgbClr val="3E5660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ctrTitle"/>
          </p:nvPr>
        </p:nvSpPr>
        <p:spPr>
          <a:xfrm>
            <a:off x="6213400" y="1854199"/>
            <a:ext cx="5112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5pPr>
            <a:lvl6pPr lvl="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8pPr>
            <a:lvl9pPr lvl="8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0" name="Google Shape;140;p24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1" name="Google Shape;141;p24"/>
          <p:cNvCxnSpPr/>
          <p:nvPr/>
        </p:nvCxnSpPr>
        <p:spPr>
          <a:xfrm rot="10680000" flipH="1">
            <a:off x="7180763" y="841708"/>
            <a:ext cx="396000" cy="720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2" name="Google Shape;142;p24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6881813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4"/>
          <p:cNvSpPr txBox="1">
            <a:spLocks noGrp="1"/>
          </p:cNvSpPr>
          <p:nvPr>
            <p:ph type="dt" idx="10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ftr" idx="11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ldNum" idx="12"/>
          </p:nvPr>
        </p:nvSpPr>
        <p:spPr>
          <a:xfrm>
            <a:off x="11350800" y="134005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49262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vaihdettavalla kuvalla 4">
  <p:cSld name="Otsikkodia vaihdettavalla kuvalla 4">
    <p:bg>
      <p:bgPr>
        <a:solidFill>
          <a:srgbClr val="A15885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ctrTitle"/>
          </p:nvPr>
        </p:nvSpPr>
        <p:spPr>
          <a:xfrm>
            <a:off x="6213400" y="1854199"/>
            <a:ext cx="5112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5pPr>
            <a:lvl6pPr lvl="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8pPr>
            <a:lvl9pPr lvl="8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9" name="Google Shape;149;p25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0" name="Google Shape;150;p25"/>
          <p:cNvCxnSpPr/>
          <p:nvPr/>
        </p:nvCxnSpPr>
        <p:spPr>
          <a:xfrm rot="10680000" flipH="1">
            <a:off x="7180763" y="841708"/>
            <a:ext cx="396000" cy="720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1" name="Google Shape;151;p25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6881813"/>
          </a:xfrm>
          <a:prstGeom prst="rect">
            <a:avLst/>
          </a:prstGeom>
          <a:noFill/>
          <a:ln>
            <a:noFill/>
          </a:ln>
        </p:spPr>
      </p:sp>
      <p:sp>
        <p:nvSpPr>
          <p:cNvPr id="152" name="Google Shape;152;p25"/>
          <p:cNvSpPr txBox="1">
            <a:spLocks noGrp="1"/>
          </p:cNvSpPr>
          <p:nvPr>
            <p:ph type="dt" idx="10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ftr" idx="11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5"/>
          <p:cNvSpPr txBox="1">
            <a:spLocks noGrp="1"/>
          </p:cNvSpPr>
          <p:nvPr>
            <p:ph type="sldNum" idx="12"/>
          </p:nvPr>
        </p:nvSpPr>
        <p:spPr>
          <a:xfrm>
            <a:off x="11350800" y="134005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02411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tsikkodia vaihdettavalla kuvalla 5">
  <p:cSld name="Otsikkodia vaihdettavalla kuvalla 5">
    <p:bg>
      <p:bgPr>
        <a:solidFill>
          <a:srgbClr val="009A96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>
            <a:spLocks noGrp="1"/>
          </p:cNvSpPr>
          <p:nvPr>
            <p:ph type="ctrTitle"/>
          </p:nvPr>
        </p:nvSpPr>
        <p:spPr>
          <a:xfrm>
            <a:off x="6213400" y="1854199"/>
            <a:ext cx="5112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6213600" y="4753478"/>
            <a:ext cx="51120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/>
            </a:lvl2pPr>
            <a:lvl3pPr lvl="2" algn="ctr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5pPr>
            <a:lvl6pPr lvl="5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/>
            </a:lvl8pPr>
            <a:lvl9pPr lvl="8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8" name="Google Shape;158;p26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9" name="Google Shape;159;p26"/>
          <p:cNvCxnSpPr/>
          <p:nvPr/>
        </p:nvCxnSpPr>
        <p:spPr>
          <a:xfrm rot="10680000" flipH="1">
            <a:off x="7180763" y="841708"/>
            <a:ext cx="396000" cy="720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0" name="Google Shape;160;p26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6881813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26"/>
          <p:cNvSpPr txBox="1">
            <a:spLocks noGrp="1"/>
          </p:cNvSpPr>
          <p:nvPr>
            <p:ph type="dt" idx="10"/>
          </p:nvPr>
        </p:nvSpPr>
        <p:spPr>
          <a:xfrm>
            <a:off x="5884432" y="1097796"/>
            <a:ext cx="1174261" cy="20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ftr" idx="11"/>
          </p:nvPr>
        </p:nvSpPr>
        <p:spPr>
          <a:xfrm>
            <a:off x="7676813" y="1092568"/>
            <a:ext cx="36720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ldNum" idx="12"/>
          </p:nvPr>
        </p:nvSpPr>
        <p:spPr>
          <a:xfrm>
            <a:off x="11350800" y="134005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24674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bg>
      <p:bgPr>
        <a:solidFill>
          <a:schemeClr val="accen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>
            <a:spLocks noGrp="1"/>
          </p:cNvSpPr>
          <p:nvPr>
            <p:ph type="title"/>
          </p:nvPr>
        </p:nvSpPr>
        <p:spPr>
          <a:xfrm>
            <a:off x="1231950" y="619100"/>
            <a:ext cx="71280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body" idx="1"/>
          </p:nvPr>
        </p:nvSpPr>
        <p:spPr>
          <a:xfrm>
            <a:off x="1231950" y="2250000"/>
            <a:ext cx="7128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 sz="2100">
                <a:solidFill>
                  <a:schemeClr val="lt1"/>
                </a:solidFill>
              </a:defRPr>
            </a:lvl1pPr>
            <a:lvl2pPr marL="914400" lvl="1" indent="-321944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70"/>
              <a:buChar char="o"/>
              <a:defRPr sz="2100">
                <a:solidFill>
                  <a:schemeClr val="lt1"/>
                </a:solidFill>
              </a:defRPr>
            </a:lvl2pPr>
            <a:lvl3pPr marL="1371600" lvl="2" indent="-36195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100"/>
              <a:buChar char="▪"/>
              <a:defRPr sz="2100">
                <a:solidFill>
                  <a:schemeClr val="lt1"/>
                </a:solidFill>
              </a:defRPr>
            </a:lvl3pPr>
            <a:lvl4pPr marL="1828800" lvl="3" indent="-36195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 sz="2100">
                <a:solidFill>
                  <a:schemeClr val="lt1"/>
                </a:solidFill>
              </a:defRPr>
            </a:lvl4pPr>
            <a:lvl5pPr marL="2286000" lvl="4" indent="-321945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70"/>
              <a:buChar char="o"/>
              <a:defRPr sz="21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cxnSp>
        <p:nvCxnSpPr>
          <p:cNvPr id="167" name="Google Shape;167;p27"/>
          <p:cNvCxnSpPr/>
          <p:nvPr/>
        </p:nvCxnSpPr>
        <p:spPr>
          <a:xfrm rot="3360000">
            <a:off x="7477300" y="0"/>
            <a:ext cx="3630016" cy="6858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27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1687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 2">
  <p:cSld name="Agenda 2">
    <p:bg>
      <p:bgPr>
        <a:solidFill>
          <a:srgbClr val="3E5660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>
            <a:spLocks noGrp="1"/>
          </p:cNvSpPr>
          <p:nvPr>
            <p:ph type="title"/>
          </p:nvPr>
        </p:nvSpPr>
        <p:spPr>
          <a:xfrm>
            <a:off x="1231950" y="619100"/>
            <a:ext cx="71280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1231950" y="2250000"/>
            <a:ext cx="7128000" cy="3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 sz="2100">
                <a:solidFill>
                  <a:schemeClr val="lt1"/>
                </a:solidFill>
              </a:defRPr>
            </a:lvl1pPr>
            <a:lvl2pPr marL="914400" lvl="1" indent="-321944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70"/>
              <a:buChar char="o"/>
              <a:defRPr sz="2100">
                <a:solidFill>
                  <a:schemeClr val="lt1"/>
                </a:solidFill>
              </a:defRPr>
            </a:lvl2pPr>
            <a:lvl3pPr marL="1371600" lvl="2" indent="-36195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100"/>
              <a:buChar char="▪"/>
              <a:defRPr sz="2100">
                <a:solidFill>
                  <a:schemeClr val="lt1"/>
                </a:solidFill>
              </a:defRPr>
            </a:lvl3pPr>
            <a:lvl4pPr marL="1828800" lvl="3" indent="-361950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 sz="2100">
                <a:solidFill>
                  <a:schemeClr val="lt1"/>
                </a:solidFill>
              </a:defRPr>
            </a:lvl4pPr>
            <a:lvl5pPr marL="2286000" lvl="4" indent="-321945" algn="l">
              <a:lnSpc>
                <a:spcPct val="114285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70"/>
              <a:buChar char="o"/>
              <a:defRPr sz="21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cxnSp>
        <p:nvCxnSpPr>
          <p:cNvPr id="172" name="Google Shape;172;p28"/>
          <p:cNvCxnSpPr/>
          <p:nvPr/>
        </p:nvCxnSpPr>
        <p:spPr>
          <a:xfrm rot="3360000">
            <a:off x="7477300" y="0"/>
            <a:ext cx="3630016" cy="6858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3" name="Google Shape;173;p28" descr="Fingrid logo"/>
          <p:cNvSpPr/>
          <p:nvPr/>
        </p:nvSpPr>
        <p:spPr>
          <a:xfrm>
            <a:off x="9392574" y="5870367"/>
            <a:ext cx="2306861" cy="409205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95344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äliotsikko">
  <p:cSld name="Väliotsikko">
    <p:bg>
      <p:bgPr>
        <a:solidFill>
          <a:srgbClr val="3E5660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 txBox="1">
            <a:spLocks noGrp="1"/>
          </p:cNvSpPr>
          <p:nvPr>
            <p:ph type="title"/>
          </p:nvPr>
        </p:nvSpPr>
        <p:spPr>
          <a:xfrm>
            <a:off x="831850" y="1221374"/>
            <a:ext cx="548005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body" idx="1"/>
          </p:nvPr>
        </p:nvSpPr>
        <p:spPr>
          <a:xfrm>
            <a:off x="831850" y="5104494"/>
            <a:ext cx="5480050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2000">
                <a:solidFill>
                  <a:srgbClr val="90989C"/>
                </a:solidFill>
              </a:defRPr>
            </a:lvl2pPr>
            <a:lvl3pPr marL="1371600" lvl="2" indent="-2286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90989C"/>
                </a:solidFill>
              </a:defRPr>
            </a:lvl3pPr>
            <a:lvl4pPr marL="1828800" lvl="3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0989C"/>
                </a:solidFill>
              </a:defRPr>
            </a:lvl4pPr>
            <a:lvl5pPr marL="2286000" lvl="4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>
                <a:solidFill>
                  <a:srgbClr val="90989C"/>
                </a:solidFill>
              </a:defRPr>
            </a:lvl5pPr>
            <a:lvl6pPr marL="2743200" lvl="5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0989C"/>
                </a:solidFill>
              </a:defRPr>
            </a:lvl6pPr>
            <a:lvl7pPr marL="3200400" lvl="6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0989C"/>
                </a:solidFill>
              </a:defRPr>
            </a:lvl7pPr>
            <a:lvl8pPr marL="3657600" lvl="7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120"/>
              <a:buNone/>
              <a:defRPr sz="1600">
                <a:solidFill>
                  <a:srgbClr val="90989C"/>
                </a:solidFill>
              </a:defRPr>
            </a:lvl8pPr>
            <a:lvl9pPr marL="4114800" lvl="8" indent="-22860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90989C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/>
          <p:nvPr/>
        </p:nvSpPr>
        <p:spPr>
          <a:xfrm>
            <a:off x="9696000" y="0"/>
            <a:ext cx="24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9"/>
          <p:cNvSpPr>
            <a:spLocks noGrp="1"/>
          </p:cNvSpPr>
          <p:nvPr>
            <p:ph type="pic" idx="2"/>
          </p:nvPr>
        </p:nvSpPr>
        <p:spPr>
          <a:xfrm>
            <a:off x="6710550" y="2"/>
            <a:ext cx="5480050" cy="6857999"/>
          </a:xfrm>
          <a:prstGeom prst="rect">
            <a:avLst/>
          </a:prstGeom>
          <a:solidFill>
            <a:srgbClr val="3E566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065687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 ja teksti">
  <p:cSld name="Kuva ja teksti">
    <p:bg>
      <p:bgPr>
        <a:solidFill>
          <a:srgbClr val="3E5660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>
            <a:off x="1096631" y="1368798"/>
            <a:ext cx="4824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Font typeface="Arial"/>
              <a:buNone/>
              <a:defRPr sz="3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body" idx="1"/>
          </p:nvPr>
        </p:nvSpPr>
        <p:spPr>
          <a:xfrm>
            <a:off x="1096631" y="2857080"/>
            <a:ext cx="4824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1pPr>
            <a:lvl2pPr marL="914400" lvl="1" indent="-32639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40"/>
              <a:buChar char="o"/>
              <a:defRPr sz="2200">
                <a:solidFill>
                  <a:schemeClr val="lt1"/>
                </a:solidFill>
              </a:defRPr>
            </a:lvl2pPr>
            <a:lvl3pPr marL="1371600" lvl="2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▪"/>
              <a:defRPr sz="2200">
                <a:solidFill>
                  <a:schemeClr val="lt1"/>
                </a:solidFill>
              </a:defRPr>
            </a:lvl3pPr>
            <a:lvl4pPr marL="1828800" lvl="3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4pPr>
            <a:lvl5pPr marL="2286000" lvl="4" indent="-326389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40"/>
              <a:buChar char="o"/>
              <a:defRPr sz="2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0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5" name="Google Shape;185;p30"/>
          <p:cNvSpPr/>
          <p:nvPr/>
        </p:nvSpPr>
        <p:spPr>
          <a:xfrm>
            <a:off x="9696000" y="0"/>
            <a:ext cx="24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0"/>
          <p:cNvSpPr>
            <a:spLocks noGrp="1"/>
          </p:cNvSpPr>
          <p:nvPr>
            <p:ph type="pic" idx="2"/>
          </p:nvPr>
        </p:nvSpPr>
        <p:spPr>
          <a:xfrm>
            <a:off x="6710550" y="2"/>
            <a:ext cx="5480050" cy="6857999"/>
          </a:xfrm>
          <a:prstGeom prst="rect">
            <a:avLst/>
          </a:prstGeom>
          <a:solidFill>
            <a:srgbClr val="3E5660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0740272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usesitys kuva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3;p41">
            <a:extLst>
              <a:ext uri="{FF2B5EF4-FFF2-40B4-BE49-F238E27FC236}">
                <a16:creationId xmlns:a16="http://schemas.microsoft.com/office/drawing/2014/main" id="{D31DE79D-15EE-6D15-A597-730EB6567644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705600" y="0"/>
            <a:ext cx="548005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" name="Google Shape;64;p41">
            <a:extLst>
              <a:ext uri="{FF2B5EF4-FFF2-40B4-BE49-F238E27FC236}">
                <a16:creationId xmlns:a16="http://schemas.microsoft.com/office/drawing/2014/main" id="{AFFC617D-E54D-569D-D334-76A37EC2D1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26466"/>
            <a:ext cx="5082429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Font typeface="Arial"/>
              <a:buNone/>
              <a:defRPr sz="3000">
                <a:solidFill>
                  <a:schemeClr val="tx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" name="Google Shape;67;p41">
            <a:extLst>
              <a:ext uri="{FF2B5EF4-FFF2-40B4-BE49-F238E27FC236}">
                <a16:creationId xmlns:a16="http://schemas.microsoft.com/office/drawing/2014/main" id="{9AFDDFE7-F9D5-0BF9-2F82-118C11270DE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fi-FI"/>
          </a:p>
        </p:txBody>
      </p:sp>
      <p:sp>
        <p:nvSpPr>
          <p:cNvPr id="9" name="Google Shape;35;p34">
            <a:extLst>
              <a:ext uri="{FF2B5EF4-FFF2-40B4-BE49-F238E27FC236}">
                <a16:creationId xmlns:a16="http://schemas.microsoft.com/office/drawing/2014/main" id="{C7A8FDBF-83C6-3BCA-65AF-89CC1AE1AB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2063931"/>
            <a:ext cx="5082429" cy="3957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 sz="1600"/>
            </a:lvl1pPr>
            <a:lvl2pPr marL="914400" lvl="1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2pPr>
            <a:lvl3pPr marL="1371600" lvl="2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 dirty="0"/>
          </a:p>
        </p:txBody>
      </p:sp>
      <p:sp>
        <p:nvSpPr>
          <p:cNvPr id="10" name="Google Shape;60;p40">
            <a:extLst>
              <a:ext uri="{FF2B5EF4-FFF2-40B4-BE49-F238E27FC236}">
                <a16:creationId xmlns:a16="http://schemas.microsoft.com/office/drawing/2014/main" id="{B86E4242-FB8A-61D1-D8DD-CE67F4F5E0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83039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 ja teksti 2">
  <p:cSld name="Kuva ja teksti 2">
    <p:bg>
      <p:bgPr>
        <a:solidFill>
          <a:srgbClr val="A15885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>
            <a:spLocks noGrp="1"/>
          </p:cNvSpPr>
          <p:nvPr>
            <p:ph type="title"/>
          </p:nvPr>
        </p:nvSpPr>
        <p:spPr>
          <a:xfrm>
            <a:off x="1096631" y="1368798"/>
            <a:ext cx="4824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Font typeface="Arial"/>
              <a:buNone/>
              <a:defRPr sz="3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1"/>
          <p:cNvSpPr txBox="1">
            <a:spLocks noGrp="1"/>
          </p:cNvSpPr>
          <p:nvPr>
            <p:ph type="body" idx="1"/>
          </p:nvPr>
        </p:nvSpPr>
        <p:spPr>
          <a:xfrm>
            <a:off x="1096631" y="2857080"/>
            <a:ext cx="4824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1pPr>
            <a:lvl2pPr marL="914400" lvl="1" indent="-32639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40"/>
              <a:buChar char="o"/>
              <a:defRPr sz="2200">
                <a:solidFill>
                  <a:schemeClr val="lt1"/>
                </a:solidFill>
              </a:defRPr>
            </a:lvl2pPr>
            <a:lvl3pPr marL="1371600" lvl="2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▪"/>
              <a:defRPr sz="2200">
                <a:solidFill>
                  <a:schemeClr val="lt1"/>
                </a:solidFill>
              </a:defRPr>
            </a:lvl3pPr>
            <a:lvl4pPr marL="1828800" lvl="3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4pPr>
            <a:lvl5pPr marL="2286000" lvl="4" indent="-326389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40"/>
              <a:buChar char="o"/>
              <a:defRPr sz="2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90" name="Google Shape;190;p31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1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1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" name="Google Shape;193;p31"/>
          <p:cNvSpPr/>
          <p:nvPr/>
        </p:nvSpPr>
        <p:spPr>
          <a:xfrm>
            <a:off x="9696000" y="0"/>
            <a:ext cx="24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1"/>
          <p:cNvSpPr>
            <a:spLocks noGrp="1"/>
          </p:cNvSpPr>
          <p:nvPr>
            <p:ph type="pic" idx="2"/>
          </p:nvPr>
        </p:nvSpPr>
        <p:spPr>
          <a:xfrm>
            <a:off x="6710550" y="2"/>
            <a:ext cx="5480050" cy="6857999"/>
          </a:xfrm>
          <a:prstGeom prst="rect">
            <a:avLst/>
          </a:prstGeom>
          <a:solidFill>
            <a:srgbClr val="A15885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998951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uva ja teksti 3">
  <p:cSld name="Kuva ja teksti 3">
    <p:bg>
      <p:bgPr>
        <a:solidFill>
          <a:srgbClr val="009A96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/>
          </p:nvPr>
        </p:nvSpPr>
        <p:spPr>
          <a:xfrm>
            <a:off x="1096631" y="1368798"/>
            <a:ext cx="4824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Font typeface="Arial"/>
              <a:buNone/>
              <a:defRPr sz="39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2"/>
          <p:cNvSpPr txBox="1">
            <a:spLocks noGrp="1"/>
          </p:cNvSpPr>
          <p:nvPr>
            <p:ph type="body" idx="1"/>
          </p:nvPr>
        </p:nvSpPr>
        <p:spPr>
          <a:xfrm>
            <a:off x="1096631" y="2857080"/>
            <a:ext cx="4824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1pPr>
            <a:lvl2pPr marL="914400" lvl="1" indent="-32639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40"/>
              <a:buChar char="o"/>
              <a:defRPr sz="2200">
                <a:solidFill>
                  <a:schemeClr val="lt1"/>
                </a:solidFill>
              </a:defRPr>
            </a:lvl2pPr>
            <a:lvl3pPr marL="1371600" lvl="2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▪"/>
              <a:defRPr sz="2200">
                <a:solidFill>
                  <a:schemeClr val="lt1"/>
                </a:solidFill>
              </a:defRPr>
            </a:lvl3pPr>
            <a:lvl4pPr marL="1828800" lvl="3" indent="-368300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  <a:defRPr sz="2200">
                <a:solidFill>
                  <a:schemeClr val="lt1"/>
                </a:solidFill>
              </a:defRPr>
            </a:lvl4pPr>
            <a:lvl5pPr marL="2286000" lvl="4" indent="-326389" algn="l">
              <a:lnSpc>
                <a:spcPct val="10909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40"/>
              <a:buChar char="o"/>
              <a:defRPr sz="2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198" name="Google Shape;198;p32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2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2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" name="Google Shape;201;p32"/>
          <p:cNvSpPr/>
          <p:nvPr/>
        </p:nvSpPr>
        <p:spPr>
          <a:xfrm>
            <a:off x="9696000" y="0"/>
            <a:ext cx="24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2"/>
          <p:cNvSpPr>
            <a:spLocks noGrp="1"/>
          </p:cNvSpPr>
          <p:nvPr>
            <p:ph type="pic" idx="2"/>
          </p:nvPr>
        </p:nvSpPr>
        <p:spPr>
          <a:xfrm>
            <a:off x="6710550" y="2"/>
            <a:ext cx="5480050" cy="6857999"/>
          </a:xfrm>
          <a:prstGeom prst="rect">
            <a:avLst/>
          </a:prstGeom>
          <a:solidFill>
            <a:srgbClr val="009A96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11987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 oikealla punain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C155D3B8-87B2-F9E3-DEA7-C0F932370B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9582" y="0"/>
            <a:ext cx="5486400" cy="688181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628800"/>
            <a:ext cx="5257800" cy="43904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4pPr marL="324000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tsikko 10"/>
          <p:cNvSpPr>
            <a:spLocks noGrp="1"/>
          </p:cNvSpPr>
          <p:nvPr>
            <p:ph type="title"/>
          </p:nvPr>
        </p:nvSpPr>
        <p:spPr>
          <a:xfrm>
            <a:off x="838200" y="433548"/>
            <a:ext cx="5257800" cy="112013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77A5D51B-E0F5-55C5-E67B-BD12E9C738A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0488488" y="6237312"/>
            <a:ext cx="1224136" cy="216024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0679425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so sisältö">
  <p:cSld name="Iso sisältö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 txBox="1">
            <a:spLocks noGrp="1"/>
          </p:cNvSpPr>
          <p:nvPr>
            <p:ph type="body" idx="1"/>
          </p:nvPr>
        </p:nvSpPr>
        <p:spPr>
          <a:xfrm>
            <a:off x="838200" y="754743"/>
            <a:ext cx="10515600" cy="526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2pPr>
            <a:lvl3pPr marL="1371600" lvl="2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0861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5pPr>
            <a:lvl6pPr marL="2743200" lvl="5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08609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260"/>
              <a:buChar char="o"/>
              <a:defRPr/>
            </a:lvl8pPr>
            <a:lvl9pPr marL="4114800" lvl="8" indent="-342900" algn="l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05" name="Google Shape;205;p33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3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3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01455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Tyhjä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4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795478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sto 2">
  <p:cSld name="Nosto 2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5"/>
          <p:cNvSpPr txBox="1">
            <a:spLocks noGrp="1"/>
          </p:cNvSpPr>
          <p:nvPr>
            <p:ph type="title"/>
          </p:nvPr>
        </p:nvSpPr>
        <p:spPr>
          <a:xfrm>
            <a:off x="1524000" y="841829"/>
            <a:ext cx="9144000" cy="517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5" descr="Fingrid logo"/>
          <p:cNvSpPr/>
          <p:nvPr/>
        </p:nvSpPr>
        <p:spPr>
          <a:xfrm>
            <a:off x="10494893" y="62372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5" name="Google Shape;215;p35"/>
          <p:cNvCxnSpPr/>
          <p:nvPr/>
        </p:nvCxnSpPr>
        <p:spPr>
          <a:xfrm flipH="1">
            <a:off x="9696000" y="2169000"/>
            <a:ext cx="2496001" cy="4689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6" name="Google Shape;216;p35"/>
          <p:cNvCxnSpPr/>
          <p:nvPr/>
        </p:nvCxnSpPr>
        <p:spPr>
          <a:xfrm flipH="1">
            <a:off x="0" y="0"/>
            <a:ext cx="2496000" cy="4653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660098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sto 3">
  <p:cSld name="Nosto 3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"/>
          <p:cNvSpPr txBox="1">
            <a:spLocks noGrp="1"/>
          </p:cNvSpPr>
          <p:nvPr>
            <p:ph type="title"/>
          </p:nvPr>
        </p:nvSpPr>
        <p:spPr>
          <a:xfrm>
            <a:off x="1524000" y="841829"/>
            <a:ext cx="9144000" cy="517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6" descr="Fingrid logo"/>
          <p:cNvSpPr/>
          <p:nvPr/>
        </p:nvSpPr>
        <p:spPr>
          <a:xfrm>
            <a:off x="10494893" y="62372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p36"/>
          <p:cNvCxnSpPr/>
          <p:nvPr/>
        </p:nvCxnSpPr>
        <p:spPr>
          <a:xfrm flipH="1">
            <a:off x="9696000" y="2169000"/>
            <a:ext cx="2496001" cy="4689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1" name="Google Shape;221;p36"/>
          <p:cNvCxnSpPr/>
          <p:nvPr/>
        </p:nvCxnSpPr>
        <p:spPr>
          <a:xfrm flipH="1">
            <a:off x="0" y="0"/>
            <a:ext cx="2496000" cy="4653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0100505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sto 5">
  <p:cSld name="Nosto 5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"/>
          <p:cNvSpPr txBox="1">
            <a:spLocks noGrp="1"/>
          </p:cNvSpPr>
          <p:nvPr>
            <p:ph type="title"/>
          </p:nvPr>
        </p:nvSpPr>
        <p:spPr>
          <a:xfrm>
            <a:off x="1524000" y="841829"/>
            <a:ext cx="9144000" cy="517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8" descr="Fingrid logo"/>
          <p:cNvSpPr/>
          <p:nvPr/>
        </p:nvSpPr>
        <p:spPr>
          <a:xfrm>
            <a:off x="10494893" y="62372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0" name="Google Shape;230;p38"/>
          <p:cNvCxnSpPr/>
          <p:nvPr/>
        </p:nvCxnSpPr>
        <p:spPr>
          <a:xfrm flipH="1">
            <a:off x="9696000" y="2169000"/>
            <a:ext cx="2496001" cy="4689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1" name="Google Shape;231;p38"/>
          <p:cNvCxnSpPr/>
          <p:nvPr/>
        </p:nvCxnSpPr>
        <p:spPr>
          <a:xfrm flipH="1">
            <a:off x="0" y="0"/>
            <a:ext cx="2496000" cy="4653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0216172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sto 6">
  <p:cSld name="Nosto 6">
    <p:bg>
      <p:bgPr>
        <a:solidFill>
          <a:srgbClr val="3E5660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9"/>
          <p:cNvSpPr txBox="1">
            <a:spLocks noGrp="1"/>
          </p:cNvSpPr>
          <p:nvPr>
            <p:ph type="title"/>
          </p:nvPr>
        </p:nvSpPr>
        <p:spPr>
          <a:xfrm>
            <a:off x="1524000" y="841829"/>
            <a:ext cx="9144000" cy="517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39" descr="Fingrid logo"/>
          <p:cNvSpPr/>
          <p:nvPr/>
        </p:nvSpPr>
        <p:spPr>
          <a:xfrm>
            <a:off x="10494893" y="62372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5" name="Google Shape;235;p39"/>
          <p:cNvCxnSpPr/>
          <p:nvPr/>
        </p:nvCxnSpPr>
        <p:spPr>
          <a:xfrm flipH="1">
            <a:off x="9696000" y="2169000"/>
            <a:ext cx="2496001" cy="4689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6" name="Google Shape;236;p39"/>
          <p:cNvCxnSpPr/>
          <p:nvPr/>
        </p:nvCxnSpPr>
        <p:spPr>
          <a:xfrm flipH="1">
            <a:off x="0" y="0"/>
            <a:ext cx="2496000" cy="4653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475885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sto8">
  <p:cSld name="Nosto8">
    <p:bg>
      <p:bgPr>
        <a:solidFill>
          <a:srgbClr val="A15885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1"/>
          <p:cNvSpPr txBox="1">
            <a:spLocks noGrp="1"/>
          </p:cNvSpPr>
          <p:nvPr>
            <p:ph type="title"/>
          </p:nvPr>
        </p:nvSpPr>
        <p:spPr>
          <a:xfrm>
            <a:off x="1524000" y="841829"/>
            <a:ext cx="9144000" cy="517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41" descr="Fingrid logo"/>
          <p:cNvSpPr/>
          <p:nvPr/>
        </p:nvSpPr>
        <p:spPr>
          <a:xfrm>
            <a:off x="10494893" y="62372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5" name="Google Shape;245;p41"/>
          <p:cNvCxnSpPr/>
          <p:nvPr/>
        </p:nvCxnSpPr>
        <p:spPr>
          <a:xfrm flipH="1">
            <a:off x="9696000" y="2169000"/>
            <a:ext cx="2496001" cy="4689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6" name="Google Shape;246;p41"/>
          <p:cNvCxnSpPr/>
          <p:nvPr/>
        </p:nvCxnSpPr>
        <p:spPr>
          <a:xfrm flipH="1">
            <a:off x="0" y="0"/>
            <a:ext cx="2496000" cy="4653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950813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sto 9">
  <p:cSld name="Nosto 9">
    <p:bg>
      <p:bgPr>
        <a:solidFill>
          <a:srgbClr val="009A96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2"/>
          <p:cNvSpPr txBox="1">
            <a:spLocks noGrp="1"/>
          </p:cNvSpPr>
          <p:nvPr>
            <p:ph type="title"/>
          </p:nvPr>
        </p:nvSpPr>
        <p:spPr>
          <a:xfrm>
            <a:off x="1524000" y="841829"/>
            <a:ext cx="9144000" cy="5174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2" descr="Fingrid logo"/>
          <p:cNvSpPr/>
          <p:nvPr/>
        </p:nvSpPr>
        <p:spPr>
          <a:xfrm>
            <a:off x="10494893" y="62372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0" name="Google Shape;250;p42"/>
          <p:cNvCxnSpPr/>
          <p:nvPr/>
        </p:nvCxnSpPr>
        <p:spPr>
          <a:xfrm flipH="1">
            <a:off x="9696000" y="2169000"/>
            <a:ext cx="2496001" cy="4689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1" name="Google Shape;251;p42"/>
          <p:cNvCxnSpPr/>
          <p:nvPr/>
        </p:nvCxnSpPr>
        <p:spPr>
          <a:xfrm flipH="1">
            <a:off x="0" y="0"/>
            <a:ext cx="2496000" cy="46530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828043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dia FI 2">
  <p:cSld name="Lopetusdia FI 2">
    <p:bg>
      <p:bgPr>
        <a:solidFill>
          <a:srgbClr val="3E5660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3" descr="Fingrid logo"/>
          <p:cNvSpPr/>
          <p:nvPr/>
        </p:nvSpPr>
        <p:spPr>
          <a:xfrm>
            <a:off x="9193470" y="5655725"/>
            <a:ext cx="2232419" cy="39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43"/>
          <p:cNvSpPr txBox="1"/>
          <p:nvPr/>
        </p:nvSpPr>
        <p:spPr>
          <a:xfrm>
            <a:off x="826739" y="4509120"/>
            <a:ext cx="1956149" cy="19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Fingrid Oyj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Läkkisepäntie 21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00620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 530, 00101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Puh. 030 395 5000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Fax. 030 395 5196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www.fingrid.fi</a:t>
            </a:r>
            <a:endParaRPr/>
          </a:p>
        </p:txBody>
      </p:sp>
      <p:sp>
        <p:nvSpPr>
          <p:cNvPr id="255" name="Google Shape;255;p43"/>
          <p:cNvSpPr txBox="1"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sz="41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3">
            <a:hlinkClick r:id="rId2"/>
          </p:cNvPr>
          <p:cNvSpPr txBox="1"/>
          <p:nvPr/>
        </p:nvSpPr>
        <p:spPr>
          <a:xfrm>
            <a:off x="826739" y="6129000"/>
            <a:ext cx="1116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7" name="Google Shape;257;p43"/>
          <p:cNvCxnSpPr/>
          <p:nvPr/>
        </p:nvCxnSpPr>
        <p:spPr>
          <a:xfrm rot="3360000">
            <a:off x="7329600" y="0"/>
            <a:ext cx="3630016" cy="6858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283967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petusdia ENG">
  <p:cSld name="Lopetusdia ENG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4" descr="Fingrid logo"/>
          <p:cNvSpPr/>
          <p:nvPr/>
        </p:nvSpPr>
        <p:spPr>
          <a:xfrm>
            <a:off x="9193470" y="5655725"/>
            <a:ext cx="2232419" cy="39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44"/>
          <p:cNvSpPr txBox="1">
            <a:spLocks noGrp="1"/>
          </p:cNvSpPr>
          <p:nvPr>
            <p:ph type="title"/>
          </p:nvPr>
        </p:nvSpPr>
        <p:spPr>
          <a:xfrm>
            <a:off x="838199" y="767378"/>
            <a:ext cx="8355271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5660"/>
              </a:buClr>
              <a:buSzPts val="4100"/>
              <a:buFont typeface="Arial"/>
              <a:buNone/>
              <a:defRPr sz="4100">
                <a:solidFill>
                  <a:srgbClr val="3E566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4"/>
          <p:cNvSpPr txBox="1"/>
          <p:nvPr/>
        </p:nvSpPr>
        <p:spPr>
          <a:xfrm>
            <a:off x="826739" y="4509120"/>
            <a:ext cx="2487961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Fingrid Oyj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Läkkisepäntie 21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FI-00620 Helsinki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P.O.Box 530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FI-00101 Helsinki, Finland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Tel. +358 30 395 5000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Fax. +358 30 395 5196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www.fingrid.fi</a:t>
            </a:r>
            <a:endParaRPr/>
          </a:p>
        </p:txBody>
      </p:sp>
      <p:sp>
        <p:nvSpPr>
          <p:cNvPr id="262" name="Google Shape;262;p44">
            <a:hlinkClick r:id="rId2"/>
          </p:cNvPr>
          <p:cNvSpPr txBox="1"/>
          <p:nvPr/>
        </p:nvSpPr>
        <p:spPr>
          <a:xfrm>
            <a:off x="826739" y="6391221"/>
            <a:ext cx="1116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3" name="Google Shape;263;p44"/>
          <p:cNvCxnSpPr/>
          <p:nvPr/>
        </p:nvCxnSpPr>
        <p:spPr>
          <a:xfrm rot="3360000">
            <a:off x="7329600" y="0"/>
            <a:ext cx="3630016" cy="6858000"/>
          </a:xfrm>
          <a:prstGeom prst="straightConnector1">
            <a:avLst/>
          </a:prstGeom>
          <a:noFill/>
          <a:ln w="12700" cap="flat" cmpd="sng">
            <a:solidFill>
              <a:srgbClr val="D5121E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933525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43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29" Type="http://schemas.openxmlformats.org/officeDocument/2006/relationships/slideLayout" Target="../slideLayouts/slideLayout98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Relationship Id="rId35" Type="http://schemas.openxmlformats.org/officeDocument/2006/relationships/slideLayout" Target="../slideLayouts/slideLayout104.xml"/><Relationship Id="rId8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555200"/>
            <a:ext cx="10515600" cy="446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79C6C0-9E1E-B12D-BD17-C38E5F9F1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11.3.2025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2169D-6440-35A1-F5EC-B648B28993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Satu Vuorikoski</a:t>
            </a:r>
          </a:p>
        </p:txBody>
      </p:sp>
    </p:spTree>
    <p:extLst>
      <p:ext uri="{BB962C8B-B14F-4D97-AF65-F5344CB8AC3E}">
        <p14:creationId xmlns:p14="http://schemas.microsoft.com/office/powerpoint/2010/main" val="3602524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66" r:id="rId2"/>
    <p:sldLayoutId id="2147483931" r:id="rId3"/>
    <p:sldLayoutId id="2147483924" r:id="rId4"/>
    <p:sldLayoutId id="2147483933" r:id="rId5"/>
    <p:sldLayoutId id="2147483960" r:id="rId6"/>
    <p:sldLayoutId id="2147483972" r:id="rId7"/>
    <p:sldLayoutId id="2147483961" r:id="rId8"/>
    <p:sldLayoutId id="2147483967" r:id="rId9"/>
    <p:sldLayoutId id="2147483968" r:id="rId10"/>
    <p:sldLayoutId id="2147483969" r:id="rId11"/>
    <p:sldLayoutId id="2147483923" r:id="rId12"/>
    <p:sldLayoutId id="2147483926" r:id="rId13"/>
    <p:sldLayoutId id="2147483927" r:id="rId14"/>
    <p:sldLayoutId id="2147483973" r:id="rId15"/>
    <p:sldLayoutId id="2147483928" r:id="rId16"/>
    <p:sldLayoutId id="2147483929" r:id="rId17"/>
    <p:sldLayoutId id="2147483930" r:id="rId18"/>
    <p:sldLayoutId id="2147483943" r:id="rId19"/>
    <p:sldLayoutId id="2147483970" r:id="rId20"/>
    <p:sldLayoutId id="2147483944" r:id="rId21"/>
    <p:sldLayoutId id="2147483936" r:id="rId22"/>
    <p:sldLayoutId id="2147483937" r:id="rId23"/>
    <p:sldLayoutId id="2147483946" r:id="rId24"/>
    <p:sldLayoutId id="2147483963" r:id="rId25"/>
    <p:sldLayoutId id="2147483965" r:id="rId26"/>
    <p:sldLayoutId id="2147483964" r:id="rId27"/>
    <p:sldLayoutId id="2147483950" r:id="rId28"/>
    <p:sldLayoutId id="2147483951" r:id="rId29"/>
    <p:sldLayoutId id="2147483954" r:id="rId30"/>
    <p:sldLayoutId id="2147483955" r:id="rId31"/>
    <p:sldLayoutId id="2147483956" r:id="rId32"/>
    <p:sldLayoutId id="2147483957" r:id="rId33"/>
    <p:sldLayoutId id="2147483958" r:id="rId34"/>
    <p:sldLayoutId id="2147483959" r:id="rId35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7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23850" indent="-32385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324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SzPct val="70000"/>
        <a:buFont typeface="Courier New" panose="02070309020205020404" pitchFamily="49" charset="0"/>
        <a:buChar char="o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324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648000" indent="-324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609750" indent="-28575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900000" indent="-324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6pPr>
      <a:lvl7pPr marL="1257750" indent="-324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1620000" indent="-324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8pPr>
      <a:lvl9pPr marL="1008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accent2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orient="horz" pos="380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555200"/>
            <a:ext cx="10515600" cy="446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3"/>
            <a:r>
              <a:rPr lang="en-US" dirty="0"/>
              <a:t>Second level</a:t>
            </a:r>
          </a:p>
        </p:txBody>
      </p:sp>
      <p:sp>
        <p:nvSpPr>
          <p:cNvPr id="7" name="Freeform 6" descr="Fingrid logo"/>
          <p:cNvSpPr>
            <a:spLocks noChangeAspect="1" noEditPoints="1"/>
          </p:cNvSpPr>
          <p:nvPr/>
        </p:nvSpPr>
        <p:spPr bwMode="auto">
          <a:xfrm>
            <a:off x="10494893" y="6237288"/>
            <a:ext cx="1217682" cy="216000"/>
          </a:xfrm>
          <a:custGeom>
            <a:avLst/>
            <a:gdLst>
              <a:gd name="T0" fmla="*/ 2515 w 4822"/>
              <a:gd name="T1" fmla="*/ 636 h 856"/>
              <a:gd name="T2" fmla="*/ 2410 w 4822"/>
              <a:gd name="T3" fmla="*/ 696 h 856"/>
              <a:gd name="T4" fmla="*/ 2287 w 4822"/>
              <a:gd name="T5" fmla="*/ 701 h 856"/>
              <a:gd name="T6" fmla="*/ 2182 w 4822"/>
              <a:gd name="T7" fmla="*/ 651 h 856"/>
              <a:gd name="T8" fmla="*/ 2121 w 4822"/>
              <a:gd name="T9" fmla="*/ 584 h 856"/>
              <a:gd name="T10" fmla="*/ 2081 w 4822"/>
              <a:gd name="T11" fmla="*/ 484 h 856"/>
              <a:gd name="T12" fmla="*/ 2081 w 4822"/>
              <a:gd name="T13" fmla="*/ 372 h 856"/>
              <a:gd name="T14" fmla="*/ 2121 w 4822"/>
              <a:gd name="T15" fmla="*/ 272 h 856"/>
              <a:gd name="T16" fmla="*/ 2172 w 4822"/>
              <a:gd name="T17" fmla="*/ 212 h 856"/>
              <a:gd name="T18" fmla="*/ 2260 w 4822"/>
              <a:gd name="T19" fmla="*/ 162 h 856"/>
              <a:gd name="T20" fmla="*/ 2368 w 4822"/>
              <a:gd name="T21" fmla="*/ 151 h 856"/>
              <a:gd name="T22" fmla="*/ 2472 w 4822"/>
              <a:gd name="T23" fmla="*/ 187 h 856"/>
              <a:gd name="T24" fmla="*/ 2642 w 4822"/>
              <a:gd name="T25" fmla="*/ 137 h 856"/>
              <a:gd name="T26" fmla="*/ 2496 w 4822"/>
              <a:gd name="T27" fmla="*/ 32 h 856"/>
              <a:gd name="T28" fmla="*/ 2339 w 4822"/>
              <a:gd name="T29" fmla="*/ 0 h 856"/>
              <a:gd name="T30" fmla="*/ 2197 w 4822"/>
              <a:gd name="T31" fmla="*/ 26 h 856"/>
              <a:gd name="T32" fmla="*/ 2062 w 4822"/>
              <a:gd name="T33" fmla="*/ 111 h 856"/>
              <a:gd name="T34" fmla="*/ 1986 w 4822"/>
              <a:gd name="T35" fmla="*/ 206 h 856"/>
              <a:gd name="T36" fmla="*/ 1931 w 4822"/>
              <a:gd name="T37" fmla="*/ 362 h 856"/>
              <a:gd name="T38" fmla="*/ 1935 w 4822"/>
              <a:gd name="T39" fmla="*/ 515 h 856"/>
              <a:gd name="T40" fmla="*/ 1977 w 4822"/>
              <a:gd name="T41" fmla="*/ 632 h 856"/>
              <a:gd name="T42" fmla="*/ 2062 w 4822"/>
              <a:gd name="T43" fmla="*/ 745 h 856"/>
              <a:gd name="T44" fmla="*/ 2178 w 4822"/>
              <a:gd name="T45" fmla="*/ 822 h 856"/>
              <a:gd name="T46" fmla="*/ 2318 w 4822"/>
              <a:gd name="T47" fmla="*/ 856 h 856"/>
              <a:gd name="T48" fmla="*/ 2461 w 4822"/>
              <a:gd name="T49" fmla="*/ 837 h 856"/>
              <a:gd name="T50" fmla="*/ 2601 w 4822"/>
              <a:gd name="T51" fmla="*/ 759 h 856"/>
              <a:gd name="T52" fmla="*/ 2681 w 4822"/>
              <a:gd name="T53" fmla="*/ 667 h 856"/>
              <a:gd name="T54" fmla="*/ 2743 w 4822"/>
              <a:gd name="T55" fmla="*/ 515 h 856"/>
              <a:gd name="T56" fmla="*/ 3554 w 4822"/>
              <a:gd name="T57" fmla="*/ 281 h 856"/>
              <a:gd name="T58" fmla="*/ 3539 w 4822"/>
              <a:gd name="T59" fmla="*/ 201 h 856"/>
              <a:gd name="T60" fmla="*/ 3484 w 4822"/>
              <a:gd name="T61" fmla="*/ 112 h 856"/>
              <a:gd name="T62" fmla="*/ 3402 w 4822"/>
              <a:gd name="T63" fmla="*/ 51 h 856"/>
              <a:gd name="T64" fmla="*/ 3298 w 4822"/>
              <a:gd name="T65" fmla="*/ 25 h 856"/>
              <a:gd name="T66" fmla="*/ 3538 w 4822"/>
              <a:gd name="T67" fmla="*/ 832 h 856"/>
              <a:gd name="T68" fmla="*/ 3484 w 4822"/>
              <a:gd name="T69" fmla="*/ 477 h 856"/>
              <a:gd name="T70" fmla="*/ 3535 w 4822"/>
              <a:gd name="T71" fmla="*/ 395 h 856"/>
              <a:gd name="T72" fmla="*/ 3403 w 4822"/>
              <a:gd name="T73" fmla="*/ 307 h 856"/>
              <a:gd name="T74" fmla="*/ 3361 w 4822"/>
              <a:gd name="T75" fmla="*/ 389 h 856"/>
              <a:gd name="T76" fmla="*/ 3283 w 4822"/>
              <a:gd name="T77" fmla="*/ 416 h 856"/>
              <a:gd name="T78" fmla="*/ 3341 w 4822"/>
              <a:gd name="T79" fmla="*/ 189 h 856"/>
              <a:gd name="T80" fmla="*/ 3398 w 4822"/>
              <a:gd name="T81" fmla="*/ 259 h 856"/>
              <a:gd name="T82" fmla="*/ 4818 w 4822"/>
              <a:gd name="T83" fmla="*/ 366 h 856"/>
              <a:gd name="T84" fmla="*/ 4764 w 4822"/>
              <a:gd name="T85" fmla="*/ 219 h 856"/>
              <a:gd name="T86" fmla="*/ 4660 w 4822"/>
              <a:gd name="T87" fmla="*/ 105 h 856"/>
              <a:gd name="T88" fmla="*/ 4521 w 4822"/>
              <a:gd name="T89" fmla="*/ 36 h 856"/>
              <a:gd name="T90" fmla="*/ 4420 w 4822"/>
              <a:gd name="T91" fmla="*/ 832 h 856"/>
              <a:gd name="T92" fmla="*/ 4577 w 4822"/>
              <a:gd name="T93" fmla="*/ 800 h 856"/>
              <a:gd name="T94" fmla="*/ 4704 w 4822"/>
              <a:gd name="T95" fmla="*/ 714 h 856"/>
              <a:gd name="T96" fmla="*/ 4791 w 4822"/>
              <a:gd name="T97" fmla="*/ 585 h 856"/>
              <a:gd name="T98" fmla="*/ 4822 w 4822"/>
              <a:gd name="T99" fmla="*/ 429 h 856"/>
              <a:gd name="T100" fmla="*/ 4654 w 4822"/>
              <a:gd name="T101" fmla="*/ 527 h 856"/>
              <a:gd name="T102" fmla="*/ 4599 w 4822"/>
              <a:gd name="T103" fmla="*/ 609 h 856"/>
              <a:gd name="T104" fmla="*/ 4518 w 4822"/>
              <a:gd name="T105" fmla="*/ 662 h 856"/>
              <a:gd name="T106" fmla="*/ 4420 w 4822"/>
              <a:gd name="T107" fmla="*/ 682 h 856"/>
              <a:gd name="T108" fmla="*/ 4494 w 4822"/>
              <a:gd name="T109" fmla="*/ 185 h 856"/>
              <a:gd name="T110" fmla="*/ 4580 w 4822"/>
              <a:gd name="T111" fmla="*/ 231 h 856"/>
              <a:gd name="T112" fmla="*/ 4643 w 4822"/>
              <a:gd name="T113" fmla="*/ 306 h 856"/>
              <a:gd name="T114" fmla="*/ 4672 w 4822"/>
              <a:gd name="T115" fmla="*/ 402 h 856"/>
              <a:gd name="T116" fmla="*/ 0 w 4822"/>
              <a:gd name="T117" fmla="*/ 24 h 856"/>
              <a:gd name="T118" fmla="*/ 555 w 4822"/>
              <a:gd name="T119" fmla="*/ 174 h 856"/>
              <a:gd name="T120" fmla="*/ 1252 w 4822"/>
              <a:gd name="T121" fmla="*/ 832 h 856"/>
              <a:gd name="T122" fmla="*/ 872 w 4822"/>
              <a:gd name="T123" fmla="*/ 24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22" h="856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45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  <p:sldLayoutId id="2147483991" r:id="rId17"/>
    <p:sldLayoutId id="2147483992" r:id="rId18"/>
    <p:sldLayoutId id="2147483993" r:id="rId19"/>
    <p:sldLayoutId id="2147483994" r:id="rId20"/>
    <p:sldLayoutId id="2147483995" r:id="rId21"/>
    <p:sldLayoutId id="2147483996" r:id="rId22"/>
    <p:sldLayoutId id="2147483997" r:id="rId23"/>
    <p:sldLayoutId id="2147483998" r:id="rId24"/>
    <p:sldLayoutId id="2147483999" r:id="rId25"/>
    <p:sldLayoutId id="2147484000" r:id="rId26"/>
    <p:sldLayoutId id="2147484001" r:id="rId27"/>
    <p:sldLayoutId id="2147484002" r:id="rId28"/>
    <p:sldLayoutId id="2147484003" r:id="rId29"/>
    <p:sldLayoutId id="2147484004" r:id="rId30"/>
    <p:sldLayoutId id="2147484005" r:id="rId31"/>
    <p:sldLayoutId id="2147484006" r:id="rId32"/>
    <p:sldLayoutId id="2147484007" r:id="rId33"/>
    <p:sldLayoutId id="2147484008" r:id="rId34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7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23850" indent="-32385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324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SzPct val="70000"/>
        <a:buFont typeface="Courier New" panose="02070309020205020404" pitchFamily="49" charset="0"/>
        <a:buChar char="o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324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648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648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SzPct val="70000"/>
        <a:buFont typeface="Courier New" panose="02070309020205020404" pitchFamily="49" charset="0"/>
        <a:buChar char="o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648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accent2"/>
          </a:solidFill>
          <a:latin typeface="+mn-lt"/>
          <a:ea typeface="+mn-ea"/>
          <a:cs typeface="+mn-cs"/>
        </a:defRPr>
      </a:lvl6pPr>
      <a:lvl7pPr marL="684000" indent="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None/>
        <a:defRPr sz="1800" kern="1200">
          <a:solidFill>
            <a:schemeClr val="accent2"/>
          </a:solidFill>
          <a:latin typeface="+mn-lt"/>
          <a:ea typeface="+mn-ea"/>
          <a:cs typeface="+mn-cs"/>
        </a:defRPr>
      </a:lvl7pPr>
      <a:lvl8pPr marL="1008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SzPct val="70000"/>
        <a:buFont typeface="Courier New" panose="02070309020205020404" pitchFamily="49" charset="0"/>
        <a:buChar char="o"/>
        <a:defRPr sz="1800" kern="1200">
          <a:solidFill>
            <a:schemeClr val="accent2"/>
          </a:solidFill>
          <a:latin typeface="+mn-lt"/>
          <a:ea typeface="+mn-ea"/>
          <a:cs typeface="+mn-cs"/>
        </a:defRPr>
      </a:lvl8pPr>
      <a:lvl9pPr marL="1008000" indent="-324000" algn="l" defTabSz="914400" rtl="0" eaLnBrk="1" latinLnBrk="0" hangingPunct="1">
        <a:lnSpc>
          <a:spcPts val="2400"/>
        </a:lnSpc>
        <a:spcBef>
          <a:spcPts val="12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accent2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orient="horz" pos="380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433549"/>
            <a:ext cx="10515600" cy="11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rial"/>
              <a:buNone/>
              <a:defRPr sz="37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555200"/>
            <a:ext cx="10515600" cy="44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861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Courier New"/>
              <a:buChar char="o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861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Courier New"/>
              <a:buChar char="o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8609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60"/>
              <a:buFont typeface="Courier New"/>
              <a:buChar char="o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6382800" y="6185460"/>
            <a:ext cx="180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1688340" y="6185460"/>
            <a:ext cx="4689600" cy="21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38800" y="6185460"/>
            <a:ext cx="7200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rgbClr val="3E566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8" descr="Fingrid logo"/>
          <p:cNvSpPr/>
          <p:nvPr/>
        </p:nvSpPr>
        <p:spPr>
          <a:xfrm>
            <a:off x="10494893" y="62372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D512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61328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  <p:sldLayoutId id="2147484042" r:id="rId17"/>
    <p:sldLayoutId id="2147484043" r:id="rId18"/>
    <p:sldLayoutId id="2147484044" r:id="rId19"/>
    <p:sldLayoutId id="2147484045" r:id="rId20"/>
    <p:sldLayoutId id="2147484046" r:id="rId21"/>
    <p:sldLayoutId id="2147484047" r:id="rId22"/>
    <p:sldLayoutId id="2147484048" r:id="rId23"/>
    <p:sldLayoutId id="2147484049" r:id="rId24"/>
    <p:sldLayoutId id="2147484050" r:id="rId25"/>
    <p:sldLayoutId id="2147484051" r:id="rId26"/>
    <p:sldLayoutId id="2147484052" r:id="rId27"/>
    <p:sldLayoutId id="2147484053" r:id="rId28"/>
    <p:sldLayoutId id="2147484054" r:id="rId29"/>
    <p:sldLayoutId id="2147484055" r:id="rId30"/>
    <p:sldLayoutId id="2147484056" r:id="rId31"/>
    <p:sldLayoutId id="2147484057" r:id="rId32"/>
    <p:sldLayoutId id="2147484058" r:id="rId33"/>
    <p:sldLayoutId id="2147484059" r:id="rId34"/>
    <p:sldLayoutId id="2147484060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orient="horz" pos="38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63CA544-6C1F-DCA6-0525-CF97CD8E8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3400" y="1854199"/>
            <a:ext cx="5427216" cy="2880000"/>
          </a:xfrm>
        </p:spPr>
        <p:txBody>
          <a:bodyPr/>
          <a:lstStyle/>
          <a:p>
            <a:r>
              <a:rPr lang="fi-FI" sz="3600" dirty="0"/>
              <a:t>Hanskaa arvoketju – CSRD-raportoinnin vaatimukset käytäntöön,</a:t>
            </a:r>
            <a:br>
              <a:rPr lang="fi-FI" sz="3600" dirty="0"/>
            </a:br>
            <a:r>
              <a:rPr lang="fi-FI" sz="3600" dirty="0"/>
              <a:t>yrityspuheenvuoro</a:t>
            </a:r>
            <a:endParaRPr lang="en-GB" sz="3600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C9CDEFA-9A53-450E-251D-39883D39C2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FIBS Pro – tilaisuus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90EA1F-98D8-CB56-6287-844CA30FDD5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fi-FI" dirty="0"/>
              <a:t>13.3.2025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BF8D4-0A4A-B381-E38B-BA207026FC0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fi-FI"/>
              <a:t>Satu Vuorikoski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60047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FC513-5078-4AC0-F74D-09E738695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00CAD-CE1B-A2E1-C4DD-9C6C85D83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AF8FD2-FBF8-7CCD-5CA3-C2AA5A4536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7"/>
          <a:stretch/>
        </p:blipFill>
        <p:spPr>
          <a:xfrm>
            <a:off x="838200" y="476671"/>
            <a:ext cx="8659433" cy="516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99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63224-03F4-F23A-D612-958370BF1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  <a:br>
              <a:rPr lang="fi-FI" dirty="0"/>
            </a:br>
            <a:r>
              <a:rPr lang="fi-FI" dirty="0"/>
              <a:t>Kysymyksiä &amp; palautetta?</a:t>
            </a:r>
          </a:p>
        </p:txBody>
      </p:sp>
    </p:spTree>
    <p:extLst>
      <p:ext uri="{BB962C8B-B14F-4D97-AF65-F5344CB8AC3E}">
        <p14:creationId xmlns:p14="http://schemas.microsoft.com/office/powerpoint/2010/main" val="199035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8;p57" descr="Fingrid logo">
            <a:extLst>
              <a:ext uri="{FF2B5EF4-FFF2-40B4-BE49-F238E27FC236}">
                <a16:creationId xmlns:a16="http://schemas.microsoft.com/office/drawing/2014/main" id="{5EFEDBE7-8E72-B245-3851-2D3B02E9FAD3}"/>
              </a:ext>
            </a:extLst>
          </p:cNvPr>
          <p:cNvSpPr/>
          <p:nvPr/>
        </p:nvSpPr>
        <p:spPr>
          <a:xfrm>
            <a:off x="10094843" y="6008688"/>
            <a:ext cx="1217682" cy="216000"/>
          </a:xfrm>
          <a:custGeom>
            <a:avLst/>
            <a:gdLst/>
            <a:ahLst/>
            <a:cxnLst/>
            <a:rect l="l" t="t" r="r" b="b"/>
            <a:pathLst>
              <a:path w="4822" h="856" extrusionOk="0">
                <a:moveTo>
                  <a:pt x="2299" y="416"/>
                </a:moveTo>
                <a:lnTo>
                  <a:pt x="2378" y="565"/>
                </a:lnTo>
                <a:lnTo>
                  <a:pt x="2568" y="565"/>
                </a:lnTo>
                <a:lnTo>
                  <a:pt x="2558" y="581"/>
                </a:lnTo>
                <a:lnTo>
                  <a:pt x="2550" y="596"/>
                </a:lnTo>
                <a:lnTo>
                  <a:pt x="2538" y="610"/>
                </a:lnTo>
                <a:lnTo>
                  <a:pt x="2527" y="624"/>
                </a:lnTo>
                <a:lnTo>
                  <a:pt x="2515" y="636"/>
                </a:lnTo>
                <a:lnTo>
                  <a:pt x="2501" y="647"/>
                </a:lnTo>
                <a:lnTo>
                  <a:pt x="2487" y="657"/>
                </a:lnTo>
                <a:lnTo>
                  <a:pt x="2474" y="667"/>
                </a:lnTo>
                <a:lnTo>
                  <a:pt x="2459" y="676"/>
                </a:lnTo>
                <a:lnTo>
                  <a:pt x="2442" y="685"/>
                </a:lnTo>
                <a:lnTo>
                  <a:pt x="2435" y="687"/>
                </a:lnTo>
                <a:lnTo>
                  <a:pt x="2426" y="691"/>
                </a:lnTo>
                <a:lnTo>
                  <a:pt x="2410" y="696"/>
                </a:lnTo>
                <a:lnTo>
                  <a:pt x="2393" y="701"/>
                </a:lnTo>
                <a:lnTo>
                  <a:pt x="2375" y="704"/>
                </a:lnTo>
                <a:lnTo>
                  <a:pt x="2358" y="706"/>
                </a:lnTo>
                <a:lnTo>
                  <a:pt x="2339" y="707"/>
                </a:lnTo>
                <a:lnTo>
                  <a:pt x="2325" y="706"/>
                </a:lnTo>
                <a:lnTo>
                  <a:pt x="2313" y="705"/>
                </a:lnTo>
                <a:lnTo>
                  <a:pt x="2299" y="704"/>
                </a:lnTo>
                <a:lnTo>
                  <a:pt x="2287" y="701"/>
                </a:lnTo>
                <a:lnTo>
                  <a:pt x="2273" y="699"/>
                </a:lnTo>
                <a:lnTo>
                  <a:pt x="2260" y="695"/>
                </a:lnTo>
                <a:lnTo>
                  <a:pt x="2237" y="685"/>
                </a:lnTo>
                <a:lnTo>
                  <a:pt x="2225" y="680"/>
                </a:lnTo>
                <a:lnTo>
                  <a:pt x="2214" y="674"/>
                </a:lnTo>
                <a:lnTo>
                  <a:pt x="2203" y="666"/>
                </a:lnTo>
                <a:lnTo>
                  <a:pt x="2192" y="659"/>
                </a:lnTo>
                <a:lnTo>
                  <a:pt x="2182" y="651"/>
                </a:lnTo>
                <a:lnTo>
                  <a:pt x="2172" y="644"/>
                </a:lnTo>
                <a:lnTo>
                  <a:pt x="2162" y="635"/>
                </a:lnTo>
                <a:lnTo>
                  <a:pt x="2158" y="630"/>
                </a:lnTo>
                <a:lnTo>
                  <a:pt x="2153" y="625"/>
                </a:lnTo>
                <a:lnTo>
                  <a:pt x="2144" y="615"/>
                </a:lnTo>
                <a:lnTo>
                  <a:pt x="2136" y="605"/>
                </a:lnTo>
                <a:lnTo>
                  <a:pt x="2128" y="595"/>
                </a:lnTo>
                <a:lnTo>
                  <a:pt x="2121" y="584"/>
                </a:lnTo>
                <a:lnTo>
                  <a:pt x="2114" y="572"/>
                </a:lnTo>
                <a:lnTo>
                  <a:pt x="2108" y="561"/>
                </a:lnTo>
                <a:lnTo>
                  <a:pt x="2102" y="549"/>
                </a:lnTo>
                <a:lnTo>
                  <a:pt x="2097" y="536"/>
                </a:lnTo>
                <a:lnTo>
                  <a:pt x="2092" y="524"/>
                </a:lnTo>
                <a:lnTo>
                  <a:pt x="2088" y="511"/>
                </a:lnTo>
                <a:lnTo>
                  <a:pt x="2084" y="497"/>
                </a:lnTo>
                <a:lnTo>
                  <a:pt x="2081" y="484"/>
                </a:lnTo>
                <a:lnTo>
                  <a:pt x="2079" y="470"/>
                </a:lnTo>
                <a:lnTo>
                  <a:pt x="2077" y="456"/>
                </a:lnTo>
                <a:lnTo>
                  <a:pt x="2076" y="442"/>
                </a:lnTo>
                <a:lnTo>
                  <a:pt x="2076" y="429"/>
                </a:lnTo>
                <a:lnTo>
                  <a:pt x="2076" y="414"/>
                </a:lnTo>
                <a:lnTo>
                  <a:pt x="2077" y="400"/>
                </a:lnTo>
                <a:lnTo>
                  <a:pt x="2079" y="386"/>
                </a:lnTo>
                <a:lnTo>
                  <a:pt x="2081" y="372"/>
                </a:lnTo>
                <a:lnTo>
                  <a:pt x="2084" y="359"/>
                </a:lnTo>
                <a:lnTo>
                  <a:pt x="2088" y="345"/>
                </a:lnTo>
                <a:lnTo>
                  <a:pt x="2092" y="332"/>
                </a:lnTo>
                <a:lnTo>
                  <a:pt x="2097" y="320"/>
                </a:lnTo>
                <a:lnTo>
                  <a:pt x="2102" y="307"/>
                </a:lnTo>
                <a:lnTo>
                  <a:pt x="2108" y="295"/>
                </a:lnTo>
                <a:lnTo>
                  <a:pt x="2114" y="284"/>
                </a:lnTo>
                <a:lnTo>
                  <a:pt x="2121" y="272"/>
                </a:lnTo>
                <a:lnTo>
                  <a:pt x="2124" y="266"/>
                </a:lnTo>
                <a:lnTo>
                  <a:pt x="2128" y="261"/>
                </a:lnTo>
                <a:lnTo>
                  <a:pt x="2136" y="251"/>
                </a:lnTo>
                <a:lnTo>
                  <a:pt x="2141" y="246"/>
                </a:lnTo>
                <a:lnTo>
                  <a:pt x="2144" y="241"/>
                </a:lnTo>
                <a:lnTo>
                  <a:pt x="2153" y="231"/>
                </a:lnTo>
                <a:lnTo>
                  <a:pt x="2162" y="221"/>
                </a:lnTo>
                <a:lnTo>
                  <a:pt x="2172" y="212"/>
                </a:lnTo>
                <a:lnTo>
                  <a:pt x="2182" y="205"/>
                </a:lnTo>
                <a:lnTo>
                  <a:pt x="2192" y="197"/>
                </a:lnTo>
                <a:lnTo>
                  <a:pt x="2203" y="190"/>
                </a:lnTo>
                <a:lnTo>
                  <a:pt x="2214" y="182"/>
                </a:lnTo>
                <a:lnTo>
                  <a:pt x="2225" y="176"/>
                </a:lnTo>
                <a:lnTo>
                  <a:pt x="2237" y="171"/>
                </a:lnTo>
                <a:lnTo>
                  <a:pt x="2249" y="166"/>
                </a:lnTo>
                <a:lnTo>
                  <a:pt x="2260" y="162"/>
                </a:lnTo>
                <a:lnTo>
                  <a:pt x="2273" y="159"/>
                </a:lnTo>
                <a:lnTo>
                  <a:pt x="2287" y="155"/>
                </a:lnTo>
                <a:lnTo>
                  <a:pt x="2299" y="152"/>
                </a:lnTo>
                <a:lnTo>
                  <a:pt x="2313" y="151"/>
                </a:lnTo>
                <a:lnTo>
                  <a:pt x="2325" y="150"/>
                </a:lnTo>
                <a:lnTo>
                  <a:pt x="2339" y="150"/>
                </a:lnTo>
                <a:lnTo>
                  <a:pt x="2354" y="150"/>
                </a:lnTo>
                <a:lnTo>
                  <a:pt x="2368" y="151"/>
                </a:lnTo>
                <a:lnTo>
                  <a:pt x="2381" y="152"/>
                </a:lnTo>
                <a:lnTo>
                  <a:pt x="2395" y="156"/>
                </a:lnTo>
                <a:lnTo>
                  <a:pt x="2409" y="160"/>
                </a:lnTo>
                <a:lnTo>
                  <a:pt x="2422" y="164"/>
                </a:lnTo>
                <a:lnTo>
                  <a:pt x="2435" y="169"/>
                </a:lnTo>
                <a:lnTo>
                  <a:pt x="2447" y="174"/>
                </a:lnTo>
                <a:lnTo>
                  <a:pt x="2460" y="181"/>
                </a:lnTo>
                <a:lnTo>
                  <a:pt x="2472" y="187"/>
                </a:lnTo>
                <a:lnTo>
                  <a:pt x="2484" y="195"/>
                </a:lnTo>
                <a:lnTo>
                  <a:pt x="2495" y="204"/>
                </a:lnTo>
                <a:lnTo>
                  <a:pt x="2505" y="212"/>
                </a:lnTo>
                <a:lnTo>
                  <a:pt x="2516" y="221"/>
                </a:lnTo>
                <a:lnTo>
                  <a:pt x="2525" y="231"/>
                </a:lnTo>
                <a:lnTo>
                  <a:pt x="2535" y="241"/>
                </a:lnTo>
                <a:lnTo>
                  <a:pt x="2656" y="154"/>
                </a:lnTo>
                <a:lnTo>
                  <a:pt x="2642" y="137"/>
                </a:lnTo>
                <a:lnTo>
                  <a:pt x="2626" y="121"/>
                </a:lnTo>
                <a:lnTo>
                  <a:pt x="2610" y="105"/>
                </a:lnTo>
                <a:lnTo>
                  <a:pt x="2592" y="90"/>
                </a:lnTo>
                <a:lnTo>
                  <a:pt x="2575" y="76"/>
                </a:lnTo>
                <a:lnTo>
                  <a:pt x="2556" y="64"/>
                </a:lnTo>
                <a:lnTo>
                  <a:pt x="2537" y="52"/>
                </a:lnTo>
                <a:lnTo>
                  <a:pt x="2517" y="41"/>
                </a:lnTo>
                <a:lnTo>
                  <a:pt x="2496" y="32"/>
                </a:lnTo>
                <a:lnTo>
                  <a:pt x="2486" y="27"/>
                </a:lnTo>
                <a:lnTo>
                  <a:pt x="2475" y="24"/>
                </a:lnTo>
                <a:lnTo>
                  <a:pt x="2454" y="16"/>
                </a:lnTo>
                <a:lnTo>
                  <a:pt x="2431" y="11"/>
                </a:lnTo>
                <a:lnTo>
                  <a:pt x="2409" y="6"/>
                </a:lnTo>
                <a:lnTo>
                  <a:pt x="2386" y="2"/>
                </a:lnTo>
                <a:lnTo>
                  <a:pt x="2363" y="0"/>
                </a:lnTo>
                <a:lnTo>
                  <a:pt x="2339" y="0"/>
                </a:lnTo>
                <a:lnTo>
                  <a:pt x="2318" y="0"/>
                </a:lnTo>
                <a:lnTo>
                  <a:pt x="2296" y="2"/>
                </a:lnTo>
                <a:lnTo>
                  <a:pt x="2277" y="5"/>
                </a:lnTo>
                <a:lnTo>
                  <a:pt x="2267" y="6"/>
                </a:lnTo>
                <a:lnTo>
                  <a:pt x="2257" y="9"/>
                </a:lnTo>
                <a:lnTo>
                  <a:pt x="2237" y="14"/>
                </a:lnTo>
                <a:lnTo>
                  <a:pt x="2217" y="19"/>
                </a:lnTo>
                <a:lnTo>
                  <a:pt x="2197" y="26"/>
                </a:lnTo>
                <a:lnTo>
                  <a:pt x="2178" y="34"/>
                </a:lnTo>
                <a:lnTo>
                  <a:pt x="2161" y="42"/>
                </a:lnTo>
                <a:lnTo>
                  <a:pt x="2143" y="51"/>
                </a:lnTo>
                <a:lnTo>
                  <a:pt x="2126" y="62"/>
                </a:lnTo>
                <a:lnTo>
                  <a:pt x="2108" y="72"/>
                </a:lnTo>
                <a:lnTo>
                  <a:pt x="2092" y="85"/>
                </a:lnTo>
                <a:lnTo>
                  <a:pt x="2077" y="97"/>
                </a:lnTo>
                <a:lnTo>
                  <a:pt x="2062" y="111"/>
                </a:lnTo>
                <a:lnTo>
                  <a:pt x="2047" y="125"/>
                </a:lnTo>
                <a:lnTo>
                  <a:pt x="2041" y="132"/>
                </a:lnTo>
                <a:lnTo>
                  <a:pt x="2033" y="140"/>
                </a:lnTo>
                <a:lnTo>
                  <a:pt x="2021" y="156"/>
                </a:lnTo>
                <a:lnTo>
                  <a:pt x="2015" y="164"/>
                </a:lnTo>
                <a:lnTo>
                  <a:pt x="2008" y="172"/>
                </a:lnTo>
                <a:lnTo>
                  <a:pt x="1997" y="189"/>
                </a:lnTo>
                <a:lnTo>
                  <a:pt x="1986" y="206"/>
                </a:lnTo>
                <a:lnTo>
                  <a:pt x="1977" y="224"/>
                </a:lnTo>
                <a:lnTo>
                  <a:pt x="1967" y="242"/>
                </a:lnTo>
                <a:lnTo>
                  <a:pt x="1960" y="261"/>
                </a:lnTo>
                <a:lnTo>
                  <a:pt x="1952" y="281"/>
                </a:lnTo>
                <a:lnTo>
                  <a:pt x="1945" y="301"/>
                </a:lnTo>
                <a:lnTo>
                  <a:pt x="1940" y="321"/>
                </a:lnTo>
                <a:lnTo>
                  <a:pt x="1935" y="341"/>
                </a:lnTo>
                <a:lnTo>
                  <a:pt x="1931" y="362"/>
                </a:lnTo>
                <a:lnTo>
                  <a:pt x="1928" y="385"/>
                </a:lnTo>
                <a:lnTo>
                  <a:pt x="1927" y="406"/>
                </a:lnTo>
                <a:lnTo>
                  <a:pt x="1927" y="429"/>
                </a:lnTo>
                <a:lnTo>
                  <a:pt x="1927" y="450"/>
                </a:lnTo>
                <a:lnTo>
                  <a:pt x="1928" y="472"/>
                </a:lnTo>
                <a:lnTo>
                  <a:pt x="1931" y="494"/>
                </a:lnTo>
                <a:lnTo>
                  <a:pt x="1933" y="504"/>
                </a:lnTo>
                <a:lnTo>
                  <a:pt x="1935" y="515"/>
                </a:lnTo>
                <a:lnTo>
                  <a:pt x="1940" y="535"/>
                </a:lnTo>
                <a:lnTo>
                  <a:pt x="1942" y="545"/>
                </a:lnTo>
                <a:lnTo>
                  <a:pt x="1945" y="555"/>
                </a:lnTo>
                <a:lnTo>
                  <a:pt x="1952" y="575"/>
                </a:lnTo>
                <a:lnTo>
                  <a:pt x="1956" y="585"/>
                </a:lnTo>
                <a:lnTo>
                  <a:pt x="1960" y="595"/>
                </a:lnTo>
                <a:lnTo>
                  <a:pt x="1967" y="614"/>
                </a:lnTo>
                <a:lnTo>
                  <a:pt x="1977" y="632"/>
                </a:lnTo>
                <a:lnTo>
                  <a:pt x="1986" y="650"/>
                </a:lnTo>
                <a:lnTo>
                  <a:pt x="1997" y="667"/>
                </a:lnTo>
                <a:lnTo>
                  <a:pt x="2008" y="685"/>
                </a:lnTo>
                <a:lnTo>
                  <a:pt x="2021" y="700"/>
                </a:lnTo>
                <a:lnTo>
                  <a:pt x="2033" y="716"/>
                </a:lnTo>
                <a:lnTo>
                  <a:pt x="2047" y="731"/>
                </a:lnTo>
                <a:lnTo>
                  <a:pt x="2054" y="739"/>
                </a:lnTo>
                <a:lnTo>
                  <a:pt x="2062" y="745"/>
                </a:lnTo>
                <a:lnTo>
                  <a:pt x="2077" y="759"/>
                </a:lnTo>
                <a:lnTo>
                  <a:pt x="2092" y="771"/>
                </a:lnTo>
                <a:lnTo>
                  <a:pt x="2108" y="784"/>
                </a:lnTo>
                <a:lnTo>
                  <a:pt x="2126" y="795"/>
                </a:lnTo>
                <a:lnTo>
                  <a:pt x="2143" y="805"/>
                </a:lnTo>
                <a:lnTo>
                  <a:pt x="2161" y="814"/>
                </a:lnTo>
                <a:lnTo>
                  <a:pt x="2169" y="819"/>
                </a:lnTo>
                <a:lnTo>
                  <a:pt x="2178" y="822"/>
                </a:lnTo>
                <a:lnTo>
                  <a:pt x="2197" y="830"/>
                </a:lnTo>
                <a:lnTo>
                  <a:pt x="2217" y="837"/>
                </a:lnTo>
                <a:lnTo>
                  <a:pt x="2237" y="842"/>
                </a:lnTo>
                <a:lnTo>
                  <a:pt x="2245" y="845"/>
                </a:lnTo>
                <a:lnTo>
                  <a:pt x="2257" y="847"/>
                </a:lnTo>
                <a:lnTo>
                  <a:pt x="2277" y="851"/>
                </a:lnTo>
                <a:lnTo>
                  <a:pt x="2296" y="854"/>
                </a:lnTo>
                <a:lnTo>
                  <a:pt x="2318" y="856"/>
                </a:lnTo>
                <a:lnTo>
                  <a:pt x="2339" y="856"/>
                </a:lnTo>
                <a:lnTo>
                  <a:pt x="2360" y="856"/>
                </a:lnTo>
                <a:lnTo>
                  <a:pt x="2381" y="854"/>
                </a:lnTo>
                <a:lnTo>
                  <a:pt x="2401" y="851"/>
                </a:lnTo>
                <a:lnTo>
                  <a:pt x="2412" y="850"/>
                </a:lnTo>
                <a:lnTo>
                  <a:pt x="2422" y="847"/>
                </a:lnTo>
                <a:lnTo>
                  <a:pt x="2442" y="842"/>
                </a:lnTo>
                <a:lnTo>
                  <a:pt x="2461" y="837"/>
                </a:lnTo>
                <a:lnTo>
                  <a:pt x="2481" y="830"/>
                </a:lnTo>
                <a:lnTo>
                  <a:pt x="2500" y="822"/>
                </a:lnTo>
                <a:lnTo>
                  <a:pt x="2517" y="814"/>
                </a:lnTo>
                <a:lnTo>
                  <a:pt x="2536" y="805"/>
                </a:lnTo>
                <a:lnTo>
                  <a:pt x="2552" y="795"/>
                </a:lnTo>
                <a:lnTo>
                  <a:pt x="2570" y="784"/>
                </a:lnTo>
                <a:lnTo>
                  <a:pt x="2586" y="771"/>
                </a:lnTo>
                <a:lnTo>
                  <a:pt x="2601" y="759"/>
                </a:lnTo>
                <a:lnTo>
                  <a:pt x="2616" y="745"/>
                </a:lnTo>
                <a:lnTo>
                  <a:pt x="2631" y="731"/>
                </a:lnTo>
                <a:lnTo>
                  <a:pt x="2637" y="724"/>
                </a:lnTo>
                <a:lnTo>
                  <a:pt x="2645" y="716"/>
                </a:lnTo>
                <a:lnTo>
                  <a:pt x="2657" y="700"/>
                </a:lnTo>
                <a:lnTo>
                  <a:pt x="2663" y="692"/>
                </a:lnTo>
                <a:lnTo>
                  <a:pt x="2669" y="685"/>
                </a:lnTo>
                <a:lnTo>
                  <a:pt x="2681" y="667"/>
                </a:lnTo>
                <a:lnTo>
                  <a:pt x="2692" y="650"/>
                </a:lnTo>
                <a:lnTo>
                  <a:pt x="2702" y="632"/>
                </a:lnTo>
                <a:lnTo>
                  <a:pt x="2711" y="614"/>
                </a:lnTo>
                <a:lnTo>
                  <a:pt x="2719" y="595"/>
                </a:lnTo>
                <a:lnTo>
                  <a:pt x="2727" y="575"/>
                </a:lnTo>
                <a:lnTo>
                  <a:pt x="2733" y="555"/>
                </a:lnTo>
                <a:lnTo>
                  <a:pt x="2738" y="535"/>
                </a:lnTo>
                <a:lnTo>
                  <a:pt x="2743" y="515"/>
                </a:lnTo>
                <a:lnTo>
                  <a:pt x="2747" y="494"/>
                </a:lnTo>
                <a:lnTo>
                  <a:pt x="2749" y="472"/>
                </a:lnTo>
                <a:lnTo>
                  <a:pt x="2751" y="450"/>
                </a:lnTo>
                <a:lnTo>
                  <a:pt x="2752" y="429"/>
                </a:lnTo>
                <a:lnTo>
                  <a:pt x="2751" y="416"/>
                </a:lnTo>
                <a:lnTo>
                  <a:pt x="2299" y="416"/>
                </a:lnTo>
                <a:close/>
                <a:moveTo>
                  <a:pt x="3555" y="295"/>
                </a:moveTo>
                <a:lnTo>
                  <a:pt x="3554" y="281"/>
                </a:lnTo>
                <a:lnTo>
                  <a:pt x="3554" y="267"/>
                </a:lnTo>
                <a:lnTo>
                  <a:pt x="3553" y="260"/>
                </a:lnTo>
                <a:lnTo>
                  <a:pt x="3551" y="254"/>
                </a:lnTo>
                <a:lnTo>
                  <a:pt x="3549" y="240"/>
                </a:lnTo>
                <a:lnTo>
                  <a:pt x="3546" y="227"/>
                </a:lnTo>
                <a:lnTo>
                  <a:pt x="3544" y="220"/>
                </a:lnTo>
                <a:lnTo>
                  <a:pt x="3543" y="214"/>
                </a:lnTo>
                <a:lnTo>
                  <a:pt x="3539" y="201"/>
                </a:lnTo>
                <a:lnTo>
                  <a:pt x="3534" y="189"/>
                </a:lnTo>
                <a:lnTo>
                  <a:pt x="3528" y="177"/>
                </a:lnTo>
                <a:lnTo>
                  <a:pt x="3523" y="166"/>
                </a:lnTo>
                <a:lnTo>
                  <a:pt x="3515" y="155"/>
                </a:lnTo>
                <a:lnTo>
                  <a:pt x="3509" y="144"/>
                </a:lnTo>
                <a:lnTo>
                  <a:pt x="3501" y="132"/>
                </a:lnTo>
                <a:lnTo>
                  <a:pt x="3493" y="122"/>
                </a:lnTo>
                <a:lnTo>
                  <a:pt x="3484" y="112"/>
                </a:lnTo>
                <a:lnTo>
                  <a:pt x="3475" y="104"/>
                </a:lnTo>
                <a:lnTo>
                  <a:pt x="3467" y="95"/>
                </a:lnTo>
                <a:lnTo>
                  <a:pt x="3457" y="86"/>
                </a:lnTo>
                <a:lnTo>
                  <a:pt x="3447" y="77"/>
                </a:lnTo>
                <a:lnTo>
                  <a:pt x="3435" y="70"/>
                </a:lnTo>
                <a:lnTo>
                  <a:pt x="3424" y="64"/>
                </a:lnTo>
                <a:lnTo>
                  <a:pt x="3413" y="56"/>
                </a:lnTo>
                <a:lnTo>
                  <a:pt x="3402" y="51"/>
                </a:lnTo>
                <a:lnTo>
                  <a:pt x="3389" y="45"/>
                </a:lnTo>
                <a:lnTo>
                  <a:pt x="3378" y="40"/>
                </a:lnTo>
                <a:lnTo>
                  <a:pt x="3366" y="36"/>
                </a:lnTo>
                <a:lnTo>
                  <a:pt x="3352" y="32"/>
                </a:lnTo>
                <a:lnTo>
                  <a:pt x="3339" y="30"/>
                </a:lnTo>
                <a:lnTo>
                  <a:pt x="3326" y="27"/>
                </a:lnTo>
                <a:lnTo>
                  <a:pt x="3312" y="25"/>
                </a:lnTo>
                <a:lnTo>
                  <a:pt x="3298" y="25"/>
                </a:lnTo>
                <a:lnTo>
                  <a:pt x="3284" y="24"/>
                </a:lnTo>
                <a:lnTo>
                  <a:pt x="2901" y="24"/>
                </a:lnTo>
                <a:lnTo>
                  <a:pt x="2901" y="832"/>
                </a:lnTo>
                <a:lnTo>
                  <a:pt x="3051" y="832"/>
                </a:lnTo>
                <a:lnTo>
                  <a:pt x="3051" y="565"/>
                </a:lnTo>
                <a:lnTo>
                  <a:pt x="3237" y="565"/>
                </a:lnTo>
                <a:lnTo>
                  <a:pt x="3377" y="832"/>
                </a:lnTo>
                <a:lnTo>
                  <a:pt x="3538" y="832"/>
                </a:lnTo>
                <a:lnTo>
                  <a:pt x="3388" y="545"/>
                </a:lnTo>
                <a:lnTo>
                  <a:pt x="3405" y="536"/>
                </a:lnTo>
                <a:lnTo>
                  <a:pt x="3423" y="527"/>
                </a:lnTo>
                <a:lnTo>
                  <a:pt x="3439" y="516"/>
                </a:lnTo>
                <a:lnTo>
                  <a:pt x="3455" y="505"/>
                </a:lnTo>
                <a:lnTo>
                  <a:pt x="3469" y="491"/>
                </a:lnTo>
                <a:lnTo>
                  <a:pt x="3477" y="485"/>
                </a:lnTo>
                <a:lnTo>
                  <a:pt x="3484" y="477"/>
                </a:lnTo>
                <a:lnTo>
                  <a:pt x="3490" y="470"/>
                </a:lnTo>
                <a:lnTo>
                  <a:pt x="3496" y="462"/>
                </a:lnTo>
                <a:lnTo>
                  <a:pt x="3503" y="455"/>
                </a:lnTo>
                <a:lnTo>
                  <a:pt x="3508" y="447"/>
                </a:lnTo>
                <a:lnTo>
                  <a:pt x="3518" y="430"/>
                </a:lnTo>
                <a:lnTo>
                  <a:pt x="3523" y="421"/>
                </a:lnTo>
                <a:lnTo>
                  <a:pt x="3528" y="412"/>
                </a:lnTo>
                <a:lnTo>
                  <a:pt x="3535" y="395"/>
                </a:lnTo>
                <a:lnTo>
                  <a:pt x="3543" y="376"/>
                </a:lnTo>
                <a:lnTo>
                  <a:pt x="3548" y="356"/>
                </a:lnTo>
                <a:lnTo>
                  <a:pt x="3550" y="346"/>
                </a:lnTo>
                <a:lnTo>
                  <a:pt x="3551" y="336"/>
                </a:lnTo>
                <a:lnTo>
                  <a:pt x="3554" y="316"/>
                </a:lnTo>
                <a:lnTo>
                  <a:pt x="3555" y="295"/>
                </a:lnTo>
                <a:close/>
                <a:moveTo>
                  <a:pt x="3404" y="295"/>
                </a:moveTo>
                <a:lnTo>
                  <a:pt x="3403" y="307"/>
                </a:lnTo>
                <a:lnTo>
                  <a:pt x="3402" y="319"/>
                </a:lnTo>
                <a:lnTo>
                  <a:pt x="3398" y="331"/>
                </a:lnTo>
                <a:lnTo>
                  <a:pt x="3394" y="342"/>
                </a:lnTo>
                <a:lnTo>
                  <a:pt x="3389" y="352"/>
                </a:lnTo>
                <a:lnTo>
                  <a:pt x="3383" y="362"/>
                </a:lnTo>
                <a:lnTo>
                  <a:pt x="3377" y="372"/>
                </a:lnTo>
                <a:lnTo>
                  <a:pt x="3368" y="380"/>
                </a:lnTo>
                <a:lnTo>
                  <a:pt x="3361" y="389"/>
                </a:lnTo>
                <a:lnTo>
                  <a:pt x="3351" y="395"/>
                </a:lnTo>
                <a:lnTo>
                  <a:pt x="3341" y="401"/>
                </a:lnTo>
                <a:lnTo>
                  <a:pt x="3331" y="406"/>
                </a:lnTo>
                <a:lnTo>
                  <a:pt x="3319" y="410"/>
                </a:lnTo>
                <a:lnTo>
                  <a:pt x="3307" y="414"/>
                </a:lnTo>
                <a:lnTo>
                  <a:pt x="3302" y="415"/>
                </a:lnTo>
                <a:lnTo>
                  <a:pt x="3296" y="415"/>
                </a:lnTo>
                <a:lnTo>
                  <a:pt x="3283" y="416"/>
                </a:lnTo>
                <a:lnTo>
                  <a:pt x="3051" y="416"/>
                </a:lnTo>
                <a:lnTo>
                  <a:pt x="3051" y="174"/>
                </a:lnTo>
                <a:lnTo>
                  <a:pt x="3283" y="174"/>
                </a:lnTo>
                <a:lnTo>
                  <a:pt x="3296" y="174"/>
                </a:lnTo>
                <a:lnTo>
                  <a:pt x="3307" y="176"/>
                </a:lnTo>
                <a:lnTo>
                  <a:pt x="3319" y="179"/>
                </a:lnTo>
                <a:lnTo>
                  <a:pt x="3331" y="184"/>
                </a:lnTo>
                <a:lnTo>
                  <a:pt x="3341" y="189"/>
                </a:lnTo>
                <a:lnTo>
                  <a:pt x="3351" y="194"/>
                </a:lnTo>
                <a:lnTo>
                  <a:pt x="3361" y="201"/>
                </a:lnTo>
                <a:lnTo>
                  <a:pt x="3368" y="209"/>
                </a:lnTo>
                <a:lnTo>
                  <a:pt x="3377" y="217"/>
                </a:lnTo>
                <a:lnTo>
                  <a:pt x="3383" y="227"/>
                </a:lnTo>
                <a:lnTo>
                  <a:pt x="3389" y="237"/>
                </a:lnTo>
                <a:lnTo>
                  <a:pt x="3394" y="247"/>
                </a:lnTo>
                <a:lnTo>
                  <a:pt x="3398" y="259"/>
                </a:lnTo>
                <a:lnTo>
                  <a:pt x="3402" y="270"/>
                </a:lnTo>
                <a:lnTo>
                  <a:pt x="3403" y="276"/>
                </a:lnTo>
                <a:lnTo>
                  <a:pt x="3403" y="282"/>
                </a:lnTo>
                <a:lnTo>
                  <a:pt x="3404" y="295"/>
                </a:lnTo>
                <a:close/>
                <a:moveTo>
                  <a:pt x="4822" y="429"/>
                </a:moveTo>
                <a:lnTo>
                  <a:pt x="4822" y="407"/>
                </a:lnTo>
                <a:lnTo>
                  <a:pt x="4820" y="386"/>
                </a:lnTo>
                <a:lnTo>
                  <a:pt x="4818" y="366"/>
                </a:lnTo>
                <a:lnTo>
                  <a:pt x="4815" y="346"/>
                </a:lnTo>
                <a:lnTo>
                  <a:pt x="4810" y="327"/>
                </a:lnTo>
                <a:lnTo>
                  <a:pt x="4805" y="307"/>
                </a:lnTo>
                <a:lnTo>
                  <a:pt x="4799" y="289"/>
                </a:lnTo>
                <a:lnTo>
                  <a:pt x="4791" y="271"/>
                </a:lnTo>
                <a:lnTo>
                  <a:pt x="4783" y="252"/>
                </a:lnTo>
                <a:lnTo>
                  <a:pt x="4774" y="235"/>
                </a:lnTo>
                <a:lnTo>
                  <a:pt x="4764" y="219"/>
                </a:lnTo>
                <a:lnTo>
                  <a:pt x="4754" y="202"/>
                </a:lnTo>
                <a:lnTo>
                  <a:pt x="4743" y="186"/>
                </a:lnTo>
                <a:lnTo>
                  <a:pt x="4730" y="171"/>
                </a:lnTo>
                <a:lnTo>
                  <a:pt x="4718" y="156"/>
                </a:lnTo>
                <a:lnTo>
                  <a:pt x="4704" y="142"/>
                </a:lnTo>
                <a:lnTo>
                  <a:pt x="4690" y="129"/>
                </a:lnTo>
                <a:lnTo>
                  <a:pt x="4675" y="116"/>
                </a:lnTo>
                <a:lnTo>
                  <a:pt x="4660" y="105"/>
                </a:lnTo>
                <a:lnTo>
                  <a:pt x="4645" y="94"/>
                </a:lnTo>
                <a:lnTo>
                  <a:pt x="4629" y="82"/>
                </a:lnTo>
                <a:lnTo>
                  <a:pt x="4612" y="72"/>
                </a:lnTo>
                <a:lnTo>
                  <a:pt x="4594" y="64"/>
                </a:lnTo>
                <a:lnTo>
                  <a:pt x="4577" y="56"/>
                </a:lnTo>
                <a:lnTo>
                  <a:pt x="4558" y="49"/>
                </a:lnTo>
                <a:lnTo>
                  <a:pt x="4539" y="42"/>
                </a:lnTo>
                <a:lnTo>
                  <a:pt x="4521" y="36"/>
                </a:lnTo>
                <a:lnTo>
                  <a:pt x="4501" y="32"/>
                </a:lnTo>
                <a:lnTo>
                  <a:pt x="4481" y="29"/>
                </a:lnTo>
                <a:lnTo>
                  <a:pt x="4461" y="26"/>
                </a:lnTo>
                <a:lnTo>
                  <a:pt x="4441" y="25"/>
                </a:lnTo>
                <a:lnTo>
                  <a:pt x="4420" y="24"/>
                </a:lnTo>
                <a:lnTo>
                  <a:pt x="4119" y="24"/>
                </a:lnTo>
                <a:lnTo>
                  <a:pt x="4119" y="832"/>
                </a:lnTo>
                <a:lnTo>
                  <a:pt x="4420" y="832"/>
                </a:lnTo>
                <a:lnTo>
                  <a:pt x="4441" y="831"/>
                </a:lnTo>
                <a:lnTo>
                  <a:pt x="4461" y="830"/>
                </a:lnTo>
                <a:lnTo>
                  <a:pt x="4481" y="827"/>
                </a:lnTo>
                <a:lnTo>
                  <a:pt x="4501" y="824"/>
                </a:lnTo>
                <a:lnTo>
                  <a:pt x="4521" y="820"/>
                </a:lnTo>
                <a:lnTo>
                  <a:pt x="4539" y="814"/>
                </a:lnTo>
                <a:lnTo>
                  <a:pt x="4558" y="807"/>
                </a:lnTo>
                <a:lnTo>
                  <a:pt x="4577" y="800"/>
                </a:lnTo>
                <a:lnTo>
                  <a:pt x="4594" y="792"/>
                </a:lnTo>
                <a:lnTo>
                  <a:pt x="4612" y="784"/>
                </a:lnTo>
                <a:lnTo>
                  <a:pt x="4629" y="774"/>
                </a:lnTo>
                <a:lnTo>
                  <a:pt x="4645" y="764"/>
                </a:lnTo>
                <a:lnTo>
                  <a:pt x="4660" y="752"/>
                </a:lnTo>
                <a:lnTo>
                  <a:pt x="4675" y="740"/>
                </a:lnTo>
                <a:lnTo>
                  <a:pt x="4690" y="727"/>
                </a:lnTo>
                <a:lnTo>
                  <a:pt x="4704" y="714"/>
                </a:lnTo>
                <a:lnTo>
                  <a:pt x="4718" y="700"/>
                </a:lnTo>
                <a:lnTo>
                  <a:pt x="4730" y="685"/>
                </a:lnTo>
                <a:lnTo>
                  <a:pt x="4743" y="670"/>
                </a:lnTo>
                <a:lnTo>
                  <a:pt x="4754" y="654"/>
                </a:lnTo>
                <a:lnTo>
                  <a:pt x="4764" y="637"/>
                </a:lnTo>
                <a:lnTo>
                  <a:pt x="4774" y="621"/>
                </a:lnTo>
                <a:lnTo>
                  <a:pt x="4783" y="604"/>
                </a:lnTo>
                <a:lnTo>
                  <a:pt x="4791" y="585"/>
                </a:lnTo>
                <a:lnTo>
                  <a:pt x="4799" y="567"/>
                </a:lnTo>
                <a:lnTo>
                  <a:pt x="4805" y="549"/>
                </a:lnTo>
                <a:lnTo>
                  <a:pt x="4810" y="529"/>
                </a:lnTo>
                <a:lnTo>
                  <a:pt x="4815" y="510"/>
                </a:lnTo>
                <a:lnTo>
                  <a:pt x="4818" y="490"/>
                </a:lnTo>
                <a:lnTo>
                  <a:pt x="4820" y="470"/>
                </a:lnTo>
                <a:lnTo>
                  <a:pt x="4822" y="449"/>
                </a:lnTo>
                <a:lnTo>
                  <a:pt x="4822" y="429"/>
                </a:lnTo>
                <a:close/>
                <a:moveTo>
                  <a:pt x="4674" y="429"/>
                </a:moveTo>
                <a:lnTo>
                  <a:pt x="4673" y="441"/>
                </a:lnTo>
                <a:lnTo>
                  <a:pt x="4672" y="454"/>
                </a:lnTo>
                <a:lnTo>
                  <a:pt x="4668" y="480"/>
                </a:lnTo>
                <a:lnTo>
                  <a:pt x="4665" y="491"/>
                </a:lnTo>
                <a:lnTo>
                  <a:pt x="4662" y="504"/>
                </a:lnTo>
                <a:lnTo>
                  <a:pt x="4658" y="516"/>
                </a:lnTo>
                <a:lnTo>
                  <a:pt x="4654" y="527"/>
                </a:lnTo>
                <a:lnTo>
                  <a:pt x="4648" y="539"/>
                </a:lnTo>
                <a:lnTo>
                  <a:pt x="4643" y="550"/>
                </a:lnTo>
                <a:lnTo>
                  <a:pt x="4637" y="560"/>
                </a:lnTo>
                <a:lnTo>
                  <a:pt x="4630" y="570"/>
                </a:lnTo>
                <a:lnTo>
                  <a:pt x="4623" y="580"/>
                </a:lnTo>
                <a:lnTo>
                  <a:pt x="4615" y="590"/>
                </a:lnTo>
                <a:lnTo>
                  <a:pt x="4608" y="599"/>
                </a:lnTo>
                <a:lnTo>
                  <a:pt x="4599" y="609"/>
                </a:lnTo>
                <a:lnTo>
                  <a:pt x="4590" y="616"/>
                </a:lnTo>
                <a:lnTo>
                  <a:pt x="4580" y="625"/>
                </a:lnTo>
                <a:lnTo>
                  <a:pt x="4572" y="632"/>
                </a:lnTo>
                <a:lnTo>
                  <a:pt x="4562" y="639"/>
                </a:lnTo>
                <a:lnTo>
                  <a:pt x="4551" y="646"/>
                </a:lnTo>
                <a:lnTo>
                  <a:pt x="4541" y="652"/>
                </a:lnTo>
                <a:lnTo>
                  <a:pt x="4529" y="657"/>
                </a:lnTo>
                <a:lnTo>
                  <a:pt x="4518" y="662"/>
                </a:lnTo>
                <a:lnTo>
                  <a:pt x="4507" y="667"/>
                </a:lnTo>
                <a:lnTo>
                  <a:pt x="4494" y="671"/>
                </a:lnTo>
                <a:lnTo>
                  <a:pt x="4483" y="675"/>
                </a:lnTo>
                <a:lnTo>
                  <a:pt x="4471" y="677"/>
                </a:lnTo>
                <a:lnTo>
                  <a:pt x="4458" y="680"/>
                </a:lnTo>
                <a:lnTo>
                  <a:pt x="4446" y="681"/>
                </a:lnTo>
                <a:lnTo>
                  <a:pt x="4432" y="682"/>
                </a:lnTo>
                <a:lnTo>
                  <a:pt x="4420" y="682"/>
                </a:lnTo>
                <a:lnTo>
                  <a:pt x="4269" y="682"/>
                </a:lnTo>
                <a:lnTo>
                  <a:pt x="4269" y="174"/>
                </a:lnTo>
                <a:lnTo>
                  <a:pt x="4420" y="174"/>
                </a:lnTo>
                <a:lnTo>
                  <a:pt x="4432" y="174"/>
                </a:lnTo>
                <a:lnTo>
                  <a:pt x="4446" y="175"/>
                </a:lnTo>
                <a:lnTo>
                  <a:pt x="4471" y="179"/>
                </a:lnTo>
                <a:lnTo>
                  <a:pt x="4483" y="181"/>
                </a:lnTo>
                <a:lnTo>
                  <a:pt x="4494" y="185"/>
                </a:lnTo>
                <a:lnTo>
                  <a:pt x="4507" y="189"/>
                </a:lnTo>
                <a:lnTo>
                  <a:pt x="4518" y="194"/>
                </a:lnTo>
                <a:lnTo>
                  <a:pt x="4529" y="199"/>
                </a:lnTo>
                <a:lnTo>
                  <a:pt x="4541" y="204"/>
                </a:lnTo>
                <a:lnTo>
                  <a:pt x="4551" y="210"/>
                </a:lnTo>
                <a:lnTo>
                  <a:pt x="4562" y="217"/>
                </a:lnTo>
                <a:lnTo>
                  <a:pt x="4572" y="224"/>
                </a:lnTo>
                <a:lnTo>
                  <a:pt x="4580" y="231"/>
                </a:lnTo>
                <a:lnTo>
                  <a:pt x="4590" y="240"/>
                </a:lnTo>
                <a:lnTo>
                  <a:pt x="4599" y="249"/>
                </a:lnTo>
                <a:lnTo>
                  <a:pt x="4608" y="257"/>
                </a:lnTo>
                <a:lnTo>
                  <a:pt x="4615" y="266"/>
                </a:lnTo>
                <a:lnTo>
                  <a:pt x="4623" y="276"/>
                </a:lnTo>
                <a:lnTo>
                  <a:pt x="4630" y="286"/>
                </a:lnTo>
                <a:lnTo>
                  <a:pt x="4637" y="296"/>
                </a:lnTo>
                <a:lnTo>
                  <a:pt x="4643" y="306"/>
                </a:lnTo>
                <a:lnTo>
                  <a:pt x="4648" y="317"/>
                </a:lnTo>
                <a:lnTo>
                  <a:pt x="4654" y="329"/>
                </a:lnTo>
                <a:lnTo>
                  <a:pt x="4658" y="341"/>
                </a:lnTo>
                <a:lnTo>
                  <a:pt x="4662" y="352"/>
                </a:lnTo>
                <a:lnTo>
                  <a:pt x="4665" y="365"/>
                </a:lnTo>
                <a:lnTo>
                  <a:pt x="4668" y="376"/>
                </a:lnTo>
                <a:lnTo>
                  <a:pt x="4670" y="390"/>
                </a:lnTo>
                <a:lnTo>
                  <a:pt x="4672" y="402"/>
                </a:lnTo>
                <a:lnTo>
                  <a:pt x="4673" y="415"/>
                </a:lnTo>
                <a:lnTo>
                  <a:pt x="4674" y="429"/>
                </a:lnTo>
                <a:close/>
                <a:moveTo>
                  <a:pt x="3738" y="832"/>
                </a:moveTo>
                <a:lnTo>
                  <a:pt x="3887" y="832"/>
                </a:lnTo>
                <a:lnTo>
                  <a:pt x="3887" y="24"/>
                </a:lnTo>
                <a:lnTo>
                  <a:pt x="3738" y="24"/>
                </a:lnTo>
                <a:lnTo>
                  <a:pt x="3738" y="832"/>
                </a:lnTo>
                <a:close/>
                <a:moveTo>
                  <a:pt x="0" y="24"/>
                </a:moveTo>
                <a:lnTo>
                  <a:pt x="0" y="832"/>
                </a:lnTo>
                <a:lnTo>
                  <a:pt x="150" y="832"/>
                </a:lnTo>
                <a:lnTo>
                  <a:pt x="150" y="565"/>
                </a:lnTo>
                <a:lnTo>
                  <a:pt x="442" y="565"/>
                </a:lnTo>
                <a:lnTo>
                  <a:pt x="519" y="416"/>
                </a:lnTo>
                <a:lnTo>
                  <a:pt x="150" y="416"/>
                </a:lnTo>
                <a:lnTo>
                  <a:pt x="150" y="174"/>
                </a:lnTo>
                <a:lnTo>
                  <a:pt x="555" y="174"/>
                </a:lnTo>
                <a:lnTo>
                  <a:pt x="555" y="24"/>
                </a:lnTo>
                <a:lnTo>
                  <a:pt x="0" y="24"/>
                </a:lnTo>
                <a:close/>
                <a:moveTo>
                  <a:pt x="1624" y="24"/>
                </a:moveTo>
                <a:lnTo>
                  <a:pt x="1624" y="617"/>
                </a:lnTo>
                <a:lnTo>
                  <a:pt x="1315" y="24"/>
                </a:lnTo>
                <a:lnTo>
                  <a:pt x="1104" y="24"/>
                </a:lnTo>
                <a:lnTo>
                  <a:pt x="1104" y="832"/>
                </a:lnTo>
                <a:lnTo>
                  <a:pt x="1252" y="832"/>
                </a:lnTo>
                <a:lnTo>
                  <a:pt x="1252" y="239"/>
                </a:lnTo>
                <a:lnTo>
                  <a:pt x="1563" y="832"/>
                </a:lnTo>
                <a:lnTo>
                  <a:pt x="1774" y="832"/>
                </a:lnTo>
                <a:lnTo>
                  <a:pt x="1774" y="24"/>
                </a:lnTo>
                <a:lnTo>
                  <a:pt x="1624" y="24"/>
                </a:lnTo>
                <a:close/>
                <a:moveTo>
                  <a:pt x="723" y="832"/>
                </a:moveTo>
                <a:lnTo>
                  <a:pt x="872" y="832"/>
                </a:lnTo>
                <a:lnTo>
                  <a:pt x="872" y="24"/>
                </a:lnTo>
                <a:lnTo>
                  <a:pt x="723" y="24"/>
                </a:lnTo>
                <a:lnTo>
                  <a:pt x="723" y="8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3E56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1302A3AB-C992-1558-4149-4AB79767D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4" y="8847"/>
            <a:ext cx="12168671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5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0A6285-5C86-27D9-7E74-7C22DF8F56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0B02AA-2A33-86E4-BEBE-86727C2447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20"/>
          <a:stretch/>
        </p:blipFill>
        <p:spPr>
          <a:xfrm>
            <a:off x="-2532" y="-4879"/>
            <a:ext cx="12192000" cy="619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22DA7-D503-3B42-7C5C-FF169A883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7AE2DC-DC1E-3CB8-5E29-162F21071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21" y="1340768"/>
            <a:ext cx="10338214" cy="453650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EF2CF00-C062-1319-23AC-7CAA90F14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Fingridin liiketoimintamalli ja arvonluonti</a:t>
            </a:r>
          </a:p>
        </p:txBody>
      </p:sp>
    </p:spTree>
    <p:extLst>
      <p:ext uri="{BB962C8B-B14F-4D97-AF65-F5344CB8AC3E}">
        <p14:creationId xmlns:p14="http://schemas.microsoft.com/office/powerpoint/2010/main" val="1325264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FB3B9-8FE7-546C-647F-728CAFFAD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tsikko 32">
            <a:extLst>
              <a:ext uri="{FF2B5EF4-FFF2-40B4-BE49-F238E27FC236}">
                <a16:creationId xmlns:a16="http://schemas.microsoft.com/office/drawing/2014/main" id="{B56C8521-9CA8-0DEB-BCAB-851863177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264" y="384687"/>
            <a:ext cx="10729191" cy="471116"/>
          </a:xfrm>
        </p:spPr>
        <p:txBody>
          <a:bodyPr/>
          <a:lstStyle/>
          <a:p>
            <a:r>
              <a:rPr lang="fi-FI" dirty="0"/>
              <a:t>Fingridin liiketoimintamalli ja arvonluonti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D92519D-70F2-B375-AB0A-6084153C6F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06"/>
          <a:stretch/>
        </p:blipFill>
        <p:spPr>
          <a:xfrm>
            <a:off x="983431" y="908720"/>
            <a:ext cx="5473731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5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A3A30-CA5D-4035-EB5E-A2256CA7A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177BB590-C237-CC32-F550-3A4A8F822FC6}"/>
              </a:ext>
            </a:extLst>
          </p:cNvPr>
          <p:cNvSpPr/>
          <p:nvPr/>
        </p:nvSpPr>
        <p:spPr>
          <a:xfrm>
            <a:off x="912714" y="910680"/>
            <a:ext cx="11073845" cy="1656184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12345F1E-594D-6D7F-ED43-6E946694D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104800" y="1692294"/>
            <a:ext cx="3240000" cy="360000"/>
          </a:xfrm>
        </p:spPr>
        <p:txBody>
          <a:bodyPr/>
          <a:lstStyle/>
          <a:p>
            <a:pPr algn="ctr"/>
            <a:r>
              <a:rPr lang="fi-FI" sz="3200" dirty="0">
                <a:solidFill>
                  <a:schemeClr val="accent5"/>
                </a:solidFill>
              </a:rPr>
              <a:t>E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34BDBEB-96A9-3B7C-AE1B-0088BCCD2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-1104800" y="3422935"/>
            <a:ext cx="3240000" cy="360000"/>
          </a:xfrm>
        </p:spPr>
        <p:txBody>
          <a:bodyPr/>
          <a:lstStyle/>
          <a:p>
            <a:pPr algn="ctr"/>
            <a:r>
              <a:rPr lang="fi-FI" sz="3200" dirty="0">
                <a:solidFill>
                  <a:schemeClr val="tx2"/>
                </a:solidFill>
              </a:rPr>
              <a:t>S</a:t>
            </a:r>
            <a:endParaRPr lang="fi-FI" sz="2800" dirty="0">
              <a:solidFill>
                <a:schemeClr val="tx2"/>
              </a:solidFill>
            </a:endParaRP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1ED400AC-DDD1-FF0C-17EF-77D27CEE76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104800" y="5197952"/>
            <a:ext cx="3240000" cy="360000"/>
          </a:xfrm>
        </p:spPr>
        <p:txBody>
          <a:bodyPr/>
          <a:lstStyle/>
          <a:p>
            <a:pPr algn="ctr"/>
            <a:r>
              <a:rPr lang="fi-FI" sz="3200" dirty="0"/>
              <a:t>G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D3FAF4CD-A81D-801B-BF55-C0E32CA77406}"/>
              </a:ext>
            </a:extLst>
          </p:cNvPr>
          <p:cNvSpPr txBox="1"/>
          <p:nvPr/>
        </p:nvSpPr>
        <p:spPr>
          <a:xfrm>
            <a:off x="1199456" y="308522"/>
            <a:ext cx="4529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E56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Fingridin vaikutukset ihmisiin ja ympäristöön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0FBF52E-B8E2-AC4F-DBC8-A7FB654D93A6}"/>
              </a:ext>
            </a:extLst>
          </p:cNvPr>
          <p:cNvSpPr txBox="1"/>
          <p:nvPr/>
        </p:nvSpPr>
        <p:spPr>
          <a:xfrm>
            <a:off x="6559872" y="279203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E56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Kestävyysseikkojen taloudelliset vaikutukset Fingridiin (riskit ja mahdollisuudet)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75291771-A6BC-ECE8-AF23-403A7EB90527}"/>
              </a:ext>
            </a:extLst>
          </p:cNvPr>
          <p:cNvSpPr/>
          <p:nvPr/>
        </p:nvSpPr>
        <p:spPr>
          <a:xfrm>
            <a:off x="912714" y="2609520"/>
            <a:ext cx="11073845" cy="18348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5937C02A-3F0B-B477-9036-76E3315989AE}"/>
              </a:ext>
            </a:extLst>
          </p:cNvPr>
          <p:cNvSpPr/>
          <p:nvPr/>
        </p:nvSpPr>
        <p:spPr>
          <a:xfrm>
            <a:off x="912714" y="4485206"/>
            <a:ext cx="11073845" cy="165618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9E455DF0-EDD3-88FF-F04E-B7BD078F6812}"/>
              </a:ext>
            </a:extLst>
          </p:cNvPr>
          <p:cNvSpPr txBox="1"/>
          <p:nvPr/>
        </p:nvSpPr>
        <p:spPr>
          <a:xfrm>
            <a:off x="1092374" y="1118134"/>
            <a:ext cx="547260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Ilmastonmuutoksen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hillinnän mahdollistuminen ja kasvihuonekaasupäästöjen epäsuora väheneminen liittämällä uusiutuvaa tuotantoa ja kulutusta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Sähkömarkkinoiden jousto ja toimivuus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Luontovaikutukset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voimajohto- ja sähköasemarakentamisessa sekä voimajohtoalueiden puuston poistossa ja raivauksessa</a:t>
            </a:r>
          </a:p>
        </p:txBody>
      </p:sp>
      <p:sp>
        <p:nvSpPr>
          <p:cNvPr id="30" name="Tekstiruutu 29">
            <a:extLst>
              <a:ext uri="{FF2B5EF4-FFF2-40B4-BE49-F238E27FC236}">
                <a16:creationId xmlns:a16="http://schemas.microsoft.com/office/drawing/2014/main" id="{35AE6E09-B601-BF44-B837-0FF722742A2D}"/>
              </a:ext>
            </a:extLst>
          </p:cNvPr>
          <p:cNvSpPr txBox="1"/>
          <p:nvPr/>
        </p:nvSpPr>
        <p:spPr>
          <a:xfrm>
            <a:off x="6873378" y="1247310"/>
            <a:ext cx="547260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Vihreän siirtymän kautta syntyvä investointitarve – mahdollisuus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Transitioriskit puhtaaseen sähköjärjestelmään siirtymisestä, kuten järjestelmävastuu ja kantaverkon riittävä rakentaminen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Materiaali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kustannusten nousu ja saatavuushaasteet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6B652217-B05C-25CE-6AFA-5C6FE0F91058}"/>
              </a:ext>
            </a:extLst>
          </p:cNvPr>
          <p:cNvSpPr txBox="1"/>
          <p:nvPr/>
        </p:nvSpPr>
        <p:spPr>
          <a:xfrm>
            <a:off x="1092374" y="2754016"/>
            <a:ext cx="612068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Oman henkilöstön työhyvinvointi ja turvallisuus</a:t>
            </a:r>
            <a:endParaRPr kumimoji="0" lang="fi-FI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Urakoitsijoiden ja palvelu- ja tavarantoimittajien turvalliset työolot sekä inhimilliset työsopimuskäytännöt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Asiakkaiden ja sidosryhmien luottamus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Kuluttajien </a:t>
            </a: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yksityisyydensuoja ja tietoturva</a:t>
            </a: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sekä Fingridille kriittisen tiedon turvaaminen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Varma sähkö</a:t>
            </a: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yhteiskunnalle ja elinkeinoelämälle sekä Suomen kilpailukyvyn edistyminen</a:t>
            </a:r>
          </a:p>
        </p:txBody>
      </p:sp>
      <p:sp>
        <p:nvSpPr>
          <p:cNvPr id="34" name="Tekstiruutu 33">
            <a:extLst>
              <a:ext uri="{FF2B5EF4-FFF2-40B4-BE49-F238E27FC236}">
                <a16:creationId xmlns:a16="http://schemas.microsoft.com/office/drawing/2014/main" id="{0AE2681B-AC4B-DB82-162E-7357FFE87FE0}"/>
              </a:ext>
            </a:extLst>
          </p:cNvPr>
          <p:cNvSpPr txBox="1"/>
          <p:nvPr/>
        </p:nvSpPr>
        <p:spPr>
          <a:xfrm>
            <a:off x="6873378" y="2806646"/>
            <a:ext cx="5118893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Yleisen hyväksyttävyyden heikentyminen </a:t>
            </a: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maanomistajien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ja lähinaapurien keskuudessa (kantaverkon maankäytön rajoitukset ja maisemamuutokset sekä maakaapelivaatimukset)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Tietojärjestelmän lamautuminen ja sähköjärjestelmän toiminnan estyminen sekä kriittisen tiedon vuotaminen sisältäen Datahubin käyttötiedot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Sähkön saannin menetys alueellisesti tai koko Suomessa (suurhäiriö)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96B56C81-F120-B1D6-2F80-3801C57F29C2}"/>
              </a:ext>
            </a:extLst>
          </p:cNvPr>
          <p:cNvSpPr txBox="1"/>
          <p:nvPr/>
        </p:nvSpPr>
        <p:spPr>
          <a:xfrm>
            <a:off x="1092374" y="5072335"/>
            <a:ext cx="57810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Eettinen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ja arvojen sekä määräysten mukainen </a:t>
            </a: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liiketoiminta ja yrityskulttuuri</a:t>
            </a:r>
            <a:endParaRPr kumimoji="0" lang="fi-FI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C2AD12EC-F7E5-1420-9147-D8E39B6CD01E}"/>
              </a:ext>
            </a:extLst>
          </p:cNvPr>
          <p:cNvSpPr txBox="1"/>
          <p:nvPr/>
        </p:nvSpPr>
        <p:spPr>
          <a:xfrm>
            <a:off x="6897364" y="4690120"/>
            <a:ext cx="48965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Yrityskulttuurin vinoutuminen yhtiön toimintakykyä tai mainetta heikentävästi (toimintaperiaatteiden tai arvojen vastainen toiminta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Lainsäädännön ja muun sääntelyn muutosten vaikutukset toimintaedellytyksiin ja talouteen</a:t>
            </a:r>
          </a:p>
        </p:txBody>
      </p:sp>
    </p:spTree>
    <p:extLst>
      <p:ext uri="{BB962C8B-B14F-4D97-AF65-F5344CB8AC3E}">
        <p14:creationId xmlns:p14="http://schemas.microsoft.com/office/powerpoint/2010/main" val="3536546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D24F5-9D2B-7C71-D811-1537C77D6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3548"/>
            <a:ext cx="2953544" cy="1555291"/>
          </a:xfrm>
        </p:spPr>
        <p:txBody>
          <a:bodyPr/>
          <a:lstStyle/>
          <a:p>
            <a:r>
              <a:rPr lang="fi-FI" dirty="0"/>
              <a:t>Kasvihuone-kaasujen päästöt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42CC55-8790-ADF9-62E3-54F46801C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433548"/>
            <a:ext cx="6100501" cy="632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7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8E820-8E47-279B-4C9A-4017C1ED2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9046"/>
            <a:ext cx="11353800" cy="1116000"/>
          </a:xfrm>
        </p:spPr>
        <p:txBody>
          <a:bodyPr/>
          <a:lstStyle/>
          <a:p>
            <a:r>
              <a:rPr lang="fi-FI" dirty="0"/>
              <a:t>Asianmukainen huolellisuus toimintaperiaatteissa ja yritysvastuuvaatimuksissa toimittajille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6001C-9637-B15E-8FF1-71ACE5C2B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422375"/>
            <a:ext cx="6687938" cy="5445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BDD4EC-171B-BF2C-301C-4245B7F2A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342" y="3049299"/>
            <a:ext cx="5119215" cy="271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53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30B4-B67B-CE22-7938-E415180D6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92488-9F67-8FB1-914F-1D35C4CED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7CE101-D38C-ABD4-4C6A-76687A4C6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9523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97054"/>
      </p:ext>
    </p:extLst>
  </p:cSld>
  <p:clrMapOvr>
    <a:masterClrMapping/>
  </p:clrMapOvr>
</p:sld>
</file>

<file path=ppt/theme/theme1.xml><?xml version="1.0" encoding="utf-8"?>
<a:theme xmlns:a="http://schemas.openxmlformats.org/drawingml/2006/main" name="Fingrid">
  <a:themeElements>
    <a:clrScheme name="Fingrid">
      <a:dk1>
        <a:srgbClr val="3E5660"/>
      </a:dk1>
      <a:lt1>
        <a:sysClr val="window" lastClr="FFFFFF"/>
      </a:lt1>
      <a:dk2>
        <a:srgbClr val="A15885"/>
      </a:dk2>
      <a:lt2>
        <a:srgbClr val="E9EEF2"/>
      </a:lt2>
      <a:accent1>
        <a:srgbClr val="D5121E"/>
      </a:accent1>
      <a:accent2>
        <a:srgbClr val="3E5660"/>
      </a:accent2>
      <a:accent3>
        <a:srgbClr val="6D838F"/>
      </a:accent3>
      <a:accent4>
        <a:srgbClr val="A5D0E2"/>
      </a:accent4>
      <a:accent5>
        <a:srgbClr val="277158"/>
      </a:accent5>
      <a:accent6>
        <a:srgbClr val="A15885"/>
      </a:accent6>
      <a:hlink>
        <a:srgbClr val="D5121E"/>
      </a:hlink>
      <a:folHlink>
        <a:srgbClr val="3E5660"/>
      </a:folHlink>
    </a:clrScheme>
    <a:fontScheme name="Fingird font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BF7DB444-ABBC-A64B-9AB6-A5515215A222}" vid="{1C0CC952-1333-0345-8ECA-90CA707E77EC}"/>
    </a:ext>
  </a:extLst>
</a:theme>
</file>

<file path=ppt/theme/theme2.xml><?xml version="1.0" encoding="utf-8"?>
<a:theme xmlns:a="http://schemas.openxmlformats.org/drawingml/2006/main" name="1_Fingrid">
  <a:themeElements>
    <a:clrScheme name="Fingrid">
      <a:dk1>
        <a:srgbClr val="3E5660"/>
      </a:dk1>
      <a:lt1>
        <a:sysClr val="window" lastClr="FFFFFF"/>
      </a:lt1>
      <a:dk2>
        <a:srgbClr val="A15885"/>
      </a:dk2>
      <a:lt2>
        <a:srgbClr val="E9EEF2"/>
      </a:lt2>
      <a:accent1>
        <a:srgbClr val="D5121E"/>
      </a:accent1>
      <a:accent2>
        <a:srgbClr val="3E5660"/>
      </a:accent2>
      <a:accent3>
        <a:srgbClr val="6D838F"/>
      </a:accent3>
      <a:accent4>
        <a:srgbClr val="A5D0E2"/>
      </a:accent4>
      <a:accent5>
        <a:srgbClr val="277158"/>
      </a:accent5>
      <a:accent6>
        <a:srgbClr val="A15885"/>
      </a:accent6>
      <a:hlink>
        <a:srgbClr val="D5121E"/>
      </a:hlink>
      <a:folHlink>
        <a:srgbClr val="3E5660"/>
      </a:folHlink>
    </a:clrScheme>
    <a:fontScheme name="Fingird font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accent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ingrid_presentation_22.3.24" id="{BB92FA6A-DA9E-46F3-8F70-D35AFF767D44}" vid="{2B5C3E9E-2750-47F7-BA8E-EE150BAA47E6}"/>
    </a:ext>
  </a:extLst>
</a:theme>
</file>

<file path=ppt/theme/theme3.xml><?xml version="1.0" encoding="utf-8"?>
<a:theme xmlns:a="http://schemas.openxmlformats.org/drawingml/2006/main" name="2_Fingrid">
  <a:themeElements>
    <a:clrScheme name="Fingrid värit">
      <a:dk1>
        <a:srgbClr val="3E5660"/>
      </a:dk1>
      <a:lt1>
        <a:srgbClr val="FFFFFF"/>
      </a:lt1>
      <a:dk2>
        <a:srgbClr val="A15885"/>
      </a:dk2>
      <a:lt2>
        <a:srgbClr val="E9EEF2"/>
      </a:lt2>
      <a:accent1>
        <a:srgbClr val="D5121E"/>
      </a:accent1>
      <a:accent2>
        <a:srgbClr val="3E5660"/>
      </a:accent2>
      <a:accent3>
        <a:srgbClr val="6D838F"/>
      </a:accent3>
      <a:accent4>
        <a:srgbClr val="F8F43F"/>
      </a:accent4>
      <a:accent5>
        <a:srgbClr val="009A96"/>
      </a:accent5>
      <a:accent6>
        <a:srgbClr val="A15885"/>
      </a:accent6>
      <a:hlink>
        <a:srgbClr val="D5121E"/>
      </a:hlink>
      <a:folHlink>
        <a:srgbClr val="3E56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E88753C320784A9CD48CDF94F50CEB" ma:contentTypeVersion="18" ma:contentTypeDescription="Create a new document." ma:contentTypeScope="" ma:versionID="59b2ed666f0f94a40ff986c5a8d6a139">
  <xsd:schema xmlns:xsd="http://www.w3.org/2001/XMLSchema" xmlns:xs="http://www.w3.org/2001/XMLSchema" xmlns:p="http://schemas.microsoft.com/office/2006/metadata/properties" xmlns:ns2="d9a230dc-665c-4a0a-9542-b1dfe743a18e" xmlns:ns3="d0ccb230-743d-41e4-a05a-b6bcb420fac5" targetNamespace="http://schemas.microsoft.com/office/2006/metadata/properties" ma:root="true" ma:fieldsID="fdcceb8e58f5f395a1354ca8f67e0eb5" ns2:_="" ns3:_="">
    <xsd:import namespace="d9a230dc-665c-4a0a-9542-b1dfe743a18e"/>
    <xsd:import namespace="d0ccb230-743d-41e4-a05a-b6bcb420fa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a230dc-665c-4a0a-9542-b1dfe743a1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d8bc1f6-1116-487c-ac3f-6b3827686d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cb230-743d-41e4-a05a-b6bcb420fac5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1ea9262-23e2-4eec-9d13-78d43e709098}" ma:internalName="TaxCatchAll" ma:showField="CatchAllData" ma:web="d0ccb230-743d-41e4-a05a-b6bcb420fa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ccb230-743d-41e4-a05a-b6bcb420fac5" xsi:nil="true"/>
    <lcf76f155ced4ddcb4097134ff3c332f xmlns="d9a230dc-665c-4a0a-9542-b1dfe743a18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FA2C61-EA69-4EDB-8B08-F7B32B1FC6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a230dc-665c-4a0a-9542-b1dfe743a18e"/>
    <ds:schemaRef ds:uri="d0ccb230-743d-41e4-a05a-b6bcb420fa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748662-363F-4674-AFD4-6BC616B0C6F4}">
  <ds:schemaRefs>
    <ds:schemaRef ds:uri="http://schemas.microsoft.com/office/2006/metadata/properties"/>
    <ds:schemaRef ds:uri="http://schemas.microsoft.com/office/infopath/2007/PartnerControls"/>
    <ds:schemaRef ds:uri="d0ccb230-743d-41e4-a05a-b6bcb420fac5"/>
    <ds:schemaRef ds:uri="d9a230dc-665c-4a0a-9542-b1dfe743a18e"/>
  </ds:schemaRefs>
</ds:datastoreItem>
</file>

<file path=customXml/itemProps3.xml><?xml version="1.0" encoding="utf-8"?>
<ds:datastoreItem xmlns:ds="http://schemas.openxmlformats.org/officeDocument/2006/customXml" ds:itemID="{1924F8D5-4484-49BA-9090-7ED8FB8FFE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Fingrid esitysmalli</Template>
  <TotalTime>172</TotalTime>
  <Words>212</Words>
  <Application>Microsoft Office PowerPoint</Application>
  <PresentationFormat>Widescreen</PresentationFormat>
  <Paragraphs>33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Courier New</vt:lpstr>
      <vt:lpstr>Noto Sans Symbols</vt:lpstr>
      <vt:lpstr>Wingdings</vt:lpstr>
      <vt:lpstr>Fingrid</vt:lpstr>
      <vt:lpstr>1_Fingrid</vt:lpstr>
      <vt:lpstr>2_Fingrid</vt:lpstr>
      <vt:lpstr>Hanskaa arvoketju – CSRD-raportoinnin vaatimukset käytäntöön, yrityspuheenvuoro</vt:lpstr>
      <vt:lpstr>PowerPoint Presentation</vt:lpstr>
      <vt:lpstr>PowerPoint Presentation</vt:lpstr>
      <vt:lpstr>Fingridin liiketoimintamalli ja arvonluonti</vt:lpstr>
      <vt:lpstr>Fingridin liiketoimintamalli ja arvonluonti</vt:lpstr>
      <vt:lpstr>PowerPoint Presentation</vt:lpstr>
      <vt:lpstr>Kasvihuone-kaasujen päästöt</vt:lpstr>
      <vt:lpstr>Asianmukainen huolellisuus toimintaperiaatteissa ja yritysvastuuvaatimuksissa toimittajille</vt:lpstr>
      <vt:lpstr>PowerPoint Presentation</vt:lpstr>
      <vt:lpstr>PowerPoint Presentation</vt:lpstr>
      <vt:lpstr>Kiitos! Kysymyksiä &amp; palautetta?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Vuorikoski Satu</dc:creator>
  <cp:lastModifiedBy>Vuorikoski Satu</cp:lastModifiedBy>
  <cp:revision>22</cp:revision>
  <dcterms:created xsi:type="dcterms:W3CDTF">2025-03-07T14:26:53Z</dcterms:created>
  <dcterms:modified xsi:type="dcterms:W3CDTF">2025-03-13T05:18:36Z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0x010100B2E88753C320784A9CD48CDF94F50CEB</vt:lpwstr>
  </property>
</Properties>
</file>